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7" r:id="rId31"/>
    <p:sldId id="290" r:id="rId32"/>
    <p:sldId id="291" r:id="rId33"/>
    <p:sldId id="292" r:id="rId34"/>
    <p:sldId id="293" r:id="rId35"/>
    <p:sldId id="294" r:id="rId36"/>
    <p:sldId id="289" r:id="rId3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17813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379197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183583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285522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256843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384319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368660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242068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262378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268661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82C260-FE2D-40D1-9F41-8C2972D64BCD}" type="datetimeFigureOut">
              <a:rPr lang="es-CO" smtClean="0"/>
              <a:t>23/07/2016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6115616-B809-47FF-837D-BCB03657FEE9}" type="slidenum">
              <a:rPr lang="es-CO" smtClean="0"/>
              <a:t>‹Nº›</a:t>
            </a:fld>
            <a:endParaRPr lang="es-CO"/>
          </a:p>
        </p:txBody>
      </p:sp>
    </p:spTree>
    <p:extLst>
      <p:ext uri="{BB962C8B-B14F-4D97-AF65-F5344CB8AC3E}">
        <p14:creationId xmlns:p14="http://schemas.microsoft.com/office/powerpoint/2010/main" val="231849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2C260-FE2D-40D1-9F41-8C2972D64BCD}" type="datetimeFigureOut">
              <a:rPr lang="es-CO" smtClean="0"/>
              <a:t>23/07/2016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15616-B809-47FF-837D-BCB03657FEE9}" type="slidenum">
              <a:rPr lang="es-CO" smtClean="0"/>
              <a:t>‹Nº›</a:t>
            </a:fld>
            <a:endParaRPr lang="es-CO"/>
          </a:p>
        </p:txBody>
      </p:sp>
    </p:spTree>
    <p:extLst>
      <p:ext uri="{BB962C8B-B14F-4D97-AF65-F5344CB8AC3E}">
        <p14:creationId xmlns:p14="http://schemas.microsoft.com/office/powerpoint/2010/main" val="3465314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E:\ALE\Biomec&#225;nica%20corporal\movimientos%20biomecanica\58500005.mpe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980728"/>
            <a:ext cx="7772400" cy="1470025"/>
          </a:xfrm>
        </p:spPr>
        <p:txBody>
          <a:bodyPr/>
          <a:lstStyle/>
          <a:p>
            <a:r>
              <a:rPr lang="es-CO" dirty="0" smtClean="0"/>
              <a:t>NOMENCLATURA</a:t>
            </a:r>
            <a:endParaRPr lang="es-CO" dirty="0"/>
          </a:p>
        </p:txBody>
      </p:sp>
      <p:sp>
        <p:nvSpPr>
          <p:cNvPr id="3" name="2 Subtítulo"/>
          <p:cNvSpPr>
            <a:spLocks noGrp="1"/>
          </p:cNvSpPr>
          <p:nvPr>
            <p:ph type="subTitle" idx="1"/>
          </p:nvPr>
        </p:nvSpPr>
        <p:spPr/>
        <p:txBody>
          <a:bodyPr>
            <a:normAutofit fontScale="70000" lnSpcReduction="20000"/>
          </a:bodyPr>
          <a:lstStyle/>
          <a:p>
            <a:r>
              <a:rPr lang="es-CO" dirty="0" smtClean="0">
                <a:solidFill>
                  <a:schemeClr val="tx1"/>
                </a:solidFill>
              </a:rPr>
              <a:t>Alejandro Gómez Rodas</a:t>
            </a:r>
          </a:p>
          <a:p>
            <a:r>
              <a:rPr lang="es-CO" dirty="0" smtClean="0">
                <a:solidFill>
                  <a:schemeClr val="tx1"/>
                </a:solidFill>
              </a:rPr>
              <a:t>Fisioterapeuta y Kinesiólogo U.T.P</a:t>
            </a:r>
          </a:p>
          <a:p>
            <a:r>
              <a:rPr lang="es-CO" dirty="0" smtClean="0">
                <a:solidFill>
                  <a:schemeClr val="tx1"/>
                </a:solidFill>
              </a:rPr>
              <a:t>Profesional en Ciencias del Deporte  la Recreación  U.T.P</a:t>
            </a:r>
          </a:p>
          <a:p>
            <a:r>
              <a:rPr lang="es-CO" dirty="0" smtClean="0">
                <a:solidFill>
                  <a:schemeClr val="tx1"/>
                </a:solidFill>
              </a:rPr>
              <a:t>Especialista en Actividad Física y Salud  </a:t>
            </a:r>
            <a:r>
              <a:rPr lang="es-CO" dirty="0" err="1" smtClean="0">
                <a:solidFill>
                  <a:schemeClr val="tx1"/>
                </a:solidFill>
              </a:rPr>
              <a:t>U.de.A</a:t>
            </a:r>
            <a:endParaRPr lang="es-CO" dirty="0">
              <a:solidFill>
                <a:schemeClr val="tx1"/>
              </a:solidFill>
            </a:endParaRPr>
          </a:p>
        </p:txBody>
      </p:sp>
    </p:spTree>
    <p:extLst>
      <p:ext uri="{BB962C8B-B14F-4D97-AF65-F5344CB8AC3E}">
        <p14:creationId xmlns:p14="http://schemas.microsoft.com/office/powerpoint/2010/main" val="5389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402832" cy="1143000"/>
          </a:xfrm>
        </p:spPr>
        <p:txBody>
          <a:bodyPr>
            <a:normAutofit fontScale="90000"/>
          </a:bodyPr>
          <a:lstStyle/>
          <a:p>
            <a:r>
              <a:rPr lang="es-CO" dirty="0" smtClean="0"/>
              <a:t>SECCIONES LONGITUDINALES</a:t>
            </a:r>
            <a:endParaRPr lang="es-CO" dirty="0"/>
          </a:p>
        </p:txBody>
      </p:sp>
      <p:sp>
        <p:nvSpPr>
          <p:cNvPr id="3" name="2 Marcador de contenido"/>
          <p:cNvSpPr>
            <a:spLocks noGrp="1"/>
          </p:cNvSpPr>
          <p:nvPr>
            <p:ph idx="1"/>
          </p:nvPr>
        </p:nvSpPr>
        <p:spPr>
          <a:xfrm>
            <a:off x="611560" y="1844824"/>
            <a:ext cx="3898776" cy="4525963"/>
          </a:xfrm>
        </p:spPr>
        <p:txBody>
          <a:bodyPr>
            <a:normAutofit fontScale="85000" lnSpcReduction="10000"/>
          </a:bodyPr>
          <a:lstStyle/>
          <a:p>
            <a:r>
              <a:rPr lang="es-CO" dirty="0" smtClean="0"/>
              <a:t>Discurren a lo largo o paralelamente al eje largo del cuerpo o cualquiera de sus partes y el término se aplica independientemente de la posición del cuerpo</a:t>
            </a:r>
          </a:p>
          <a:p>
            <a:endParaRPr lang="es-CO" sz="1000" dirty="0" smtClean="0"/>
          </a:p>
          <a:p>
            <a:r>
              <a:rPr lang="es-CO" dirty="0" smtClean="0"/>
              <a:t>Los planos medio, sagital y frontal son las secciones longitudinales estándar</a:t>
            </a: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554" y="764704"/>
            <a:ext cx="4074227" cy="515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56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330824" cy="1143000"/>
          </a:xfrm>
        </p:spPr>
        <p:txBody>
          <a:bodyPr>
            <a:normAutofit fontScale="90000"/>
          </a:bodyPr>
          <a:lstStyle/>
          <a:p>
            <a:r>
              <a:rPr lang="es-CO" dirty="0" smtClean="0"/>
              <a:t>SECCIONES TRANSVERSAS</a:t>
            </a:r>
            <a:endParaRPr lang="es-CO" dirty="0"/>
          </a:p>
        </p:txBody>
      </p:sp>
      <p:sp>
        <p:nvSpPr>
          <p:cNvPr id="3" name="2 Marcador de contenido"/>
          <p:cNvSpPr>
            <a:spLocks noGrp="1"/>
          </p:cNvSpPr>
          <p:nvPr>
            <p:ph idx="1"/>
          </p:nvPr>
        </p:nvSpPr>
        <p:spPr>
          <a:xfrm>
            <a:off x="467544" y="1772816"/>
            <a:ext cx="3898776" cy="4525963"/>
          </a:xfrm>
        </p:spPr>
        <p:txBody>
          <a:bodyPr>
            <a:normAutofit fontScale="85000" lnSpcReduction="20000"/>
          </a:bodyPr>
          <a:lstStyle/>
          <a:p>
            <a:r>
              <a:rPr lang="es-CO" dirty="0" smtClean="0"/>
              <a:t>Son cortes del cuerpo o sus partes en ángulo recto con el eje longitudinal del cuerpo o de cualquiera de sus partes</a:t>
            </a:r>
          </a:p>
          <a:p>
            <a:endParaRPr lang="es-CO" sz="1000" dirty="0" smtClean="0"/>
          </a:p>
          <a:p>
            <a:r>
              <a:rPr lang="es-CO" dirty="0" smtClean="0"/>
              <a:t>Debido a que el eje largo de los pies cursa horizontalmente, una sección transversa del pie está situada en el plano frontal</a:t>
            </a:r>
            <a:endParaRPr lang="es-CO"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60648"/>
            <a:ext cx="3746011" cy="643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8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546848" cy="1143000"/>
          </a:xfrm>
        </p:spPr>
        <p:txBody>
          <a:bodyPr>
            <a:normAutofit fontScale="90000"/>
          </a:bodyPr>
          <a:lstStyle/>
          <a:p>
            <a:r>
              <a:rPr lang="es-CO" dirty="0" smtClean="0"/>
              <a:t>SECCIONES OBLICUAS</a:t>
            </a:r>
            <a:endParaRPr lang="es-CO" dirty="0"/>
          </a:p>
        </p:txBody>
      </p:sp>
      <p:sp>
        <p:nvSpPr>
          <p:cNvPr id="3" name="2 Marcador de contenido"/>
          <p:cNvSpPr>
            <a:spLocks noGrp="1"/>
          </p:cNvSpPr>
          <p:nvPr>
            <p:ph idx="1"/>
          </p:nvPr>
        </p:nvSpPr>
        <p:spPr>
          <a:xfrm>
            <a:off x="611560" y="1844824"/>
            <a:ext cx="3970784" cy="4525963"/>
          </a:xfrm>
        </p:spPr>
        <p:txBody>
          <a:bodyPr>
            <a:normAutofit fontScale="85000" lnSpcReduction="10000"/>
          </a:bodyPr>
          <a:lstStyle/>
          <a:p>
            <a:r>
              <a:rPr lang="es-CO" dirty="0" smtClean="0"/>
              <a:t>Son cortes del cuerpo o sus partes que no siguen los planos anatómicos previamente mencionados</a:t>
            </a:r>
          </a:p>
          <a:p>
            <a:endParaRPr lang="es-CO" sz="1000" dirty="0" smtClean="0"/>
          </a:p>
          <a:p>
            <a:r>
              <a:rPr lang="es-CO" dirty="0" smtClean="0"/>
              <a:t>En ocasiones, muchas imágenes no están situadas exactamente en los diversos planos, lo que las posiciona ligeramente oblicuas</a:t>
            </a:r>
            <a:endParaRPr lang="es-C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692696"/>
            <a:ext cx="4087626" cy="565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TÉRMINOS DE RELACIÓN Y COMPARACIÓN</a:t>
            </a:r>
            <a:endParaRPr lang="es-CO" dirty="0"/>
          </a:p>
        </p:txBody>
      </p:sp>
      <p:sp>
        <p:nvSpPr>
          <p:cNvPr id="3" name="2 Marcador de contenido"/>
          <p:cNvSpPr>
            <a:spLocks noGrp="1"/>
          </p:cNvSpPr>
          <p:nvPr>
            <p:ph idx="1"/>
          </p:nvPr>
        </p:nvSpPr>
        <p:spPr>
          <a:xfrm>
            <a:off x="467544" y="1844824"/>
            <a:ext cx="8229600" cy="4525963"/>
          </a:xfrm>
        </p:spPr>
        <p:txBody>
          <a:bodyPr>
            <a:normAutofit/>
          </a:bodyPr>
          <a:lstStyle/>
          <a:p>
            <a:r>
              <a:rPr lang="es-CO" dirty="0" smtClean="0"/>
              <a:t>Para describir las relaciones y comparaciones entre las partes del cuerpo:</a:t>
            </a:r>
          </a:p>
          <a:p>
            <a:endParaRPr lang="es-CO" sz="1000" dirty="0" smtClean="0"/>
          </a:p>
          <a:p>
            <a:pPr lvl="1"/>
            <a:r>
              <a:rPr lang="es-CO" dirty="0" smtClean="0"/>
              <a:t>Se utilizan adjetivos</a:t>
            </a:r>
          </a:p>
          <a:p>
            <a:pPr lvl="1"/>
            <a:endParaRPr lang="es-CO" sz="800" dirty="0" smtClean="0"/>
          </a:p>
          <a:p>
            <a:pPr lvl="1"/>
            <a:r>
              <a:rPr lang="es-CO" dirty="0" smtClean="0"/>
              <a:t>Dispuestos como parejas de vocablos opuestos</a:t>
            </a:r>
          </a:p>
          <a:p>
            <a:pPr lvl="1"/>
            <a:endParaRPr lang="es-CO" sz="800" dirty="0" smtClean="0"/>
          </a:p>
          <a:p>
            <a:pPr lvl="1"/>
            <a:r>
              <a:rPr lang="es-CO" dirty="0" smtClean="0"/>
              <a:t>Estos términos son específicos para las comparaciones efectuadas en la posición anatómica o con referencia a los planos anatómicos</a:t>
            </a:r>
            <a:endParaRPr lang="es-CO" dirty="0"/>
          </a:p>
        </p:txBody>
      </p:sp>
    </p:spTree>
    <p:extLst>
      <p:ext uri="{BB962C8B-B14F-4D97-AF65-F5344CB8AC3E}">
        <p14:creationId xmlns:p14="http://schemas.microsoft.com/office/powerpoint/2010/main" val="219745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5649491"/>
          </a:xfrm>
        </p:spPr>
        <p:txBody>
          <a:bodyPr>
            <a:normAutofit fontScale="92500" lnSpcReduction="20000"/>
          </a:bodyPr>
          <a:lstStyle/>
          <a:p>
            <a:r>
              <a:rPr lang="es-CO" b="1" dirty="0" smtClean="0"/>
              <a:t>Superior:</a:t>
            </a:r>
          </a:p>
          <a:p>
            <a:pPr lvl="1"/>
            <a:r>
              <a:rPr lang="es-CO" dirty="0" smtClean="0"/>
              <a:t>Se refiere a una estructura que está más próxima al </a:t>
            </a:r>
            <a:r>
              <a:rPr lang="es-CO" b="1" dirty="0" err="1" smtClean="0"/>
              <a:t>vértex</a:t>
            </a:r>
            <a:r>
              <a:rPr lang="es-CO" b="1" dirty="0" smtClean="0"/>
              <a:t> (vértice)</a:t>
            </a:r>
            <a:r>
              <a:rPr lang="es-CO" dirty="0" smtClean="0"/>
              <a:t> que es la parte más elevada del cráneo</a:t>
            </a:r>
          </a:p>
          <a:p>
            <a:r>
              <a:rPr lang="es-CO" b="1" dirty="0" smtClean="0"/>
              <a:t>Craneal:</a:t>
            </a:r>
            <a:endParaRPr lang="es-CO" dirty="0" smtClean="0"/>
          </a:p>
          <a:p>
            <a:pPr lvl="1"/>
            <a:r>
              <a:rPr lang="es-CO" dirty="0" smtClean="0"/>
              <a:t>Se refiere al cráneo y es un término útil para indicar la dirección, es decir, hacia la cabeza o el cráneo</a:t>
            </a:r>
          </a:p>
          <a:p>
            <a:r>
              <a:rPr lang="es-CO" b="1" dirty="0" smtClean="0"/>
              <a:t>Inferior:</a:t>
            </a:r>
            <a:endParaRPr lang="es-CO" dirty="0" smtClean="0"/>
          </a:p>
          <a:p>
            <a:pPr lvl="1"/>
            <a:r>
              <a:rPr lang="es-CO" dirty="0" smtClean="0"/>
              <a:t>Se refiere a una estructura situada más cerca de la planta de los pies</a:t>
            </a:r>
          </a:p>
          <a:p>
            <a:r>
              <a:rPr lang="es-CO" b="1" dirty="0" smtClean="0"/>
              <a:t>Caudal:</a:t>
            </a:r>
          </a:p>
          <a:p>
            <a:pPr lvl="1"/>
            <a:r>
              <a:rPr lang="es-CO" dirty="0" smtClean="0"/>
              <a:t>Del latín cauda (cola), es un término direccional útil que indica hacia los pies o la región de la cola, representada en el ser humano por cóccix</a:t>
            </a:r>
            <a:endParaRPr lang="es-CO" dirty="0"/>
          </a:p>
        </p:txBody>
      </p:sp>
    </p:spTree>
    <p:extLst>
      <p:ext uri="{BB962C8B-B14F-4D97-AF65-F5344CB8AC3E}">
        <p14:creationId xmlns:p14="http://schemas.microsoft.com/office/powerpoint/2010/main" val="52384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a:bodyPr>
          <a:lstStyle/>
          <a:p>
            <a:r>
              <a:rPr lang="es-CO" b="1" dirty="0" smtClean="0"/>
              <a:t>Posterior (dorsal):</a:t>
            </a:r>
          </a:p>
          <a:p>
            <a:pPr lvl="1"/>
            <a:r>
              <a:rPr lang="es-CO" dirty="0" smtClean="0"/>
              <a:t>Indica la superficie dorsal (encima) del cuerpo o más próximo a ella (aleta dorsal del pez)</a:t>
            </a:r>
          </a:p>
          <a:p>
            <a:r>
              <a:rPr lang="es-CO" b="1" dirty="0" smtClean="0"/>
              <a:t>Anterior (ventral):</a:t>
            </a:r>
          </a:p>
          <a:p>
            <a:pPr lvl="1"/>
            <a:r>
              <a:rPr lang="es-CO" dirty="0" smtClean="0"/>
              <a:t>Indica la superficie frontal (delantera) del cuerpo</a:t>
            </a:r>
          </a:p>
          <a:p>
            <a:r>
              <a:rPr lang="es-CO" b="1" dirty="0" smtClean="0"/>
              <a:t>Rostral:</a:t>
            </a:r>
          </a:p>
          <a:p>
            <a:pPr lvl="1"/>
            <a:r>
              <a:rPr lang="es-CO" dirty="0" smtClean="0"/>
              <a:t>Se utiliza a menudo, en vez de anterior, al describir partes del cerebro; significa hacia el </a:t>
            </a:r>
            <a:r>
              <a:rPr lang="es-CO" dirty="0" err="1" smtClean="0"/>
              <a:t>rostrum</a:t>
            </a:r>
            <a:r>
              <a:rPr lang="es-CO" dirty="0" smtClean="0"/>
              <a:t>; sin embargo, en el ser humano, indica más cercano a la parte anterior de la cabeza (</a:t>
            </a:r>
            <a:r>
              <a:rPr lang="es-CO" dirty="0" err="1" smtClean="0"/>
              <a:t>ej</a:t>
            </a:r>
            <a:r>
              <a:rPr lang="es-CO" dirty="0" smtClean="0"/>
              <a:t>: el lóbulo frontal es rostral al cerebelo)</a:t>
            </a:r>
          </a:p>
        </p:txBody>
      </p:sp>
    </p:spTree>
    <p:extLst>
      <p:ext uri="{BB962C8B-B14F-4D97-AF65-F5344CB8AC3E}">
        <p14:creationId xmlns:p14="http://schemas.microsoft.com/office/powerpoint/2010/main" val="389653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fontScale="85000" lnSpcReduction="10000"/>
          </a:bodyPr>
          <a:lstStyle/>
          <a:p>
            <a:r>
              <a:rPr lang="es-CO" b="1" dirty="0"/>
              <a:t>Medial:</a:t>
            </a:r>
          </a:p>
          <a:p>
            <a:pPr lvl="1"/>
            <a:r>
              <a:rPr lang="es-CO" dirty="0"/>
              <a:t>Se indica para indicar que una estructura está más próxima al plano medio del cuerpo</a:t>
            </a:r>
          </a:p>
          <a:p>
            <a:r>
              <a:rPr lang="es-CO" b="1" dirty="0"/>
              <a:t>Lateral:</a:t>
            </a:r>
          </a:p>
          <a:p>
            <a:pPr lvl="1"/>
            <a:r>
              <a:rPr lang="es-CO" dirty="0"/>
              <a:t>Indica que una estructura está más alejada del plano </a:t>
            </a:r>
            <a:r>
              <a:rPr lang="es-CO" dirty="0" smtClean="0"/>
              <a:t>medio</a:t>
            </a:r>
          </a:p>
          <a:p>
            <a:r>
              <a:rPr lang="es-CO" b="1" dirty="0" smtClean="0"/>
              <a:t>El dorso:</a:t>
            </a:r>
          </a:p>
          <a:p>
            <a:pPr lvl="1"/>
            <a:r>
              <a:rPr lang="es-CO" dirty="0" smtClean="0"/>
              <a:t>Se refiere habitualmente a la cara superior de cualquier parte que protruye anteriormente desde el cuerpo (</a:t>
            </a:r>
            <a:r>
              <a:rPr lang="es-CO" dirty="0" err="1" smtClean="0"/>
              <a:t>ej</a:t>
            </a:r>
            <a:r>
              <a:rPr lang="es-CO" dirty="0" smtClean="0"/>
              <a:t>: Dorso de la lengua, dorso de la nariz, dorso del pie)</a:t>
            </a:r>
          </a:p>
          <a:p>
            <a:pPr lvl="1"/>
            <a:r>
              <a:rPr lang="es-CO" dirty="0" smtClean="0"/>
              <a:t>También se utiliza para ilustrar la superficie posterior de la mano, opuesta a la </a:t>
            </a:r>
            <a:r>
              <a:rPr lang="es-CO" b="1" dirty="0" smtClean="0"/>
              <a:t>palma</a:t>
            </a:r>
          </a:p>
          <a:p>
            <a:r>
              <a:rPr lang="es-CO" b="1" dirty="0" smtClean="0"/>
              <a:t>Planta:</a:t>
            </a:r>
          </a:p>
          <a:p>
            <a:pPr lvl="1"/>
            <a:r>
              <a:rPr lang="es-CO" dirty="0" smtClean="0"/>
              <a:t>Es la cara inferior del pie, opuesta al dorso</a:t>
            </a:r>
            <a:endParaRPr lang="es-CO" dirty="0"/>
          </a:p>
          <a:p>
            <a:endParaRPr lang="es-CO" dirty="0"/>
          </a:p>
        </p:txBody>
      </p:sp>
    </p:spTree>
    <p:extLst>
      <p:ext uri="{BB962C8B-B14F-4D97-AF65-F5344CB8AC3E}">
        <p14:creationId xmlns:p14="http://schemas.microsoft.com/office/powerpoint/2010/main" val="119353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TÉRMINOS COMBINADOS</a:t>
            </a:r>
            <a:endParaRPr lang="es-CO" dirty="0"/>
          </a:p>
        </p:txBody>
      </p:sp>
      <p:sp>
        <p:nvSpPr>
          <p:cNvPr id="3" name="2 Marcador de contenido"/>
          <p:cNvSpPr>
            <a:spLocks noGrp="1"/>
          </p:cNvSpPr>
          <p:nvPr>
            <p:ph idx="1"/>
          </p:nvPr>
        </p:nvSpPr>
        <p:spPr/>
        <p:txBody>
          <a:bodyPr>
            <a:normAutofit/>
          </a:bodyPr>
          <a:lstStyle/>
          <a:p>
            <a:r>
              <a:rPr lang="es-CO" dirty="0" smtClean="0"/>
              <a:t>Describen posiciones intermedias:</a:t>
            </a:r>
          </a:p>
          <a:p>
            <a:endParaRPr lang="es-CO" sz="1000" dirty="0" smtClean="0"/>
          </a:p>
          <a:p>
            <a:r>
              <a:rPr lang="es-CO" b="1" dirty="0" err="1" smtClean="0"/>
              <a:t>Inferomedial</a:t>
            </a:r>
            <a:r>
              <a:rPr lang="es-CO" b="1" dirty="0" smtClean="0"/>
              <a:t>:</a:t>
            </a:r>
          </a:p>
          <a:p>
            <a:pPr lvl="1"/>
            <a:r>
              <a:rPr lang="es-CO" dirty="0" smtClean="0"/>
              <a:t>Significa más próximo a los pies y el plano medio</a:t>
            </a:r>
          </a:p>
          <a:p>
            <a:pPr lvl="2"/>
            <a:r>
              <a:rPr lang="es-CO" dirty="0" err="1" smtClean="0"/>
              <a:t>Ej</a:t>
            </a:r>
            <a:r>
              <a:rPr lang="es-CO" dirty="0" smtClean="0"/>
              <a:t>: Las porciones anteriores de las costillas discurren </a:t>
            </a:r>
            <a:r>
              <a:rPr lang="es-CO" dirty="0" err="1" smtClean="0"/>
              <a:t>inferomedialmente</a:t>
            </a:r>
            <a:endParaRPr lang="es-CO" dirty="0" smtClean="0"/>
          </a:p>
          <a:p>
            <a:pPr lvl="2"/>
            <a:endParaRPr lang="es-CO" sz="1000" dirty="0" smtClean="0"/>
          </a:p>
          <a:p>
            <a:r>
              <a:rPr lang="es-CO" b="1" dirty="0" err="1" smtClean="0"/>
              <a:t>Superolateral</a:t>
            </a:r>
            <a:r>
              <a:rPr lang="es-CO" b="1" dirty="0" smtClean="0"/>
              <a:t>:</a:t>
            </a:r>
          </a:p>
          <a:p>
            <a:pPr lvl="1"/>
            <a:r>
              <a:rPr lang="es-CO" dirty="0" smtClean="0"/>
              <a:t>Indica más próximo a la cabeza y más lejos del plano medio</a:t>
            </a:r>
            <a:endParaRPr lang="es-CO" dirty="0"/>
          </a:p>
        </p:txBody>
      </p:sp>
    </p:spTree>
    <p:extLst>
      <p:ext uri="{BB962C8B-B14F-4D97-AF65-F5344CB8AC3E}">
        <p14:creationId xmlns:p14="http://schemas.microsoft.com/office/powerpoint/2010/main" val="368842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OTROS TÉRMINOS</a:t>
            </a:r>
            <a:endParaRPr lang="es-CO" dirty="0"/>
          </a:p>
        </p:txBody>
      </p:sp>
      <p:sp>
        <p:nvSpPr>
          <p:cNvPr id="3" name="2 Marcador de contenido"/>
          <p:cNvSpPr>
            <a:spLocks noGrp="1"/>
          </p:cNvSpPr>
          <p:nvPr>
            <p:ph idx="1"/>
          </p:nvPr>
        </p:nvSpPr>
        <p:spPr/>
        <p:txBody>
          <a:bodyPr>
            <a:normAutofit fontScale="92500"/>
          </a:bodyPr>
          <a:lstStyle/>
          <a:p>
            <a:r>
              <a:rPr lang="es-CO" sz="2800" dirty="0" smtClean="0"/>
              <a:t>Otros términos de relación y comparación son independientes de la posición anatómica o de los planos anatómicos y están relacionados principalmente con la superficie corporal o su núcleo central:</a:t>
            </a:r>
          </a:p>
          <a:p>
            <a:endParaRPr lang="es-CO" sz="1100" dirty="0" smtClean="0"/>
          </a:p>
          <a:p>
            <a:r>
              <a:rPr lang="es-CO" b="1" dirty="0" smtClean="0"/>
              <a:t>Superficial, intermedio y profundo:</a:t>
            </a:r>
          </a:p>
          <a:p>
            <a:endParaRPr lang="es-CO" sz="1100" dirty="0" smtClean="0"/>
          </a:p>
          <a:p>
            <a:pPr lvl="1"/>
            <a:r>
              <a:rPr lang="es-CO" dirty="0" smtClean="0"/>
              <a:t>Se refieren a la posición de estructuras con respecto a la superficie del cuerpo</a:t>
            </a:r>
          </a:p>
          <a:p>
            <a:pPr lvl="1"/>
            <a:endParaRPr lang="es-CO" sz="900" dirty="0" smtClean="0"/>
          </a:p>
          <a:p>
            <a:pPr lvl="1"/>
            <a:r>
              <a:rPr lang="es-CO" dirty="0" smtClean="0"/>
              <a:t>O la relación de una estructura con otra subyacente o </a:t>
            </a:r>
            <a:r>
              <a:rPr lang="es-CO" dirty="0" err="1" smtClean="0"/>
              <a:t>suprayacente</a:t>
            </a:r>
            <a:endParaRPr lang="es-CO" dirty="0" smtClean="0"/>
          </a:p>
        </p:txBody>
      </p:sp>
    </p:spTree>
    <p:extLst>
      <p:ext uri="{BB962C8B-B14F-4D97-AF65-F5344CB8AC3E}">
        <p14:creationId xmlns:p14="http://schemas.microsoft.com/office/powerpoint/2010/main" val="202294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OTROS TÉRMINOS</a:t>
            </a:r>
            <a:endParaRPr lang="es-CO" dirty="0"/>
          </a:p>
        </p:txBody>
      </p:sp>
      <p:sp>
        <p:nvSpPr>
          <p:cNvPr id="3" name="2 Marcador de contenido"/>
          <p:cNvSpPr>
            <a:spLocks noGrp="1"/>
          </p:cNvSpPr>
          <p:nvPr>
            <p:ph idx="1"/>
          </p:nvPr>
        </p:nvSpPr>
        <p:spPr/>
        <p:txBody>
          <a:bodyPr>
            <a:normAutofit fontScale="92500" lnSpcReduction="20000"/>
          </a:bodyPr>
          <a:lstStyle/>
          <a:p>
            <a:r>
              <a:rPr lang="es-CO" b="1" dirty="0"/>
              <a:t>Externo:</a:t>
            </a:r>
          </a:p>
          <a:p>
            <a:pPr lvl="1"/>
            <a:r>
              <a:rPr lang="es-CO" dirty="0"/>
              <a:t>Significa fuera o más lejos del centro de un órgano o </a:t>
            </a:r>
            <a:r>
              <a:rPr lang="es-CO" dirty="0" smtClean="0"/>
              <a:t>cavidad</a:t>
            </a:r>
          </a:p>
          <a:p>
            <a:pPr lvl="1"/>
            <a:endParaRPr lang="es-CO" sz="1100" dirty="0"/>
          </a:p>
          <a:p>
            <a:r>
              <a:rPr lang="es-CO" b="1" dirty="0"/>
              <a:t>Interno:</a:t>
            </a:r>
          </a:p>
          <a:p>
            <a:pPr lvl="1"/>
            <a:r>
              <a:rPr lang="es-CO" dirty="0"/>
              <a:t>Significa dentro, o más próximo, del centro, independientemente de la </a:t>
            </a:r>
            <a:r>
              <a:rPr lang="es-CO" dirty="0" smtClean="0"/>
              <a:t>dirección</a:t>
            </a:r>
          </a:p>
          <a:p>
            <a:pPr lvl="1"/>
            <a:endParaRPr lang="es-CO" sz="1100" dirty="0"/>
          </a:p>
          <a:p>
            <a:r>
              <a:rPr lang="es-CO" b="1" dirty="0" smtClean="0"/>
              <a:t>Proximal y distal:</a:t>
            </a:r>
          </a:p>
          <a:p>
            <a:pPr lvl="1"/>
            <a:r>
              <a:rPr lang="es-CO" dirty="0" smtClean="0"/>
              <a:t>Se usan al comparar posiciones más próximas o más lejanas, respectivamente, de la raíz de un miembro o de la cara central de una estructura lineal</a:t>
            </a:r>
          </a:p>
        </p:txBody>
      </p:sp>
    </p:spTree>
    <p:extLst>
      <p:ext uri="{BB962C8B-B14F-4D97-AF65-F5344CB8AC3E}">
        <p14:creationId xmlns:p14="http://schemas.microsoft.com/office/powerpoint/2010/main" val="10004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fontScale="92500" lnSpcReduction="10000"/>
          </a:bodyPr>
          <a:lstStyle/>
          <a:p>
            <a:r>
              <a:rPr lang="es-CO" u="sng" dirty="0" smtClean="0"/>
              <a:t>Terminología Anatómica Internacional</a:t>
            </a:r>
          </a:p>
          <a:p>
            <a:endParaRPr lang="es-CO" sz="900" dirty="0" smtClean="0"/>
          </a:p>
          <a:p>
            <a:pPr lvl="1"/>
            <a:r>
              <a:rPr lang="es-CO" dirty="0" smtClean="0"/>
              <a:t>Permite la comprensión y comunicación entre profesionales de la salud</a:t>
            </a:r>
          </a:p>
          <a:p>
            <a:pPr lvl="1"/>
            <a:endParaRPr lang="es-CO" sz="1100" dirty="0" smtClean="0"/>
          </a:p>
          <a:p>
            <a:r>
              <a:rPr lang="es-CO" u="sng" dirty="0" smtClean="0"/>
              <a:t>Viene del latín y griego</a:t>
            </a:r>
          </a:p>
          <a:p>
            <a:pPr lvl="1"/>
            <a:r>
              <a:rPr lang="es-CO" dirty="0" err="1" smtClean="0"/>
              <a:t>Ej</a:t>
            </a:r>
            <a:r>
              <a:rPr lang="es-CO" dirty="0" smtClean="0"/>
              <a:t>: </a:t>
            </a:r>
            <a:r>
              <a:rPr lang="es-CO" dirty="0" err="1" smtClean="0"/>
              <a:t>gaster</a:t>
            </a:r>
            <a:r>
              <a:rPr lang="es-CO" dirty="0" smtClean="0"/>
              <a:t> (estómago – vientre)</a:t>
            </a:r>
          </a:p>
          <a:p>
            <a:pPr lvl="2"/>
            <a:r>
              <a:rPr lang="es-CO" dirty="0" smtClean="0"/>
              <a:t>Unión </a:t>
            </a:r>
            <a:r>
              <a:rPr lang="es-CO" dirty="0" err="1" smtClean="0"/>
              <a:t>gastro</a:t>
            </a:r>
            <a:r>
              <a:rPr lang="es-CO" dirty="0" smtClean="0"/>
              <a:t> – esofágica</a:t>
            </a:r>
          </a:p>
          <a:p>
            <a:pPr lvl="2"/>
            <a:r>
              <a:rPr lang="es-CO" dirty="0" smtClean="0"/>
              <a:t>Ácido gástrico</a:t>
            </a:r>
          </a:p>
          <a:p>
            <a:pPr lvl="2"/>
            <a:endParaRPr lang="es-CO" sz="1100" dirty="0" smtClean="0"/>
          </a:p>
          <a:p>
            <a:r>
              <a:rPr lang="es-CO" dirty="0" smtClean="0"/>
              <a:t>Los epónimos no su utilizan en la terminología internacional</a:t>
            </a:r>
          </a:p>
          <a:p>
            <a:endParaRPr lang="es-CO" sz="1100" dirty="0" smtClean="0"/>
          </a:p>
          <a:p>
            <a:r>
              <a:rPr lang="es-CO" dirty="0" smtClean="0"/>
              <a:t>Se utilizan generalmente abreviaturas</a:t>
            </a:r>
          </a:p>
          <a:p>
            <a:pPr lvl="1"/>
            <a:r>
              <a:rPr lang="es-CO" dirty="0" smtClean="0"/>
              <a:t>ATM: </a:t>
            </a:r>
            <a:r>
              <a:rPr lang="es-CO" dirty="0" err="1" smtClean="0"/>
              <a:t>articulacion</a:t>
            </a:r>
            <a:r>
              <a:rPr lang="es-CO" dirty="0" smtClean="0"/>
              <a:t> </a:t>
            </a:r>
            <a:r>
              <a:rPr lang="es-CO" dirty="0" err="1" smtClean="0"/>
              <a:t>témporo</a:t>
            </a:r>
            <a:r>
              <a:rPr lang="es-CO" dirty="0" smtClean="0"/>
              <a:t>-mandibular</a:t>
            </a:r>
          </a:p>
          <a:p>
            <a:endParaRPr lang="es-CO" dirty="0"/>
          </a:p>
        </p:txBody>
      </p:sp>
    </p:spTree>
    <p:extLst>
      <p:ext uri="{BB962C8B-B14F-4D97-AF65-F5344CB8AC3E}">
        <p14:creationId xmlns:p14="http://schemas.microsoft.com/office/powerpoint/2010/main" val="609299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TÉRMINOS DE LATERALIDAD</a:t>
            </a:r>
            <a:endParaRPr lang="es-CO" dirty="0"/>
          </a:p>
        </p:txBody>
      </p:sp>
      <p:sp>
        <p:nvSpPr>
          <p:cNvPr id="3" name="2 Marcador de contenido"/>
          <p:cNvSpPr>
            <a:spLocks noGrp="1"/>
          </p:cNvSpPr>
          <p:nvPr>
            <p:ph idx="1"/>
          </p:nvPr>
        </p:nvSpPr>
        <p:spPr>
          <a:xfrm>
            <a:off x="457200" y="1600200"/>
            <a:ext cx="8229600" cy="4853136"/>
          </a:xfrm>
        </p:spPr>
        <p:txBody>
          <a:bodyPr>
            <a:normAutofit fontScale="77500" lnSpcReduction="20000"/>
          </a:bodyPr>
          <a:lstStyle/>
          <a:p>
            <a:r>
              <a:rPr lang="es-CO" b="1" dirty="0" smtClean="0"/>
              <a:t>Bilaterales:</a:t>
            </a:r>
          </a:p>
          <a:p>
            <a:pPr lvl="1"/>
            <a:r>
              <a:rPr lang="es-CO" dirty="0" smtClean="0"/>
              <a:t>Son estructuras pares con componentes derecho e izquierdo. (</a:t>
            </a:r>
            <a:r>
              <a:rPr lang="es-CO" dirty="0" err="1" smtClean="0"/>
              <a:t>ej</a:t>
            </a:r>
            <a:r>
              <a:rPr lang="es-CO" dirty="0" smtClean="0"/>
              <a:t>: los riñones</a:t>
            </a:r>
            <a:r>
              <a:rPr lang="es-CO" dirty="0" smtClean="0"/>
              <a:t>)</a:t>
            </a:r>
          </a:p>
          <a:p>
            <a:pPr lvl="1"/>
            <a:endParaRPr lang="es-CO" sz="1300" dirty="0" smtClean="0"/>
          </a:p>
          <a:p>
            <a:pPr lvl="1"/>
            <a:endParaRPr lang="es-CO" sz="1000" dirty="0" smtClean="0"/>
          </a:p>
          <a:p>
            <a:r>
              <a:rPr lang="es-CO" b="1" dirty="0" smtClean="0"/>
              <a:t>Unilaterales:</a:t>
            </a:r>
          </a:p>
          <a:p>
            <a:pPr lvl="1"/>
            <a:r>
              <a:rPr lang="es-CO" dirty="0" smtClean="0"/>
              <a:t>Son las estructuras que se encuentran en un solo lado (</a:t>
            </a:r>
            <a:r>
              <a:rPr lang="es-CO" dirty="0" err="1" smtClean="0"/>
              <a:t>ej</a:t>
            </a:r>
            <a:r>
              <a:rPr lang="es-CO" dirty="0" smtClean="0"/>
              <a:t>: el bazo</a:t>
            </a:r>
            <a:r>
              <a:rPr lang="es-CO" dirty="0" smtClean="0"/>
              <a:t>)</a:t>
            </a:r>
          </a:p>
          <a:p>
            <a:pPr lvl="1"/>
            <a:endParaRPr lang="es-CO" sz="1400" dirty="0" smtClean="0"/>
          </a:p>
          <a:p>
            <a:r>
              <a:rPr lang="es-CO" b="1" dirty="0" err="1" smtClean="0"/>
              <a:t>Ipsolateral</a:t>
            </a:r>
            <a:r>
              <a:rPr lang="es-CO" b="1" dirty="0" smtClean="0"/>
              <a:t> u </a:t>
            </a:r>
            <a:r>
              <a:rPr lang="es-CO" b="1" dirty="0" err="1" smtClean="0"/>
              <a:t>homolateral</a:t>
            </a:r>
            <a:r>
              <a:rPr lang="es-CO" b="1" dirty="0" smtClean="0"/>
              <a:t>:</a:t>
            </a:r>
          </a:p>
          <a:p>
            <a:pPr lvl="1"/>
            <a:r>
              <a:rPr lang="es-CO" dirty="0" smtClean="0"/>
              <a:t>Es algo que ocurre en el mismo lado que otra estructura del cuerpo</a:t>
            </a:r>
          </a:p>
          <a:p>
            <a:pPr lvl="1"/>
            <a:endParaRPr lang="es-CO" sz="1400" dirty="0" smtClean="0"/>
          </a:p>
          <a:p>
            <a:r>
              <a:rPr lang="es-CO" b="1" dirty="0" smtClean="0"/>
              <a:t>Contralateral:</a:t>
            </a:r>
          </a:p>
          <a:p>
            <a:pPr lvl="1"/>
            <a:r>
              <a:rPr lang="es-CO" dirty="0" smtClean="0"/>
              <a:t>Significa que ocurre en el lado opuesto del cuerpo en relación con otra estructura</a:t>
            </a:r>
            <a:endParaRPr lang="es-CO" dirty="0"/>
          </a:p>
        </p:txBody>
      </p:sp>
    </p:spTree>
    <p:extLst>
      <p:ext uri="{BB962C8B-B14F-4D97-AF65-F5344CB8AC3E}">
        <p14:creationId xmlns:p14="http://schemas.microsoft.com/office/powerpoint/2010/main" val="184503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TÉRMINOS DE MOVIMIENTO</a:t>
            </a:r>
            <a:endParaRPr lang="es-CO" dirty="0"/>
          </a:p>
        </p:txBody>
      </p:sp>
      <p:sp>
        <p:nvSpPr>
          <p:cNvPr id="3" name="2 Marcador de contenido"/>
          <p:cNvSpPr>
            <a:spLocks noGrp="1"/>
          </p:cNvSpPr>
          <p:nvPr>
            <p:ph idx="1"/>
          </p:nvPr>
        </p:nvSpPr>
        <p:spPr>
          <a:xfrm>
            <a:off x="467544" y="1700808"/>
            <a:ext cx="8229600" cy="4525963"/>
          </a:xfrm>
        </p:spPr>
        <p:txBody>
          <a:bodyPr>
            <a:normAutofit lnSpcReduction="10000"/>
          </a:bodyPr>
          <a:lstStyle/>
          <a:p>
            <a:r>
              <a:rPr lang="es-CO" dirty="0" smtClean="0"/>
              <a:t>La mayoría de los movimientos se definen con respecto a la posición anatómica</a:t>
            </a:r>
          </a:p>
          <a:p>
            <a:endParaRPr lang="es-CO" sz="1000" dirty="0" smtClean="0"/>
          </a:p>
          <a:p>
            <a:r>
              <a:rPr lang="es-CO" dirty="0" smtClean="0"/>
              <a:t>Los movimientos ocurren dentro de y en torno a los ejes alineados con planos anatómicos específicos</a:t>
            </a:r>
          </a:p>
          <a:p>
            <a:endParaRPr lang="es-CO" sz="1100" dirty="0" smtClean="0"/>
          </a:p>
          <a:p>
            <a:r>
              <a:rPr lang="es-CO" dirty="0" smtClean="0"/>
              <a:t>Los términos de movimientos pueden considerarse también en pares de movimientos opuestos</a:t>
            </a:r>
            <a:endParaRPr lang="es-CO" dirty="0"/>
          </a:p>
        </p:txBody>
      </p:sp>
    </p:spTree>
    <p:extLst>
      <p:ext uri="{BB962C8B-B14F-4D97-AF65-F5344CB8AC3E}">
        <p14:creationId xmlns:p14="http://schemas.microsoft.com/office/powerpoint/2010/main" val="291860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251520" y="261789"/>
            <a:ext cx="5114925" cy="1024086"/>
          </a:xfrm>
        </p:spPr>
        <p:txBody>
          <a:bodyPr/>
          <a:lstStyle/>
          <a:p>
            <a:r>
              <a:rPr lang="es-ES" sz="3000" dirty="0" smtClean="0"/>
              <a:t>EJES DEL CUERPO</a:t>
            </a:r>
          </a:p>
        </p:txBody>
      </p:sp>
      <p:sp>
        <p:nvSpPr>
          <p:cNvPr id="12291" name="2 Marcador de contenido"/>
          <p:cNvSpPr>
            <a:spLocks noGrp="1"/>
          </p:cNvSpPr>
          <p:nvPr>
            <p:ph idx="1"/>
          </p:nvPr>
        </p:nvSpPr>
        <p:spPr>
          <a:xfrm>
            <a:off x="457200" y="1196752"/>
            <a:ext cx="4543425" cy="5400600"/>
          </a:xfrm>
        </p:spPr>
        <p:txBody>
          <a:bodyPr>
            <a:normAutofit fontScale="92500" lnSpcReduction="10000"/>
          </a:bodyPr>
          <a:lstStyle/>
          <a:p>
            <a:r>
              <a:rPr lang="es-ES" sz="2200" dirty="0" smtClean="0"/>
              <a:t>Un eje es una línea recta alrededor de la cual rota un objeto. En el cuerpo humano se pintan la articulaciones como ejes y los huesos como los objetos que rotan alrededor de ellas en un plano perpendicular al eje.</a:t>
            </a:r>
          </a:p>
          <a:p>
            <a:endParaRPr lang="es-ES" sz="2200" dirty="0" smtClean="0"/>
          </a:p>
          <a:p>
            <a:r>
              <a:rPr lang="es-ES" sz="2200" dirty="0" smtClean="0"/>
              <a:t>Existen tres ejes principales y la rotación se describe como si ocurriera en un plano alrededor del eje que es perpendicular al plano y lo atraviesa por todo su centro. </a:t>
            </a:r>
          </a:p>
          <a:p>
            <a:endParaRPr lang="es-ES" sz="2200" dirty="0" smtClean="0"/>
          </a:p>
          <a:p>
            <a:r>
              <a:rPr lang="es-ES" sz="2200" dirty="0" smtClean="0"/>
              <a:t>Los ejes son:</a:t>
            </a:r>
          </a:p>
          <a:p>
            <a:endParaRPr lang="es-ES" sz="1700" dirty="0" smtClean="0"/>
          </a:p>
          <a:p>
            <a:pPr lvl="1"/>
            <a:r>
              <a:rPr lang="es-ES" sz="2000" b="1" i="1" dirty="0" smtClean="0"/>
              <a:t>Eje frontal horizontal</a:t>
            </a:r>
          </a:p>
          <a:p>
            <a:pPr lvl="1"/>
            <a:r>
              <a:rPr lang="es-ES" sz="2000" b="1" i="1" dirty="0" smtClean="0"/>
              <a:t>Eje vertical</a:t>
            </a:r>
          </a:p>
          <a:p>
            <a:pPr lvl="1"/>
            <a:r>
              <a:rPr lang="es-ES" sz="2000" b="1" i="1" dirty="0" smtClean="0"/>
              <a:t>Eje sagital horizontal</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0"/>
            <a:ext cx="21431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2071688"/>
            <a:ext cx="221456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3857625"/>
            <a:ext cx="20002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703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67544" y="357188"/>
            <a:ext cx="5186363" cy="1143000"/>
          </a:xfrm>
        </p:spPr>
        <p:txBody>
          <a:bodyPr/>
          <a:lstStyle/>
          <a:p>
            <a:r>
              <a:rPr lang="es-ES" sz="3000" dirty="0" smtClean="0"/>
              <a:t>SENTIDO DE ROTACIÓN DEL EJE FRONTAL HORIZONTAL</a:t>
            </a:r>
          </a:p>
        </p:txBody>
      </p:sp>
      <p:sp>
        <p:nvSpPr>
          <p:cNvPr id="13315" name="2 Marcador de contenido"/>
          <p:cNvSpPr>
            <a:spLocks noGrp="1"/>
          </p:cNvSpPr>
          <p:nvPr>
            <p:ph idx="1"/>
          </p:nvPr>
        </p:nvSpPr>
        <p:spPr>
          <a:xfrm>
            <a:off x="467544" y="1988840"/>
            <a:ext cx="3900488" cy="4205063"/>
          </a:xfrm>
        </p:spPr>
        <p:txBody>
          <a:bodyPr>
            <a:normAutofit/>
          </a:bodyPr>
          <a:lstStyle/>
          <a:p>
            <a:r>
              <a:rPr lang="es-ES" sz="2600" b="1" i="1" dirty="0" smtClean="0"/>
              <a:t>El plano sagital rota alrededor del eje frontal horizontal</a:t>
            </a:r>
            <a:r>
              <a:rPr lang="es-ES" sz="2600" dirty="0" smtClean="0"/>
              <a:t>. La rodilla es un eje frontal horizontal y el miembro inferior es el objeto que se mueve en el plano sagital cuando se dobla la rodilla</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84784"/>
            <a:ext cx="3823312" cy="458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70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274638"/>
            <a:ext cx="4614863" cy="1143000"/>
          </a:xfrm>
        </p:spPr>
        <p:txBody>
          <a:bodyPr/>
          <a:lstStyle/>
          <a:p>
            <a:r>
              <a:rPr lang="es-ES" sz="3000" smtClean="0"/>
              <a:t>SENTIDO DE ROTACIÓN DEL EJE VERTICAL</a:t>
            </a:r>
          </a:p>
        </p:txBody>
      </p:sp>
      <p:sp>
        <p:nvSpPr>
          <p:cNvPr id="14339" name="2 Marcador de contenido"/>
          <p:cNvSpPr>
            <a:spLocks noGrp="1"/>
          </p:cNvSpPr>
          <p:nvPr>
            <p:ph idx="1"/>
          </p:nvPr>
        </p:nvSpPr>
        <p:spPr>
          <a:xfrm>
            <a:off x="467544" y="1916832"/>
            <a:ext cx="4143946" cy="3082081"/>
          </a:xfrm>
        </p:spPr>
        <p:txBody>
          <a:bodyPr>
            <a:noAutofit/>
          </a:bodyPr>
          <a:lstStyle/>
          <a:p>
            <a:r>
              <a:rPr lang="es-ES" sz="2400" b="1" i="1" dirty="0" smtClean="0"/>
              <a:t>El plano horizontal rota alrededor del eje vertical (longitudinal).  </a:t>
            </a:r>
            <a:r>
              <a:rPr lang="es-ES" sz="2400" dirty="0" smtClean="0"/>
              <a:t>Cuando se rota la cabeza de izquierda a derecha (cuando decimos no gestualmente), la cabeza rota en un plano horizontal alrededor del eje vertical creado por la columna en la articulación en pivote </a:t>
            </a:r>
            <a:r>
              <a:rPr lang="es-ES" sz="2400" dirty="0" err="1" smtClean="0"/>
              <a:t>atlanto-odontoidea</a:t>
            </a:r>
            <a:endParaRPr lang="es-ES" sz="2400" dirty="0"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24744"/>
            <a:ext cx="3888432" cy="489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326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323528" y="625252"/>
            <a:ext cx="4900613" cy="1143000"/>
          </a:xfrm>
        </p:spPr>
        <p:txBody>
          <a:bodyPr/>
          <a:lstStyle/>
          <a:p>
            <a:r>
              <a:rPr lang="es-ES" sz="3000" dirty="0" smtClean="0"/>
              <a:t>SENTIDO DE ROTACIÓN DEL EJE SAGITAL HORIZONTAL</a:t>
            </a:r>
          </a:p>
        </p:txBody>
      </p:sp>
      <p:sp>
        <p:nvSpPr>
          <p:cNvPr id="15363" name="2 Marcador de contenido"/>
          <p:cNvSpPr>
            <a:spLocks noGrp="1"/>
          </p:cNvSpPr>
          <p:nvPr>
            <p:ph idx="1"/>
          </p:nvPr>
        </p:nvSpPr>
        <p:spPr>
          <a:xfrm>
            <a:off x="357188" y="2357438"/>
            <a:ext cx="3714750" cy="1757362"/>
          </a:xfrm>
        </p:spPr>
        <p:txBody>
          <a:bodyPr>
            <a:noAutofit/>
          </a:bodyPr>
          <a:lstStyle/>
          <a:p>
            <a:r>
              <a:rPr lang="es-ES" sz="2600" b="1" i="1" dirty="0" smtClean="0"/>
              <a:t>El plano frontal rota alrededor el eje sagital horizontal. </a:t>
            </a:r>
            <a:r>
              <a:rPr lang="es-ES" sz="2600" dirty="0" smtClean="0"/>
              <a:t>Cuando se levanta el brazo hacia un lado, el hombro es el eje sagital horizontal y el brazo es el objeto que se mueve en el plano frontal</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96752"/>
            <a:ext cx="4131686" cy="516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861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S" sz="3000" smtClean="0"/>
              <a:t>PLANOS, EJES Y MOVIMIENTOS FUNDAMENTALES</a:t>
            </a:r>
          </a:p>
        </p:txBody>
      </p:sp>
      <p:graphicFrame>
        <p:nvGraphicFramePr>
          <p:cNvPr id="3" name="2 Tabla"/>
          <p:cNvGraphicFramePr>
            <a:graphicFrameLocks noGrp="1"/>
          </p:cNvGraphicFramePr>
          <p:nvPr/>
        </p:nvGraphicFramePr>
        <p:xfrm>
          <a:off x="500063" y="1397000"/>
          <a:ext cx="8072436" cy="4603750"/>
        </p:xfrm>
        <a:graphic>
          <a:graphicData uri="http://schemas.openxmlformats.org/drawingml/2006/table">
            <a:tbl>
              <a:tblPr firstRow="1" bandRow="1">
                <a:tableStyleId>{93296810-A885-4BE3-A3E7-6D5BEEA58F35}</a:tableStyleId>
              </a:tblPr>
              <a:tblGrid>
                <a:gridCol w="2690812"/>
                <a:gridCol w="2690812"/>
                <a:gridCol w="2690812"/>
              </a:tblGrid>
              <a:tr h="891049">
                <a:tc>
                  <a:txBody>
                    <a:bodyPr/>
                    <a:lstStyle/>
                    <a:p>
                      <a:pPr algn="ctr"/>
                      <a:r>
                        <a:rPr lang="es-ES" sz="3000" dirty="0" smtClean="0"/>
                        <a:t>PLANO</a:t>
                      </a:r>
                      <a:endParaRPr lang="es-ES" sz="3000" dirty="0"/>
                    </a:p>
                  </a:txBody>
                  <a:tcPr marL="91439" marR="91439"/>
                </a:tc>
                <a:tc>
                  <a:txBody>
                    <a:bodyPr/>
                    <a:lstStyle/>
                    <a:p>
                      <a:pPr algn="ctr"/>
                      <a:r>
                        <a:rPr lang="es-ES" sz="3000" dirty="0" smtClean="0"/>
                        <a:t>EJE</a:t>
                      </a:r>
                      <a:endParaRPr lang="es-ES" sz="3000" dirty="0"/>
                    </a:p>
                  </a:txBody>
                  <a:tcPr marL="91439" marR="91439"/>
                </a:tc>
                <a:tc>
                  <a:txBody>
                    <a:bodyPr/>
                    <a:lstStyle/>
                    <a:p>
                      <a:pPr algn="ctr"/>
                      <a:r>
                        <a:rPr lang="es-ES" sz="3000" dirty="0" smtClean="0"/>
                        <a:t>MOVIMIENTOS</a:t>
                      </a:r>
                      <a:endParaRPr lang="es-ES" sz="3000" dirty="0"/>
                    </a:p>
                  </a:txBody>
                  <a:tcPr marL="91439" marR="91439"/>
                </a:tc>
              </a:tr>
              <a:tr h="1237567">
                <a:tc>
                  <a:txBody>
                    <a:bodyPr/>
                    <a:lstStyle/>
                    <a:p>
                      <a:pPr algn="ctr"/>
                      <a:r>
                        <a:rPr lang="es-ES" sz="2200" dirty="0" smtClean="0"/>
                        <a:t>SAGITAL </a:t>
                      </a:r>
                      <a:endParaRPr lang="es-ES" sz="2200" dirty="0"/>
                    </a:p>
                  </a:txBody>
                  <a:tcPr marL="91439" marR="91439"/>
                </a:tc>
                <a:tc>
                  <a:txBody>
                    <a:bodyPr/>
                    <a:lstStyle/>
                    <a:p>
                      <a:pPr algn="ctr"/>
                      <a:r>
                        <a:rPr lang="es-ES" sz="2200" dirty="0" smtClean="0"/>
                        <a:t>FRONTAL HORIZONTAL (lateral-medial)</a:t>
                      </a:r>
                      <a:endParaRPr lang="es-ES" sz="2200" dirty="0"/>
                    </a:p>
                  </a:txBody>
                  <a:tcPr marL="91439" marR="91439"/>
                </a:tc>
                <a:tc>
                  <a:txBody>
                    <a:bodyPr/>
                    <a:lstStyle/>
                    <a:p>
                      <a:pPr algn="ctr"/>
                      <a:r>
                        <a:rPr lang="es-ES" sz="2200" dirty="0" smtClean="0"/>
                        <a:t>FLEXIÓN Y EXTENSIÓN</a:t>
                      </a:r>
                      <a:endParaRPr lang="es-ES" sz="2200" dirty="0"/>
                    </a:p>
                  </a:txBody>
                  <a:tcPr marL="91439" marR="91439"/>
                </a:tc>
              </a:tr>
              <a:tr h="1237567">
                <a:tc>
                  <a:txBody>
                    <a:bodyPr/>
                    <a:lstStyle/>
                    <a:p>
                      <a:pPr algn="ctr"/>
                      <a:r>
                        <a:rPr lang="es-ES" sz="2200" dirty="0" smtClean="0"/>
                        <a:t>FRONTAL</a:t>
                      </a:r>
                      <a:r>
                        <a:rPr lang="es-ES" sz="2200" baseline="0" dirty="0" smtClean="0"/>
                        <a:t> </a:t>
                      </a:r>
                    </a:p>
                    <a:p>
                      <a:pPr algn="ctr"/>
                      <a:r>
                        <a:rPr lang="es-ES" sz="2200" baseline="0" dirty="0" smtClean="0"/>
                        <a:t>(Coronal)</a:t>
                      </a:r>
                    </a:p>
                  </a:txBody>
                  <a:tcPr marL="91439" marR="91439"/>
                </a:tc>
                <a:tc>
                  <a:txBody>
                    <a:bodyPr/>
                    <a:lstStyle/>
                    <a:p>
                      <a:pPr algn="ctr"/>
                      <a:r>
                        <a:rPr lang="es-ES" sz="2200" dirty="0" smtClean="0"/>
                        <a:t>SAGITAL HORIZONTAL (antero-posterior)</a:t>
                      </a:r>
                      <a:endParaRPr lang="es-ES" sz="2200" dirty="0"/>
                    </a:p>
                  </a:txBody>
                  <a:tcPr marL="91439" marR="91439"/>
                </a:tc>
                <a:tc>
                  <a:txBody>
                    <a:bodyPr/>
                    <a:lstStyle/>
                    <a:p>
                      <a:pPr algn="ctr"/>
                      <a:r>
                        <a:rPr lang="es-ES" sz="2200" dirty="0" smtClean="0"/>
                        <a:t>ADUCCIÓN</a:t>
                      </a:r>
                      <a:r>
                        <a:rPr lang="es-ES" sz="2200" baseline="0" dirty="0" smtClean="0"/>
                        <a:t> Y ABEDUCCIÓN</a:t>
                      </a:r>
                      <a:endParaRPr lang="es-ES" sz="2200" dirty="0"/>
                    </a:p>
                  </a:txBody>
                  <a:tcPr marL="91439" marR="91439"/>
                </a:tc>
              </a:tr>
              <a:tr h="1237567">
                <a:tc>
                  <a:txBody>
                    <a:bodyPr/>
                    <a:lstStyle/>
                    <a:p>
                      <a:pPr algn="ctr"/>
                      <a:r>
                        <a:rPr lang="es-ES" sz="2200" dirty="0" smtClean="0"/>
                        <a:t>HORIZONTAL</a:t>
                      </a:r>
                    </a:p>
                    <a:p>
                      <a:pPr algn="ctr"/>
                      <a:r>
                        <a:rPr lang="es-ES" sz="2200" dirty="0" smtClean="0"/>
                        <a:t>(Transversal)</a:t>
                      </a:r>
                      <a:endParaRPr lang="es-ES" sz="2200" dirty="0"/>
                    </a:p>
                  </a:txBody>
                  <a:tcPr marL="91439" marR="91439"/>
                </a:tc>
                <a:tc>
                  <a:txBody>
                    <a:bodyPr/>
                    <a:lstStyle/>
                    <a:p>
                      <a:pPr algn="ctr"/>
                      <a:r>
                        <a:rPr lang="es-ES" sz="2200" dirty="0" smtClean="0"/>
                        <a:t>VERTICAL</a:t>
                      </a:r>
                      <a:endParaRPr lang="es-ES" sz="2200" dirty="0"/>
                    </a:p>
                  </a:txBody>
                  <a:tcPr marL="91439" marR="91439"/>
                </a:tc>
                <a:tc>
                  <a:txBody>
                    <a:bodyPr/>
                    <a:lstStyle/>
                    <a:p>
                      <a:pPr algn="ctr"/>
                      <a:r>
                        <a:rPr lang="es-ES" sz="2200" dirty="0" smtClean="0"/>
                        <a:t>ROTACIÓN</a:t>
                      </a:r>
                      <a:endParaRPr lang="es-ES" sz="2200" dirty="0"/>
                    </a:p>
                  </a:txBody>
                  <a:tcPr marL="91439" marR="91439"/>
                </a:tc>
              </a:tr>
            </a:tbl>
          </a:graphicData>
        </a:graphic>
      </p:graphicFrame>
    </p:spTree>
    <p:extLst>
      <p:ext uri="{BB962C8B-B14F-4D97-AF65-F5344CB8AC3E}">
        <p14:creationId xmlns:p14="http://schemas.microsoft.com/office/powerpoint/2010/main" val="2415446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 sz="3000" smtClean="0"/>
              <a:t>MOVIMIENTOS FUNDAMENTALES</a:t>
            </a:r>
          </a:p>
        </p:txBody>
      </p:sp>
      <p:sp>
        <p:nvSpPr>
          <p:cNvPr id="17411" name="2 Marcador de contenido"/>
          <p:cNvSpPr>
            <a:spLocks noGrp="1"/>
          </p:cNvSpPr>
          <p:nvPr>
            <p:ph idx="1"/>
          </p:nvPr>
        </p:nvSpPr>
        <p:spPr>
          <a:xfrm>
            <a:off x="357188" y="1785938"/>
            <a:ext cx="3400425" cy="2257425"/>
          </a:xfrm>
        </p:spPr>
        <p:txBody>
          <a:bodyPr>
            <a:noAutofit/>
          </a:bodyPr>
          <a:lstStyle/>
          <a:p>
            <a:r>
              <a:rPr lang="es-ES" sz="2400" dirty="0" smtClean="0"/>
              <a:t>Se debe recordar que los movimientos toman lugar en un plano alrededor de un eje.</a:t>
            </a:r>
          </a:p>
          <a:p>
            <a:endParaRPr lang="es-ES" sz="2400" dirty="0" smtClean="0"/>
          </a:p>
          <a:p>
            <a:r>
              <a:rPr lang="es-ES" sz="2400" dirty="0" smtClean="0"/>
              <a:t>Existen tres planos y tres ejes con dos movimientos fundamentales en cada plano</a:t>
            </a:r>
          </a:p>
        </p:txBody>
      </p:sp>
      <p:pic>
        <p:nvPicPr>
          <p:cNvPr id="4" name="58500005.mpeg">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214813" y="17145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112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23129" y="142875"/>
            <a:ext cx="5114925" cy="952078"/>
          </a:xfrm>
        </p:spPr>
        <p:txBody>
          <a:bodyPr/>
          <a:lstStyle/>
          <a:p>
            <a:r>
              <a:rPr lang="es-ES" sz="3000" dirty="0" smtClean="0"/>
              <a:t>FELXIÓN Y EXTENSIÓN</a:t>
            </a:r>
          </a:p>
        </p:txBody>
      </p:sp>
      <p:sp>
        <p:nvSpPr>
          <p:cNvPr id="18435" name="2 Marcador de contenido"/>
          <p:cNvSpPr>
            <a:spLocks noGrp="1"/>
          </p:cNvSpPr>
          <p:nvPr>
            <p:ph idx="1"/>
          </p:nvPr>
        </p:nvSpPr>
        <p:spPr>
          <a:xfrm>
            <a:off x="395536" y="1237456"/>
            <a:ext cx="4114800" cy="4525963"/>
          </a:xfrm>
        </p:spPr>
        <p:txBody>
          <a:bodyPr>
            <a:noAutofit/>
          </a:bodyPr>
          <a:lstStyle/>
          <a:p>
            <a:r>
              <a:rPr lang="es-ES" sz="2200" dirty="0" smtClean="0"/>
              <a:t>En el plano sagital los movimientos fundamentales son la </a:t>
            </a:r>
            <a:r>
              <a:rPr lang="es-ES" sz="2200" b="1" i="1" dirty="0" smtClean="0"/>
              <a:t>flexión</a:t>
            </a:r>
            <a:r>
              <a:rPr lang="es-ES" sz="2200" dirty="0" smtClean="0"/>
              <a:t> y la </a:t>
            </a:r>
            <a:r>
              <a:rPr lang="es-ES" sz="2200" b="1" i="1" dirty="0" smtClean="0"/>
              <a:t>extensión</a:t>
            </a:r>
            <a:r>
              <a:rPr lang="es-ES" sz="2200" dirty="0" smtClean="0"/>
              <a:t>.</a:t>
            </a:r>
          </a:p>
          <a:p>
            <a:endParaRPr lang="es-ES" sz="800" dirty="0" smtClean="0"/>
          </a:p>
          <a:p>
            <a:r>
              <a:rPr lang="es-ES" sz="2200" dirty="0" smtClean="0"/>
              <a:t>La flexión se define como el decrecimiento del ángulo formado por los huesos de una articulación.</a:t>
            </a:r>
          </a:p>
          <a:p>
            <a:endParaRPr lang="es-ES" sz="800" dirty="0" smtClean="0"/>
          </a:p>
          <a:p>
            <a:r>
              <a:rPr lang="es-ES" sz="2200" dirty="0" smtClean="0"/>
              <a:t>La extensión se define como el incremento del ángulo formado por los huesos de una articulación.</a:t>
            </a:r>
          </a:p>
          <a:p>
            <a:endParaRPr lang="es-ES" sz="800" dirty="0" smtClean="0"/>
          </a:p>
          <a:p>
            <a:r>
              <a:rPr lang="es-ES" sz="2200" dirty="0" smtClean="0"/>
              <a:t>Retornar una articulación en flexión a su posición anatómica se considera extensión</a:t>
            </a:r>
          </a:p>
        </p:txBody>
      </p:sp>
      <p:pic>
        <p:nvPicPr>
          <p:cNvPr id="1843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
            <a:ext cx="22987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3500438"/>
            <a:ext cx="229076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73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0" y="214313"/>
            <a:ext cx="4000500" cy="1143000"/>
          </a:xfrm>
        </p:spPr>
        <p:txBody>
          <a:bodyPr/>
          <a:lstStyle/>
          <a:p>
            <a:r>
              <a:rPr lang="es-ES" sz="3000" smtClean="0"/>
              <a:t>ABDUCCIÓN Y ADUCCIÓN</a:t>
            </a:r>
          </a:p>
        </p:txBody>
      </p:sp>
      <p:sp>
        <p:nvSpPr>
          <p:cNvPr id="20483" name="2 Marcador de contenido"/>
          <p:cNvSpPr>
            <a:spLocks noGrp="1"/>
          </p:cNvSpPr>
          <p:nvPr>
            <p:ph idx="1"/>
          </p:nvPr>
        </p:nvSpPr>
        <p:spPr>
          <a:xfrm>
            <a:off x="251520" y="1432719"/>
            <a:ext cx="3543300" cy="4525962"/>
          </a:xfrm>
        </p:spPr>
        <p:txBody>
          <a:bodyPr>
            <a:noAutofit/>
          </a:bodyPr>
          <a:lstStyle/>
          <a:p>
            <a:r>
              <a:rPr lang="es-ES" sz="2000" dirty="0" smtClean="0"/>
              <a:t>Los movimientos fundamentales en el plano frontal son la </a:t>
            </a:r>
            <a:r>
              <a:rPr lang="es-ES" sz="2000" b="1" i="1" dirty="0" smtClean="0"/>
              <a:t>abducción</a:t>
            </a:r>
            <a:r>
              <a:rPr lang="es-ES" sz="2000" dirty="0" smtClean="0"/>
              <a:t> y </a:t>
            </a:r>
            <a:r>
              <a:rPr lang="es-ES" sz="2000" b="1" i="1" dirty="0" smtClean="0"/>
              <a:t>aducción</a:t>
            </a:r>
            <a:r>
              <a:rPr lang="es-ES" sz="2000" dirty="0" smtClean="0"/>
              <a:t>.</a:t>
            </a:r>
          </a:p>
          <a:p>
            <a:endParaRPr lang="es-ES" sz="600" dirty="0" smtClean="0"/>
          </a:p>
          <a:p>
            <a:r>
              <a:rPr lang="es-ES" sz="2000" dirty="0" smtClean="0"/>
              <a:t>La abducción se define como el movimiento de alejamiento desde la línea media del cuerpo.</a:t>
            </a:r>
          </a:p>
          <a:p>
            <a:endParaRPr lang="es-ES" sz="600" dirty="0" smtClean="0"/>
          </a:p>
          <a:p>
            <a:r>
              <a:rPr lang="es-ES" sz="2000" dirty="0" smtClean="0"/>
              <a:t>El movimiento hacia la línea media del cuerpo se define como aducción.</a:t>
            </a:r>
          </a:p>
          <a:p>
            <a:endParaRPr lang="es-ES" sz="600" dirty="0" smtClean="0"/>
          </a:p>
          <a:p>
            <a:r>
              <a:rPr lang="es-ES" sz="2000" dirty="0" smtClean="0"/>
              <a:t>El retorno desde una posición de abducción hacia la posición anatómica se considera aducción</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285750"/>
            <a:ext cx="235743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3286125"/>
            <a:ext cx="238601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302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POSICIÓN ANATÓMICA</a:t>
            </a:r>
            <a:endParaRPr lang="es-CO" dirty="0"/>
          </a:p>
        </p:txBody>
      </p:sp>
      <p:sp>
        <p:nvSpPr>
          <p:cNvPr id="3" name="2 Marcador de contenido"/>
          <p:cNvSpPr>
            <a:spLocks noGrp="1"/>
          </p:cNvSpPr>
          <p:nvPr>
            <p:ph idx="1"/>
          </p:nvPr>
        </p:nvSpPr>
        <p:spPr/>
        <p:txBody>
          <a:bodyPr>
            <a:normAutofit fontScale="92500" lnSpcReduction="20000"/>
          </a:bodyPr>
          <a:lstStyle/>
          <a:p>
            <a:r>
              <a:rPr lang="es-CO" dirty="0" smtClean="0"/>
              <a:t>Todas las descripciones anatómicas se expresan </a:t>
            </a:r>
            <a:r>
              <a:rPr lang="es-CO" u="sng" dirty="0" smtClean="0"/>
              <a:t>en relación a una posición constante</a:t>
            </a:r>
            <a:r>
              <a:rPr lang="es-CO" dirty="0" smtClean="0"/>
              <a:t> para que no exista ambigüedad</a:t>
            </a:r>
          </a:p>
          <a:p>
            <a:endParaRPr lang="es-CO" sz="1100" dirty="0" smtClean="0"/>
          </a:p>
          <a:p>
            <a:r>
              <a:rPr lang="es-CO" dirty="0" smtClean="0"/>
              <a:t>Se refiere a la posición del cuerpo con el individuo de pie:</a:t>
            </a:r>
          </a:p>
          <a:p>
            <a:endParaRPr lang="es-CO" sz="1100" dirty="0" smtClean="0"/>
          </a:p>
          <a:p>
            <a:pPr lvl="1"/>
            <a:r>
              <a:rPr lang="es-CO" dirty="0" smtClean="0"/>
              <a:t>La cabeza, la mirada (ojos) y los dedos de los pies dirigidos hacia adelante</a:t>
            </a:r>
          </a:p>
          <a:p>
            <a:pPr lvl="1"/>
            <a:endParaRPr lang="es-CO" sz="900" dirty="0" smtClean="0"/>
          </a:p>
          <a:p>
            <a:pPr lvl="1"/>
            <a:r>
              <a:rPr lang="es-CO" dirty="0" smtClean="0"/>
              <a:t>Los brazos adosados a los lados del cuerpo con las palmas hacia adelante</a:t>
            </a:r>
          </a:p>
          <a:p>
            <a:pPr lvl="1"/>
            <a:endParaRPr lang="es-CO" sz="900" dirty="0" smtClean="0"/>
          </a:p>
          <a:p>
            <a:pPr lvl="1"/>
            <a:r>
              <a:rPr lang="es-CO" dirty="0" smtClean="0"/>
              <a:t>Los miembros inferiores juntos, con los pies paralelos</a:t>
            </a:r>
            <a:endParaRPr lang="es-CO" dirty="0"/>
          </a:p>
        </p:txBody>
      </p:sp>
    </p:spTree>
    <p:extLst>
      <p:ext uri="{BB962C8B-B14F-4D97-AF65-F5344CB8AC3E}">
        <p14:creationId xmlns:p14="http://schemas.microsoft.com/office/powerpoint/2010/main" val="4088351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S" sz="3000" smtClean="0"/>
              <a:t>ROTACIÓN INTERNA Y ROTACIÓN EXTERNA</a:t>
            </a:r>
          </a:p>
        </p:txBody>
      </p:sp>
      <p:sp>
        <p:nvSpPr>
          <p:cNvPr id="22531" name="2 Marcador de contenido"/>
          <p:cNvSpPr>
            <a:spLocks noGrp="1"/>
          </p:cNvSpPr>
          <p:nvPr>
            <p:ph idx="1"/>
          </p:nvPr>
        </p:nvSpPr>
        <p:spPr>
          <a:xfrm>
            <a:off x="357188" y="1571625"/>
            <a:ext cx="4043362" cy="4525963"/>
          </a:xfrm>
        </p:spPr>
        <p:txBody>
          <a:bodyPr>
            <a:noAutofit/>
          </a:bodyPr>
          <a:lstStyle/>
          <a:p>
            <a:r>
              <a:rPr lang="es-ES" sz="1900" dirty="0" smtClean="0"/>
              <a:t>Los movimientos fundamentales en el plano horizontal son de </a:t>
            </a:r>
            <a:r>
              <a:rPr lang="es-ES" sz="1900" b="1" i="1" dirty="0" smtClean="0"/>
              <a:t>rotación</a:t>
            </a:r>
            <a:r>
              <a:rPr lang="es-ES" sz="1900" dirty="0" smtClean="0"/>
              <a:t>.</a:t>
            </a:r>
          </a:p>
          <a:p>
            <a:endParaRPr lang="es-ES" sz="1900" dirty="0" smtClean="0"/>
          </a:p>
          <a:p>
            <a:r>
              <a:rPr lang="es-ES" sz="1900" dirty="0" smtClean="0"/>
              <a:t>Cuando la superficie anterior del miembro superior o inferior se aleja de línea media del cuerpo (o rota lateralmente), a este movimiento se le denomina </a:t>
            </a:r>
            <a:r>
              <a:rPr lang="es-ES" sz="1900" b="1" i="1" dirty="0" smtClean="0"/>
              <a:t>rotación externa o rotación lateral</a:t>
            </a:r>
            <a:r>
              <a:rPr lang="es-ES" sz="1900" dirty="0" smtClean="0"/>
              <a:t>.</a:t>
            </a:r>
          </a:p>
          <a:p>
            <a:endParaRPr lang="es-ES" sz="1900" dirty="0" smtClean="0"/>
          </a:p>
          <a:p>
            <a:r>
              <a:rPr lang="es-ES" sz="1900" dirty="0" smtClean="0"/>
              <a:t>Cuando la superficie anterior del miembro superior o inferior se acerca a la línea media del cuerpo (o rota medialmente), a este movimientos se le denomina </a:t>
            </a:r>
            <a:r>
              <a:rPr lang="es-ES" sz="1900" b="1" i="1" dirty="0" smtClean="0"/>
              <a:t>rotación interna o rotación medial</a:t>
            </a:r>
            <a:r>
              <a:rPr lang="es-ES" sz="1900" dirty="0" smtClean="0"/>
              <a:t>.</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849" y="1785938"/>
            <a:ext cx="40719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612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5505475"/>
          </a:xfrm>
        </p:spPr>
        <p:txBody>
          <a:bodyPr>
            <a:normAutofit lnSpcReduction="10000"/>
          </a:bodyPr>
          <a:lstStyle/>
          <a:p>
            <a:r>
              <a:rPr lang="es-CO" b="1" dirty="0" err="1" smtClean="0"/>
              <a:t>Dorsiflexión</a:t>
            </a:r>
            <a:r>
              <a:rPr lang="es-CO" b="1" dirty="0" smtClean="0"/>
              <a:t>:</a:t>
            </a:r>
          </a:p>
          <a:p>
            <a:pPr lvl="1"/>
            <a:r>
              <a:rPr lang="es-CO" dirty="0" smtClean="0"/>
              <a:t>Describe la flexión en la articulación </a:t>
            </a:r>
            <a:r>
              <a:rPr lang="es-CO" dirty="0" err="1" smtClean="0"/>
              <a:t>talocrural</a:t>
            </a:r>
            <a:endParaRPr lang="es-CO" dirty="0" smtClean="0"/>
          </a:p>
          <a:p>
            <a:r>
              <a:rPr lang="es-CO" b="1" dirty="0" smtClean="0"/>
              <a:t>Flexión plantar:</a:t>
            </a:r>
          </a:p>
          <a:p>
            <a:pPr lvl="1"/>
            <a:r>
              <a:rPr lang="es-CO" dirty="0" smtClean="0"/>
              <a:t>Describe el doblamiento del pie y los dedos hacia el suelo</a:t>
            </a:r>
          </a:p>
          <a:p>
            <a:r>
              <a:rPr lang="es-CO" b="1" dirty="0" smtClean="0"/>
              <a:t>Hiperextensión:</a:t>
            </a:r>
          </a:p>
          <a:p>
            <a:pPr lvl="1"/>
            <a:r>
              <a:rPr lang="es-CO" dirty="0" smtClean="0"/>
              <a:t>Extensión de una articulación más allá de sus límites normales</a:t>
            </a:r>
          </a:p>
          <a:p>
            <a:r>
              <a:rPr lang="es-CO" b="1" dirty="0" smtClean="0"/>
              <a:t>Flexión lateral o inflexión:</a:t>
            </a:r>
          </a:p>
          <a:p>
            <a:pPr lvl="1"/>
            <a:r>
              <a:rPr lang="es-CO" dirty="0" smtClean="0"/>
              <a:t>Es una forma especial de abducción que ocurre sólo en el cuello y el tronco</a:t>
            </a:r>
          </a:p>
        </p:txBody>
      </p:sp>
    </p:spTree>
    <p:extLst>
      <p:ext uri="{BB962C8B-B14F-4D97-AF65-F5344CB8AC3E}">
        <p14:creationId xmlns:p14="http://schemas.microsoft.com/office/powerpoint/2010/main" val="376863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5649491"/>
          </a:xfrm>
        </p:spPr>
        <p:txBody>
          <a:bodyPr/>
          <a:lstStyle/>
          <a:p>
            <a:r>
              <a:rPr lang="es-CO" b="1" dirty="0" smtClean="0"/>
              <a:t>Situación especial del pulgar:</a:t>
            </a:r>
          </a:p>
          <a:p>
            <a:endParaRPr lang="es-CO" sz="1000" dirty="0" smtClean="0"/>
          </a:p>
          <a:p>
            <a:pPr lvl="1"/>
            <a:r>
              <a:rPr lang="es-CO" dirty="0" smtClean="0"/>
              <a:t>El pulgar se halla rotado 90 grados en relación con los otros dedos de la mano en posición anatómica, hecho evidenciado por la posición lateral de la uña del pulgar en posición anatómica, por tanto:</a:t>
            </a:r>
          </a:p>
          <a:p>
            <a:pPr lvl="1"/>
            <a:endParaRPr lang="es-CO" sz="1000" dirty="0" smtClean="0"/>
          </a:p>
          <a:p>
            <a:pPr lvl="1"/>
            <a:r>
              <a:rPr lang="es-CO" b="1" dirty="0" smtClean="0"/>
              <a:t>Flexión y extensión del pulgar:</a:t>
            </a:r>
          </a:p>
          <a:p>
            <a:pPr lvl="2"/>
            <a:r>
              <a:rPr lang="es-CO" dirty="0" smtClean="0"/>
              <a:t>Se dan en el plano frontal</a:t>
            </a:r>
          </a:p>
          <a:p>
            <a:pPr marL="914400" lvl="2" indent="0">
              <a:buNone/>
            </a:pPr>
            <a:endParaRPr lang="es-CO" sz="1000" dirty="0" smtClean="0"/>
          </a:p>
          <a:p>
            <a:pPr lvl="1"/>
            <a:r>
              <a:rPr lang="es-CO" b="1" dirty="0" smtClean="0"/>
              <a:t>Abducción y aducción del pulgar:</a:t>
            </a:r>
          </a:p>
          <a:p>
            <a:pPr lvl="2"/>
            <a:r>
              <a:rPr lang="es-CO" dirty="0" smtClean="0"/>
              <a:t>Se dan en el plano sagital</a:t>
            </a:r>
            <a:endParaRPr lang="es-CO" dirty="0"/>
          </a:p>
        </p:txBody>
      </p:sp>
    </p:spTree>
    <p:extLst>
      <p:ext uri="{BB962C8B-B14F-4D97-AF65-F5344CB8AC3E}">
        <p14:creationId xmlns:p14="http://schemas.microsoft.com/office/powerpoint/2010/main" val="374269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904656"/>
          </a:xfrm>
        </p:spPr>
        <p:txBody>
          <a:bodyPr>
            <a:normAutofit fontScale="77500" lnSpcReduction="20000"/>
          </a:bodyPr>
          <a:lstStyle/>
          <a:p>
            <a:r>
              <a:rPr lang="es-CO" b="1" dirty="0" smtClean="0"/>
              <a:t>Pronación y supinación:</a:t>
            </a:r>
          </a:p>
          <a:p>
            <a:pPr lvl="1"/>
            <a:r>
              <a:rPr lang="es-CO" dirty="0" smtClean="0"/>
              <a:t>Son los movimientos de rotación del antebrazo y la mano que desplazan el extremo distal del radio medialmente y lateralmente en torno y a través de la cara anterior de la </a:t>
            </a:r>
            <a:r>
              <a:rPr lang="es-CO" dirty="0" err="1" smtClean="0"/>
              <a:t>ulna</a:t>
            </a:r>
            <a:r>
              <a:rPr lang="es-CO" dirty="0" smtClean="0"/>
              <a:t>, mientras el extremo proximal del radio gira sin desplazarse</a:t>
            </a:r>
          </a:p>
          <a:p>
            <a:pPr lvl="1"/>
            <a:endParaRPr lang="es-CO" sz="1300" dirty="0" smtClean="0"/>
          </a:p>
          <a:p>
            <a:r>
              <a:rPr lang="es-CO" b="1" dirty="0" smtClean="0"/>
              <a:t>Eversión:</a:t>
            </a:r>
          </a:p>
          <a:p>
            <a:pPr lvl="1"/>
            <a:r>
              <a:rPr lang="es-CO" dirty="0" smtClean="0"/>
              <a:t>Aleja la planta del pie del plano medio y la gira lateralmente</a:t>
            </a:r>
          </a:p>
          <a:p>
            <a:pPr lvl="1"/>
            <a:endParaRPr lang="es-CO" sz="1300" dirty="0" smtClean="0"/>
          </a:p>
          <a:p>
            <a:r>
              <a:rPr lang="es-CO" b="1" dirty="0" smtClean="0"/>
              <a:t>Inversión:</a:t>
            </a:r>
          </a:p>
          <a:p>
            <a:pPr lvl="1"/>
            <a:r>
              <a:rPr lang="es-CO" dirty="0" smtClean="0"/>
              <a:t>Acerca la planta del pie hacia el plano medio (la planta mira medialmente)</a:t>
            </a:r>
          </a:p>
          <a:p>
            <a:pPr lvl="1"/>
            <a:endParaRPr lang="es-CO" sz="1300" dirty="0" smtClean="0"/>
          </a:p>
          <a:p>
            <a:r>
              <a:rPr lang="es-CO" b="1" dirty="0" smtClean="0"/>
              <a:t>Pronación del pie:</a:t>
            </a:r>
          </a:p>
          <a:p>
            <a:pPr lvl="1"/>
            <a:r>
              <a:rPr lang="es-CO" dirty="0" smtClean="0"/>
              <a:t>Combinación de eversión y abducción</a:t>
            </a:r>
          </a:p>
          <a:p>
            <a:pPr lvl="1"/>
            <a:endParaRPr lang="es-CO" sz="1300" dirty="0" smtClean="0"/>
          </a:p>
          <a:p>
            <a:r>
              <a:rPr lang="es-CO" b="1" dirty="0" smtClean="0"/>
              <a:t>Supinación del pie:</a:t>
            </a:r>
          </a:p>
          <a:p>
            <a:pPr lvl="1"/>
            <a:r>
              <a:rPr lang="es-CO" dirty="0" smtClean="0"/>
              <a:t>Combinación de inversión y aducción</a:t>
            </a:r>
            <a:endParaRPr lang="es-CO" dirty="0"/>
          </a:p>
        </p:txBody>
      </p:sp>
    </p:spTree>
    <p:extLst>
      <p:ext uri="{BB962C8B-B14F-4D97-AF65-F5344CB8AC3E}">
        <p14:creationId xmlns:p14="http://schemas.microsoft.com/office/powerpoint/2010/main" val="2705098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lnSpcReduction="10000"/>
          </a:bodyPr>
          <a:lstStyle/>
          <a:p>
            <a:r>
              <a:rPr lang="es-CO" b="1" dirty="0" smtClean="0"/>
              <a:t>Oposición:</a:t>
            </a:r>
          </a:p>
          <a:p>
            <a:pPr lvl="1"/>
            <a:r>
              <a:rPr lang="es-CO" dirty="0" smtClean="0"/>
              <a:t>Es el movimiento que pone en contacto el pulpejo del primer dedo (pulgar) con el de otro dedo</a:t>
            </a:r>
          </a:p>
          <a:p>
            <a:r>
              <a:rPr lang="es-CO" b="1" dirty="0" smtClean="0"/>
              <a:t>Reposición:</a:t>
            </a:r>
          </a:p>
          <a:p>
            <a:pPr lvl="1"/>
            <a:r>
              <a:rPr lang="es-CO" dirty="0" smtClean="0"/>
              <a:t>Describe el movimiento del pulgar desde la oposición hasta la posición anatómica</a:t>
            </a:r>
          </a:p>
          <a:p>
            <a:r>
              <a:rPr lang="es-CO" b="1" dirty="0" smtClean="0"/>
              <a:t>Protrusión:</a:t>
            </a:r>
          </a:p>
          <a:p>
            <a:pPr lvl="1"/>
            <a:r>
              <a:rPr lang="es-CO" dirty="0" smtClean="0"/>
              <a:t>Es un movimiento hacia adelante, como al protruir la mandíbula (mentón), los labios o la lengua</a:t>
            </a:r>
          </a:p>
          <a:p>
            <a:r>
              <a:rPr lang="es-CO" b="1" dirty="0" smtClean="0"/>
              <a:t>La </a:t>
            </a:r>
            <a:r>
              <a:rPr lang="es-CO" b="1" dirty="0" err="1" smtClean="0"/>
              <a:t>retrusión</a:t>
            </a:r>
            <a:r>
              <a:rPr lang="es-CO" b="1" dirty="0" smtClean="0"/>
              <a:t>:</a:t>
            </a:r>
          </a:p>
          <a:p>
            <a:pPr lvl="1"/>
            <a:r>
              <a:rPr lang="es-CO" dirty="0" smtClean="0"/>
              <a:t>Es un movimiento hacia atrás, como al </a:t>
            </a:r>
            <a:r>
              <a:rPr lang="es-CO" dirty="0" err="1" smtClean="0"/>
              <a:t>retruir</a:t>
            </a:r>
            <a:r>
              <a:rPr lang="es-CO" dirty="0" smtClean="0"/>
              <a:t> la mandíbula, los labios o la lengua</a:t>
            </a:r>
            <a:endParaRPr lang="es-CO" dirty="0"/>
          </a:p>
        </p:txBody>
      </p:sp>
    </p:spTree>
    <p:extLst>
      <p:ext uri="{BB962C8B-B14F-4D97-AF65-F5344CB8AC3E}">
        <p14:creationId xmlns:p14="http://schemas.microsoft.com/office/powerpoint/2010/main" val="333215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85000" lnSpcReduction="10000"/>
          </a:bodyPr>
          <a:lstStyle/>
          <a:p>
            <a:r>
              <a:rPr lang="es-CO" b="1" dirty="0" err="1" smtClean="0"/>
              <a:t>Protracción</a:t>
            </a:r>
            <a:r>
              <a:rPr lang="es-CO" b="1" dirty="0"/>
              <a:t> </a:t>
            </a:r>
            <a:r>
              <a:rPr lang="es-CO" b="1" dirty="0" smtClean="0"/>
              <a:t>y retracción:</a:t>
            </a:r>
          </a:p>
          <a:p>
            <a:pPr lvl="1"/>
            <a:r>
              <a:rPr lang="es-CO" dirty="0" smtClean="0"/>
              <a:t>Se utilizan para los movimientos </a:t>
            </a:r>
            <a:r>
              <a:rPr lang="es-CO" dirty="0" err="1" smtClean="0"/>
              <a:t>anterolaterales</a:t>
            </a:r>
            <a:r>
              <a:rPr lang="es-CO" dirty="0" smtClean="0"/>
              <a:t> y </a:t>
            </a:r>
            <a:r>
              <a:rPr lang="es-CO" dirty="0" err="1" smtClean="0"/>
              <a:t>posterolaterales</a:t>
            </a:r>
            <a:r>
              <a:rPr lang="es-CO" dirty="0" smtClean="0"/>
              <a:t> de la escápula sobre la pared torácica, cuya consecuencia es el desplazamiento de la región del hombro anteriormente y posteriormente</a:t>
            </a:r>
          </a:p>
          <a:p>
            <a:pPr lvl="1"/>
            <a:endParaRPr lang="es-CO" sz="1200" dirty="0" smtClean="0"/>
          </a:p>
          <a:p>
            <a:r>
              <a:rPr lang="es-CO" b="1" dirty="0" smtClean="0"/>
              <a:t>Elevación:</a:t>
            </a:r>
          </a:p>
          <a:p>
            <a:pPr lvl="1"/>
            <a:r>
              <a:rPr lang="es-CO" dirty="0" smtClean="0"/>
              <a:t>Asciende o mueve una parte hacia arriba, como ocurre en los hombros al encogerlos, en el párpado superior al abrir el ojo, o en la lengua al impulsarla contra el paladar</a:t>
            </a:r>
          </a:p>
          <a:p>
            <a:pPr lvl="1"/>
            <a:endParaRPr lang="es-CO" sz="1200" dirty="0" smtClean="0"/>
          </a:p>
          <a:p>
            <a:r>
              <a:rPr lang="es-CO" b="1" dirty="0" smtClean="0"/>
              <a:t>Depresión:</a:t>
            </a:r>
          </a:p>
          <a:p>
            <a:pPr lvl="1"/>
            <a:r>
              <a:rPr lang="es-CO" dirty="0" smtClean="0"/>
              <a:t>Desciende o mueve una parte hacia abajo, como los hombros al deprimirlos buscando una postura más cómoda al estar de pie, el párpado superior al cerrar el ojo o la lengua al alejarla del paladar</a:t>
            </a:r>
          </a:p>
          <a:p>
            <a:pPr lvl="1"/>
            <a:endParaRPr lang="es-CO" dirty="0"/>
          </a:p>
        </p:txBody>
      </p:sp>
    </p:spTree>
    <p:extLst>
      <p:ext uri="{BB962C8B-B14F-4D97-AF65-F5344CB8AC3E}">
        <p14:creationId xmlns:p14="http://schemas.microsoft.com/office/powerpoint/2010/main" val="721914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ES" sz="3000" smtClean="0"/>
              <a:t>CIRCUNDUCCIÓN</a:t>
            </a:r>
          </a:p>
        </p:txBody>
      </p:sp>
      <p:sp>
        <p:nvSpPr>
          <p:cNvPr id="24579" name="2 Marcador de contenido"/>
          <p:cNvSpPr>
            <a:spLocks noGrp="1"/>
          </p:cNvSpPr>
          <p:nvPr>
            <p:ph idx="1"/>
          </p:nvPr>
        </p:nvSpPr>
        <p:spPr>
          <a:xfrm>
            <a:off x="214313" y="1857375"/>
            <a:ext cx="4614862" cy="4525963"/>
          </a:xfrm>
        </p:spPr>
        <p:txBody>
          <a:bodyPr>
            <a:normAutofit/>
          </a:bodyPr>
          <a:lstStyle/>
          <a:p>
            <a:r>
              <a:rPr lang="es-ES" sz="2100" dirty="0" smtClean="0"/>
              <a:t>Las articulaciones capaces de crear movimiento en dos planos (biaxiales) y en tres planos (</a:t>
            </a:r>
            <a:r>
              <a:rPr lang="es-ES" sz="2100" dirty="0" err="1" smtClean="0"/>
              <a:t>triaxiales</a:t>
            </a:r>
            <a:r>
              <a:rPr lang="es-ES" sz="2100" dirty="0" smtClean="0"/>
              <a:t>) pueden producir otro movimiento denominado </a:t>
            </a:r>
            <a:r>
              <a:rPr lang="es-ES" sz="2100" b="1" i="1" dirty="0" err="1" smtClean="0"/>
              <a:t>circunducción</a:t>
            </a:r>
            <a:r>
              <a:rPr lang="es-ES" sz="2100" dirty="0" smtClean="0"/>
              <a:t>.</a:t>
            </a:r>
          </a:p>
          <a:p>
            <a:endParaRPr lang="es-ES" sz="2100" dirty="0" smtClean="0"/>
          </a:p>
          <a:p>
            <a:r>
              <a:rPr lang="es-ES" sz="2100" b="1" i="1" dirty="0" smtClean="0"/>
              <a:t>La </a:t>
            </a:r>
            <a:r>
              <a:rPr lang="es-ES" sz="2100" b="1" i="1" dirty="0" err="1" smtClean="0"/>
              <a:t>circunducción</a:t>
            </a:r>
            <a:r>
              <a:rPr lang="es-ES" sz="2100" b="1" i="1" dirty="0" smtClean="0"/>
              <a:t> combina dos o más movimientos fundamentales</a:t>
            </a:r>
            <a:r>
              <a:rPr lang="es-ES" sz="2100" dirty="0" smtClean="0"/>
              <a:t>, no es considerado por tanto un movimiento fundamental de una articulación</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714500"/>
            <a:ext cx="335756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70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gpreviews.123rf.com/images/pixologic/pixologic1207/pixologic120700043/14671689-Figura-masculina-en-posici-n-anat-mica-posterior-frontal-vista-lateral-Foto-de-arch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07897"/>
            <a:ext cx="6681291" cy="668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9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PLANOS ANATÓMICOS</a:t>
            </a:r>
            <a:endParaRPr lang="es-CO" dirty="0"/>
          </a:p>
        </p:txBody>
      </p:sp>
      <p:sp>
        <p:nvSpPr>
          <p:cNvPr id="3" name="2 Marcador de contenido"/>
          <p:cNvSpPr>
            <a:spLocks noGrp="1"/>
          </p:cNvSpPr>
          <p:nvPr>
            <p:ph idx="1"/>
          </p:nvPr>
        </p:nvSpPr>
        <p:spPr/>
        <p:txBody>
          <a:bodyPr/>
          <a:lstStyle/>
          <a:p>
            <a:r>
              <a:rPr lang="es-CO" dirty="0" smtClean="0"/>
              <a:t>Las descripciones anatómicas se basan en cuatro planos imaginarios:</a:t>
            </a:r>
          </a:p>
          <a:p>
            <a:pPr marL="0" indent="0">
              <a:buNone/>
            </a:pPr>
            <a:endParaRPr lang="es-CO" sz="2000" dirty="0" smtClean="0"/>
          </a:p>
          <a:p>
            <a:pPr lvl="1"/>
            <a:r>
              <a:rPr lang="es-CO" dirty="0" smtClean="0"/>
              <a:t>Medio</a:t>
            </a:r>
          </a:p>
          <a:p>
            <a:pPr lvl="1"/>
            <a:endParaRPr lang="es-CO" sz="1000" dirty="0" smtClean="0"/>
          </a:p>
          <a:p>
            <a:pPr lvl="1"/>
            <a:r>
              <a:rPr lang="es-CO" dirty="0" smtClean="0"/>
              <a:t>Frontal</a:t>
            </a:r>
          </a:p>
          <a:p>
            <a:pPr lvl="1"/>
            <a:endParaRPr lang="es-CO" sz="1000" dirty="0" smtClean="0"/>
          </a:p>
          <a:p>
            <a:pPr lvl="1"/>
            <a:r>
              <a:rPr lang="es-CO" dirty="0" smtClean="0"/>
              <a:t>Sagital</a:t>
            </a:r>
          </a:p>
          <a:p>
            <a:pPr lvl="1"/>
            <a:endParaRPr lang="es-CO" sz="1000" dirty="0" smtClean="0"/>
          </a:p>
          <a:p>
            <a:pPr lvl="1"/>
            <a:r>
              <a:rPr lang="es-CO" dirty="0" smtClean="0"/>
              <a:t>Transverso</a:t>
            </a:r>
            <a:endParaRPr lang="es-CO" dirty="0"/>
          </a:p>
        </p:txBody>
      </p:sp>
    </p:spTree>
    <p:extLst>
      <p:ext uri="{BB962C8B-B14F-4D97-AF65-F5344CB8AC3E}">
        <p14:creationId xmlns:p14="http://schemas.microsoft.com/office/powerpoint/2010/main" val="410630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3954"/>
            <a:ext cx="5482952" cy="1143000"/>
          </a:xfrm>
        </p:spPr>
        <p:txBody>
          <a:bodyPr/>
          <a:lstStyle/>
          <a:p>
            <a:r>
              <a:rPr lang="es-CO" dirty="0" smtClean="0"/>
              <a:t>PLANO MEDIO</a:t>
            </a:r>
            <a:endParaRPr lang="es-CO" dirty="0"/>
          </a:p>
        </p:txBody>
      </p:sp>
      <p:sp>
        <p:nvSpPr>
          <p:cNvPr id="3" name="2 Marcador de contenido"/>
          <p:cNvSpPr>
            <a:spLocks noGrp="1"/>
          </p:cNvSpPr>
          <p:nvPr>
            <p:ph idx="1"/>
          </p:nvPr>
        </p:nvSpPr>
        <p:spPr>
          <a:xfrm>
            <a:off x="323528" y="1700808"/>
            <a:ext cx="3970784" cy="4713387"/>
          </a:xfrm>
        </p:spPr>
        <p:txBody>
          <a:bodyPr>
            <a:normAutofit fontScale="77500" lnSpcReduction="20000"/>
          </a:bodyPr>
          <a:lstStyle/>
          <a:p>
            <a:r>
              <a:rPr lang="es-CO" dirty="0" smtClean="0"/>
              <a:t>Es un plano vertical sagital que atraviesa longitudinalmente el cuerpo y lo divide en dos mitades, derecha e izquierda.</a:t>
            </a:r>
          </a:p>
          <a:p>
            <a:endParaRPr lang="es-CO" sz="1000" dirty="0" smtClean="0"/>
          </a:p>
          <a:p>
            <a:r>
              <a:rPr lang="es-CO" dirty="0" smtClean="0"/>
              <a:t>El plano define la línea media de la cabeza, el cuello y el tronco</a:t>
            </a:r>
          </a:p>
          <a:p>
            <a:endParaRPr lang="es-CO" sz="1000" dirty="0" smtClean="0"/>
          </a:p>
          <a:p>
            <a:r>
              <a:rPr lang="es-CO" dirty="0" smtClean="0"/>
              <a:t>A menudo se utiliza  erróneamente línea media como sinónimo de plano medio</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48680"/>
            <a:ext cx="3744416" cy="58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42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4042792" cy="1143000"/>
          </a:xfrm>
        </p:spPr>
        <p:txBody>
          <a:bodyPr>
            <a:normAutofit fontScale="90000"/>
          </a:bodyPr>
          <a:lstStyle/>
          <a:p>
            <a:r>
              <a:rPr lang="es-CO" dirty="0" smtClean="0"/>
              <a:t>PLANOS SAGITALES</a:t>
            </a:r>
            <a:endParaRPr lang="es-CO" dirty="0"/>
          </a:p>
        </p:txBody>
      </p:sp>
      <p:sp>
        <p:nvSpPr>
          <p:cNvPr id="3" name="2 Marcador de contenido"/>
          <p:cNvSpPr>
            <a:spLocks noGrp="1"/>
          </p:cNvSpPr>
          <p:nvPr>
            <p:ph idx="1"/>
          </p:nvPr>
        </p:nvSpPr>
        <p:spPr>
          <a:xfrm>
            <a:off x="539552" y="2060848"/>
            <a:ext cx="3538736" cy="4525963"/>
          </a:xfrm>
        </p:spPr>
        <p:txBody>
          <a:bodyPr/>
          <a:lstStyle/>
          <a:p>
            <a:r>
              <a:rPr lang="es-CO" dirty="0" smtClean="0"/>
              <a:t>Son planos verticales que atraviesan el cuerpo paralelamente al plano medio</a:t>
            </a:r>
            <a:endParaRPr lang="es-C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48680"/>
            <a:ext cx="3744416" cy="58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04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834880" cy="1143000"/>
          </a:xfrm>
        </p:spPr>
        <p:txBody>
          <a:bodyPr>
            <a:normAutofit fontScale="90000"/>
          </a:bodyPr>
          <a:lstStyle/>
          <a:p>
            <a:r>
              <a:rPr lang="es-CO" dirty="0" smtClean="0"/>
              <a:t>PLANOS FRONTALES (CORONALES)</a:t>
            </a:r>
            <a:endParaRPr lang="es-CO" dirty="0"/>
          </a:p>
        </p:txBody>
      </p:sp>
      <p:sp>
        <p:nvSpPr>
          <p:cNvPr id="3" name="2 Marcador de contenido"/>
          <p:cNvSpPr>
            <a:spLocks noGrp="1"/>
          </p:cNvSpPr>
          <p:nvPr>
            <p:ph idx="1"/>
          </p:nvPr>
        </p:nvSpPr>
        <p:spPr>
          <a:xfrm>
            <a:off x="755576" y="1988840"/>
            <a:ext cx="4320480" cy="4525963"/>
          </a:xfrm>
        </p:spPr>
        <p:txBody>
          <a:bodyPr/>
          <a:lstStyle/>
          <a:p>
            <a:r>
              <a:rPr lang="es-CO" dirty="0" smtClean="0"/>
              <a:t>Son planos verticales que atraviesan el cuerpo en ángulo recto con el plano medio y lo dividen en dos partes: anterior (frontal) y posterior (dorsal)</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7877"/>
            <a:ext cx="3456384" cy="660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39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546848" cy="1143000"/>
          </a:xfrm>
        </p:spPr>
        <p:txBody>
          <a:bodyPr>
            <a:normAutofit fontScale="90000"/>
          </a:bodyPr>
          <a:lstStyle/>
          <a:p>
            <a:r>
              <a:rPr lang="es-CO" dirty="0" smtClean="0"/>
              <a:t>PLANOS TRANSVERSOS</a:t>
            </a:r>
            <a:endParaRPr lang="es-CO" dirty="0"/>
          </a:p>
        </p:txBody>
      </p:sp>
      <p:sp>
        <p:nvSpPr>
          <p:cNvPr id="3" name="2 Marcador de contenido"/>
          <p:cNvSpPr>
            <a:spLocks noGrp="1"/>
          </p:cNvSpPr>
          <p:nvPr>
            <p:ph idx="1"/>
          </p:nvPr>
        </p:nvSpPr>
        <p:spPr>
          <a:xfrm>
            <a:off x="395536" y="1844824"/>
            <a:ext cx="4042792" cy="4525963"/>
          </a:xfrm>
        </p:spPr>
        <p:txBody>
          <a:bodyPr>
            <a:normAutofit fontScale="85000" lnSpcReduction="10000"/>
          </a:bodyPr>
          <a:lstStyle/>
          <a:p>
            <a:r>
              <a:rPr lang="es-CO" dirty="0" smtClean="0"/>
              <a:t>Son planos horizontales que atraviesan el cuerpo en ángulo recto con los planos medio y frontal y lo dividen en dos partes: Superior e inferior</a:t>
            </a:r>
          </a:p>
          <a:p>
            <a:endParaRPr lang="es-CO" dirty="0"/>
          </a:p>
          <a:p>
            <a:r>
              <a:rPr lang="es-CO" dirty="0" smtClean="0"/>
              <a:t>Es uso principal de los planos es para describir secciones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3600400" cy="617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9714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1979</Words>
  <Application>Microsoft Office PowerPoint</Application>
  <PresentationFormat>Presentación en pantalla (4:3)</PresentationFormat>
  <Paragraphs>248</Paragraphs>
  <Slides>36</Slides>
  <Notes>0</Notes>
  <HiddenSlides>0</HiddenSlides>
  <MMClips>1</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NOMENCLATURA</vt:lpstr>
      <vt:lpstr>Presentación de PowerPoint</vt:lpstr>
      <vt:lpstr>POSICIÓN ANATÓMICA</vt:lpstr>
      <vt:lpstr>Presentación de PowerPoint</vt:lpstr>
      <vt:lpstr>PLANOS ANATÓMICOS</vt:lpstr>
      <vt:lpstr>PLANO MEDIO</vt:lpstr>
      <vt:lpstr>PLANOS SAGITALES</vt:lpstr>
      <vt:lpstr>PLANOS FRONTALES (CORONALES)</vt:lpstr>
      <vt:lpstr>PLANOS TRANSVERSOS</vt:lpstr>
      <vt:lpstr>SECCIONES LONGITUDINALES</vt:lpstr>
      <vt:lpstr>SECCIONES TRANSVERSAS</vt:lpstr>
      <vt:lpstr>SECCIONES OBLICUAS</vt:lpstr>
      <vt:lpstr>TÉRMINOS DE RELACIÓN Y COMPARACIÓN</vt:lpstr>
      <vt:lpstr>Presentación de PowerPoint</vt:lpstr>
      <vt:lpstr>Presentación de PowerPoint</vt:lpstr>
      <vt:lpstr>Presentación de PowerPoint</vt:lpstr>
      <vt:lpstr>TÉRMINOS COMBINADOS</vt:lpstr>
      <vt:lpstr>OTROS TÉRMINOS</vt:lpstr>
      <vt:lpstr>OTROS TÉRMINOS</vt:lpstr>
      <vt:lpstr>TÉRMINOS DE LATERALIDAD</vt:lpstr>
      <vt:lpstr>TÉRMINOS DE MOVIMIENTO</vt:lpstr>
      <vt:lpstr>EJES DEL CUERPO</vt:lpstr>
      <vt:lpstr>SENTIDO DE ROTACIÓN DEL EJE FRONTAL HORIZONTAL</vt:lpstr>
      <vt:lpstr>SENTIDO DE ROTACIÓN DEL EJE VERTICAL</vt:lpstr>
      <vt:lpstr>SENTIDO DE ROTACIÓN DEL EJE SAGITAL HORIZONTAL</vt:lpstr>
      <vt:lpstr>PLANOS, EJES Y MOVIMIENTOS FUNDAMENTALES</vt:lpstr>
      <vt:lpstr>MOVIMIENTOS FUNDAMENTALES</vt:lpstr>
      <vt:lpstr>FELXIÓN Y EXTENSIÓN</vt:lpstr>
      <vt:lpstr>ABDUCCIÓN Y ADUCCIÓN</vt:lpstr>
      <vt:lpstr>ROTACIÓN INTERNA Y ROTACIÓN EXTERNA</vt:lpstr>
      <vt:lpstr>Presentación de PowerPoint</vt:lpstr>
      <vt:lpstr>Presentación de PowerPoint</vt:lpstr>
      <vt:lpstr>Presentación de PowerPoint</vt:lpstr>
      <vt:lpstr>Presentación de PowerPoint</vt:lpstr>
      <vt:lpstr>Presentación de PowerPoint</vt:lpstr>
      <vt:lpstr>CIRCUNDUCCIÓN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NOMENCLATURA</dc:title>
  <dc:creator>ALEJANDRO GÓMEZ</dc:creator>
  <cp:lastModifiedBy>ALEJANDRO GÓMEZ</cp:lastModifiedBy>
  <cp:revision>17</cp:revision>
  <dcterms:created xsi:type="dcterms:W3CDTF">2016-07-23T12:34:58Z</dcterms:created>
  <dcterms:modified xsi:type="dcterms:W3CDTF">2016-07-24T02:40:30Z</dcterms:modified>
</cp:coreProperties>
</file>