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65" r:id="rId1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F4EC-5A3B-4BBA-AEA7-5A1DC9E03264}" type="datetimeFigureOut">
              <a:rPr lang="es-CO" smtClean="0"/>
              <a:t>28/08/2016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153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F4EC-5A3B-4BBA-AEA7-5A1DC9E03264}" type="datetimeFigureOut">
              <a:rPr lang="es-CO" smtClean="0"/>
              <a:t>28/08/2016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984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F4EC-5A3B-4BBA-AEA7-5A1DC9E03264}" type="datetimeFigureOut">
              <a:rPr lang="es-CO" smtClean="0"/>
              <a:t>28/08/2016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6287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F4EC-5A3B-4BBA-AEA7-5A1DC9E03264}" type="datetimeFigureOut">
              <a:rPr lang="es-CO" smtClean="0"/>
              <a:t>28/08/2016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160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F4EC-5A3B-4BBA-AEA7-5A1DC9E03264}" type="datetimeFigureOut">
              <a:rPr lang="es-CO" smtClean="0"/>
              <a:t>28/08/2016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093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F4EC-5A3B-4BBA-AEA7-5A1DC9E03264}" type="datetimeFigureOut">
              <a:rPr lang="es-CO" smtClean="0"/>
              <a:t>28/08/2016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271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F4EC-5A3B-4BBA-AEA7-5A1DC9E03264}" type="datetimeFigureOut">
              <a:rPr lang="es-CO" smtClean="0"/>
              <a:t>28/08/2016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8018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F4EC-5A3B-4BBA-AEA7-5A1DC9E03264}" type="datetimeFigureOut">
              <a:rPr lang="es-CO" smtClean="0"/>
              <a:t>28/08/2016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4229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F4EC-5A3B-4BBA-AEA7-5A1DC9E03264}" type="datetimeFigureOut">
              <a:rPr lang="es-CO" smtClean="0"/>
              <a:t>28/08/2016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2034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F4EC-5A3B-4BBA-AEA7-5A1DC9E03264}" type="datetimeFigureOut">
              <a:rPr lang="es-CO" smtClean="0"/>
              <a:t>28/08/2016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2377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F4EC-5A3B-4BBA-AEA7-5A1DC9E03264}" type="datetimeFigureOut">
              <a:rPr lang="es-CO" smtClean="0"/>
              <a:t>28/08/2016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147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DF4EC-5A3B-4BBA-AEA7-5A1DC9E03264}" type="datetimeFigureOut">
              <a:rPr lang="es-CO" smtClean="0"/>
              <a:t>28/08/2016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101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1470025"/>
          </a:xfrm>
        </p:spPr>
        <p:txBody>
          <a:bodyPr>
            <a:normAutofit/>
          </a:bodyPr>
          <a:lstStyle/>
          <a:p>
            <a:r>
              <a:rPr lang="es-CO" dirty="0" smtClean="0"/>
              <a:t>6 MIN WALK TEST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O" dirty="0" smtClean="0">
                <a:solidFill>
                  <a:schemeClr val="tx1"/>
                </a:solidFill>
              </a:rPr>
              <a:t>Alejandro Gómez Rodas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Fisioterapeuta y Kinesiólogo U.T.P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Profesional en Ciencias del Deporte y la Recreación U.T.P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Especialista en Actividad Física y Salud  </a:t>
            </a:r>
            <a:r>
              <a:rPr lang="es-CO" dirty="0" err="1" smtClean="0">
                <a:solidFill>
                  <a:schemeClr val="tx1"/>
                </a:solidFill>
              </a:rPr>
              <a:t>U.de.A</a:t>
            </a:r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454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655" y="620688"/>
            <a:ext cx="5976664" cy="557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944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28306"/>
            <a:ext cx="4680520" cy="6400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3883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126" y="692696"/>
            <a:ext cx="6029909" cy="5443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18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19" y="476672"/>
            <a:ext cx="5196383" cy="6168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9610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8781919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55" y="3711823"/>
            <a:ext cx="8961431" cy="1027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5576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20688"/>
            <a:ext cx="5400600" cy="5580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2908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CÁLCULO METABÓLICO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4124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GENERALIDADES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Los test de tiempo de caminata:</a:t>
            </a:r>
          </a:p>
          <a:p>
            <a:endParaRPr lang="es-CO" sz="1000" dirty="0" smtClean="0"/>
          </a:p>
          <a:p>
            <a:pPr lvl="1"/>
            <a:r>
              <a:rPr lang="es-CO" dirty="0" smtClean="0"/>
              <a:t>Son funcionales</a:t>
            </a:r>
          </a:p>
          <a:p>
            <a:pPr lvl="1"/>
            <a:endParaRPr lang="es-CO" sz="800" dirty="0" smtClean="0"/>
          </a:p>
          <a:p>
            <a:pPr lvl="1"/>
            <a:r>
              <a:rPr lang="es-CO" dirty="0" smtClean="0"/>
              <a:t>No requieren equipo especializado y costoso</a:t>
            </a:r>
          </a:p>
          <a:p>
            <a:pPr lvl="1"/>
            <a:endParaRPr lang="es-CO" sz="800" dirty="0" smtClean="0"/>
          </a:p>
          <a:p>
            <a:pPr lvl="1"/>
            <a:r>
              <a:rPr lang="es-CO" dirty="0" smtClean="0"/>
              <a:t>Son fácilmente administrados con población altamente disfuncional</a:t>
            </a:r>
          </a:p>
          <a:p>
            <a:pPr lvl="1"/>
            <a:endParaRPr lang="es-CO" sz="800" dirty="0" smtClean="0"/>
          </a:p>
          <a:p>
            <a:pPr lvl="1"/>
            <a:r>
              <a:rPr lang="es-CO" dirty="0" smtClean="0"/>
              <a:t>No ofrecen una monitorización fisiológica exhaustiva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16247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6 MIN WALK TEST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dirty="0" smtClean="0"/>
              <a:t>Ampliamente reportado como medida de resultado de la rehabilitación </a:t>
            </a:r>
            <a:r>
              <a:rPr lang="es-CO" sz="1800" dirty="0" smtClean="0"/>
              <a:t>(American </a:t>
            </a:r>
            <a:r>
              <a:rPr lang="es-CO" sz="1800" dirty="0" err="1" smtClean="0"/>
              <a:t>Thoracic</a:t>
            </a:r>
            <a:r>
              <a:rPr lang="es-CO" sz="1800" dirty="0" smtClean="0"/>
              <a:t> </a:t>
            </a:r>
            <a:r>
              <a:rPr lang="es-CO" sz="1800" dirty="0" err="1" smtClean="0"/>
              <a:t>Society</a:t>
            </a:r>
            <a:r>
              <a:rPr lang="es-CO" sz="1800" dirty="0" smtClean="0"/>
              <a:t>, 2002; </a:t>
            </a:r>
            <a:r>
              <a:rPr lang="es-CO" sz="1800" dirty="0" err="1" smtClean="0"/>
              <a:t>ZuWallack</a:t>
            </a:r>
            <a:r>
              <a:rPr lang="es-CO" sz="1800" dirty="0" smtClean="0"/>
              <a:t> and </a:t>
            </a:r>
            <a:r>
              <a:rPr lang="es-CO" sz="1800" dirty="0" err="1" smtClean="0"/>
              <a:t>Haggerty</a:t>
            </a:r>
            <a:r>
              <a:rPr lang="es-CO" sz="1800" dirty="0" smtClean="0"/>
              <a:t>, 2004; Spencer et al, 2007)</a:t>
            </a:r>
          </a:p>
          <a:p>
            <a:endParaRPr lang="es-CO" sz="900" dirty="0" smtClean="0"/>
          </a:p>
          <a:p>
            <a:r>
              <a:rPr lang="es-CO" dirty="0" smtClean="0"/>
              <a:t>Es seguro</a:t>
            </a:r>
          </a:p>
          <a:p>
            <a:endParaRPr lang="es-CO" sz="900" dirty="0" smtClean="0"/>
          </a:p>
          <a:p>
            <a:r>
              <a:rPr lang="es-CO" dirty="0" smtClean="0"/>
              <a:t>Fácil administración</a:t>
            </a:r>
          </a:p>
          <a:p>
            <a:endParaRPr lang="es-CO" sz="900" dirty="0" smtClean="0"/>
          </a:p>
          <a:p>
            <a:r>
              <a:rPr lang="es-CO" dirty="0" smtClean="0"/>
              <a:t>Usa recursos tecnológicos mínimos</a:t>
            </a:r>
          </a:p>
          <a:p>
            <a:endParaRPr lang="es-CO" sz="900" dirty="0" smtClean="0"/>
          </a:p>
          <a:p>
            <a:r>
              <a:rPr lang="es-CO" dirty="0" smtClean="0"/>
              <a:t>Es bien tolerado</a:t>
            </a:r>
          </a:p>
          <a:p>
            <a:endParaRPr lang="es-CO" sz="900" dirty="0" smtClean="0"/>
          </a:p>
          <a:p>
            <a:r>
              <a:rPr lang="es-CO" dirty="0" smtClean="0"/>
              <a:t>Refleja de forma precisa una actividad funcional de la vida diaria </a:t>
            </a:r>
            <a:r>
              <a:rPr lang="es-CO" sz="1800" dirty="0" smtClean="0"/>
              <a:t>(</a:t>
            </a:r>
            <a:r>
              <a:rPr lang="es-CO" sz="1800" dirty="0" err="1" smtClean="0"/>
              <a:t>Enright</a:t>
            </a:r>
            <a:r>
              <a:rPr lang="es-CO" sz="1800" dirty="0" smtClean="0"/>
              <a:t>, 2003; </a:t>
            </a:r>
            <a:r>
              <a:rPr lang="es-CO" sz="1800" dirty="0" err="1" smtClean="0"/>
              <a:t>Sciurba</a:t>
            </a:r>
            <a:r>
              <a:rPr lang="es-CO" sz="1800" dirty="0" smtClean="0"/>
              <a:t>, 2003)</a:t>
            </a:r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117823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6 MIN WALK TEST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smtClean="0"/>
              <a:t>Mide la distancia total que se camina en 6 minutos</a:t>
            </a:r>
          </a:p>
          <a:p>
            <a:endParaRPr lang="es-CO" sz="900" dirty="0" smtClean="0"/>
          </a:p>
          <a:p>
            <a:r>
              <a:rPr lang="es-CO" dirty="0" smtClean="0"/>
              <a:t>Para obtener resultados válidos y confiables es necesario:</a:t>
            </a:r>
          </a:p>
          <a:p>
            <a:endParaRPr lang="es-CO" sz="900" dirty="0" smtClean="0"/>
          </a:p>
          <a:p>
            <a:pPr lvl="1"/>
            <a:r>
              <a:rPr lang="es-CO" dirty="0" smtClean="0"/>
              <a:t>Estandarizar el procedimiento del test</a:t>
            </a:r>
          </a:p>
          <a:p>
            <a:pPr lvl="1"/>
            <a:endParaRPr lang="es-CO" sz="600" dirty="0" smtClean="0"/>
          </a:p>
          <a:p>
            <a:pPr lvl="2"/>
            <a:r>
              <a:rPr lang="es-CO" dirty="0" smtClean="0"/>
              <a:t>Testeos en reposo</a:t>
            </a:r>
          </a:p>
          <a:p>
            <a:pPr lvl="2"/>
            <a:endParaRPr lang="es-CO" sz="600" dirty="0" smtClean="0"/>
          </a:p>
          <a:p>
            <a:pPr lvl="2"/>
            <a:r>
              <a:rPr lang="es-CO" dirty="0" smtClean="0"/>
              <a:t>Instrucciones al paciente</a:t>
            </a:r>
          </a:p>
          <a:p>
            <a:pPr lvl="2"/>
            <a:endParaRPr lang="es-CO" sz="600" dirty="0" smtClean="0"/>
          </a:p>
          <a:p>
            <a:pPr lvl="2"/>
            <a:r>
              <a:rPr lang="es-CO" dirty="0" smtClean="0"/>
              <a:t>Refuerzo durante el testeo</a:t>
            </a:r>
          </a:p>
          <a:p>
            <a:pPr lvl="2"/>
            <a:endParaRPr lang="es-CO" sz="600" dirty="0" smtClean="0"/>
          </a:p>
          <a:p>
            <a:pPr lvl="2"/>
            <a:r>
              <a:rPr lang="es-CO" dirty="0" smtClean="0"/>
              <a:t>Uso de oxígeno suplementario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01451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6950"/>
          </a:xfrm>
        </p:spPr>
        <p:txBody>
          <a:bodyPr/>
          <a:lstStyle/>
          <a:p>
            <a:r>
              <a:rPr lang="es-CO" dirty="0" smtClean="0"/>
              <a:t>ANTES DEL TEST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77500" lnSpcReduction="20000"/>
          </a:bodyPr>
          <a:lstStyle/>
          <a:p>
            <a:r>
              <a:rPr lang="es-CO" dirty="0" smtClean="0"/>
              <a:t>Estandarizar la forma del recorrido</a:t>
            </a:r>
          </a:p>
          <a:p>
            <a:pPr lvl="1"/>
            <a:r>
              <a:rPr lang="es-CO" dirty="0" smtClean="0"/>
              <a:t>Recto, círculo continuo, oval o </a:t>
            </a:r>
            <a:r>
              <a:rPr lang="es-CO" dirty="0" smtClean="0"/>
              <a:t>cuadrado</a:t>
            </a:r>
          </a:p>
          <a:p>
            <a:pPr lvl="1"/>
            <a:endParaRPr lang="es-CO" sz="1100" dirty="0" smtClean="0"/>
          </a:p>
          <a:p>
            <a:r>
              <a:rPr lang="es-CO" dirty="0" smtClean="0"/>
              <a:t>Revisar la historia clínica del paciente</a:t>
            </a:r>
          </a:p>
          <a:p>
            <a:pPr lvl="1"/>
            <a:r>
              <a:rPr lang="es-CO" dirty="0" smtClean="0"/>
              <a:t>Tomar en cuenta precauciones y contraindicaciones al ejercicio</a:t>
            </a:r>
          </a:p>
          <a:p>
            <a:pPr lvl="1"/>
            <a:endParaRPr lang="es-CO" sz="1100" dirty="0" smtClean="0"/>
          </a:p>
          <a:p>
            <a:r>
              <a:rPr lang="es-CO" dirty="0" smtClean="0"/>
              <a:t>El vestido del paciente debe ser confortable</a:t>
            </a:r>
          </a:p>
          <a:p>
            <a:pPr lvl="1"/>
            <a:r>
              <a:rPr lang="es-CO" dirty="0" smtClean="0"/>
              <a:t>Zapatos apropiados</a:t>
            </a:r>
          </a:p>
          <a:p>
            <a:pPr lvl="1"/>
            <a:endParaRPr lang="es-CO" sz="1100" dirty="0" smtClean="0"/>
          </a:p>
          <a:p>
            <a:r>
              <a:rPr lang="es-CO" dirty="0" smtClean="0"/>
              <a:t>Evitar comer al menos dos horas antes</a:t>
            </a:r>
          </a:p>
          <a:p>
            <a:endParaRPr lang="es-CO" sz="1100" dirty="0" smtClean="0"/>
          </a:p>
          <a:p>
            <a:r>
              <a:rPr lang="es-CO" dirty="0" err="1" smtClean="0"/>
              <a:t>Inhaloterapia</a:t>
            </a:r>
            <a:r>
              <a:rPr lang="es-CO" dirty="0" smtClean="0"/>
              <a:t> dentro de la hora de realización de la prueba o cuando se llega a la prueba</a:t>
            </a:r>
          </a:p>
          <a:p>
            <a:endParaRPr lang="es-CO" sz="1100" dirty="0" smtClean="0"/>
          </a:p>
          <a:p>
            <a:r>
              <a:rPr lang="es-CO" dirty="0" smtClean="0"/>
              <a:t>Descansar al menos 10 min antes de iniciar la prueba</a:t>
            </a:r>
          </a:p>
          <a:p>
            <a:endParaRPr lang="es-CO" sz="1100" dirty="0" smtClean="0"/>
          </a:p>
          <a:p>
            <a:r>
              <a:rPr lang="es-CO" dirty="0" smtClean="0"/>
              <a:t>Registrar tensión arterial, FC, </a:t>
            </a:r>
            <a:r>
              <a:rPr lang="es-CO" dirty="0" err="1" smtClean="0"/>
              <a:t>SatO</a:t>
            </a:r>
            <a:r>
              <a:rPr lang="es-CO" dirty="0" smtClean="0">
                <a:latin typeface="Calibri"/>
              </a:rPr>
              <a:t>₂, disnea con el paciente sentado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67340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8958"/>
          </a:xfrm>
        </p:spPr>
        <p:txBody>
          <a:bodyPr/>
          <a:lstStyle/>
          <a:p>
            <a:r>
              <a:rPr lang="es-CO" dirty="0" smtClean="0"/>
              <a:t>DURANTE EL TEST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70000" lnSpcReduction="20000"/>
          </a:bodyPr>
          <a:lstStyle/>
          <a:p>
            <a:r>
              <a:rPr lang="es-CO" dirty="0" smtClean="0"/>
              <a:t>Los tramos rectilíneos deben ser al menos de 30 m</a:t>
            </a:r>
          </a:p>
          <a:p>
            <a:endParaRPr lang="es-CO" sz="600" dirty="0" smtClean="0"/>
          </a:p>
          <a:p>
            <a:r>
              <a:rPr lang="es-CO" dirty="0" smtClean="0"/>
              <a:t>Se debe solicitar caminar lo más rápido posible</a:t>
            </a:r>
          </a:p>
          <a:p>
            <a:endParaRPr lang="es-CO" sz="600" dirty="0" smtClean="0"/>
          </a:p>
          <a:p>
            <a:r>
              <a:rPr lang="es-CO" dirty="0" smtClean="0"/>
              <a:t>Estandarizar el apoyo y las notificaciones del tiempo a intervalos en la prueba</a:t>
            </a:r>
          </a:p>
          <a:p>
            <a:endParaRPr lang="es-CO" sz="600" dirty="0" smtClean="0"/>
          </a:p>
          <a:p>
            <a:r>
              <a:rPr lang="es-CO" dirty="0" smtClean="0"/>
              <a:t>Los descansos son contabilizados</a:t>
            </a:r>
          </a:p>
          <a:p>
            <a:endParaRPr lang="es-CO" sz="600" dirty="0" smtClean="0"/>
          </a:p>
          <a:p>
            <a:r>
              <a:rPr lang="es-CO" dirty="0" smtClean="0"/>
              <a:t>Registrar la distancia total caminada</a:t>
            </a:r>
          </a:p>
          <a:p>
            <a:endParaRPr lang="es-CO" sz="600" dirty="0" smtClean="0"/>
          </a:p>
          <a:p>
            <a:r>
              <a:rPr lang="es-CO" dirty="0" smtClean="0"/>
              <a:t>Registrar percepción de esfuerzo y disnea con </a:t>
            </a:r>
            <a:r>
              <a:rPr lang="es-CO" dirty="0" err="1" smtClean="0"/>
              <a:t>Borg</a:t>
            </a:r>
            <a:endParaRPr lang="es-CO" dirty="0" smtClean="0"/>
          </a:p>
          <a:p>
            <a:endParaRPr lang="es-CO" sz="600" dirty="0" smtClean="0"/>
          </a:p>
          <a:p>
            <a:r>
              <a:rPr lang="es-CO" dirty="0" smtClean="0"/>
              <a:t>El paciente debe caminar solo, sin apoyo familiar, debe incluso llevar por sus propios medios su oxígeno</a:t>
            </a:r>
          </a:p>
          <a:p>
            <a:endParaRPr lang="es-CO" sz="700" dirty="0" smtClean="0"/>
          </a:p>
          <a:p>
            <a:r>
              <a:rPr lang="es-CO" dirty="0" smtClean="0"/>
              <a:t>Cuente las vueltas con el cronómetro</a:t>
            </a:r>
          </a:p>
          <a:p>
            <a:endParaRPr lang="es-CO" sz="700" dirty="0" smtClean="0"/>
          </a:p>
          <a:p>
            <a:r>
              <a:rPr lang="es-CO" dirty="0" smtClean="0"/>
              <a:t>Tomar nota del tipo de dispositivo que lleva la bala</a:t>
            </a:r>
          </a:p>
          <a:p>
            <a:endParaRPr lang="es-CO" sz="700" dirty="0" smtClean="0"/>
          </a:p>
          <a:p>
            <a:r>
              <a:rPr lang="es-CO" dirty="0" smtClean="0"/>
              <a:t>Ambiente cómo: temperatura y humedad estables</a:t>
            </a:r>
          </a:p>
          <a:p>
            <a:endParaRPr lang="es-CO" sz="700" dirty="0" smtClean="0"/>
          </a:p>
          <a:p>
            <a:r>
              <a:rPr lang="es-CO" dirty="0" smtClean="0"/>
              <a:t>Monitorear signos y síntomas no deseados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64493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AL TERMINAR EL TEST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Notar y registrar cualquier signo o síntoma no deseado</a:t>
            </a:r>
          </a:p>
          <a:p>
            <a:endParaRPr lang="es-CO" sz="800" dirty="0" smtClean="0"/>
          </a:p>
          <a:p>
            <a:r>
              <a:rPr lang="es-CO" dirty="0" smtClean="0"/>
              <a:t>Registre inmediatamente:</a:t>
            </a:r>
          </a:p>
          <a:p>
            <a:endParaRPr lang="es-CO" sz="400" dirty="0" smtClean="0"/>
          </a:p>
          <a:p>
            <a:pPr lvl="1"/>
            <a:r>
              <a:rPr lang="es-CO" dirty="0" err="1" smtClean="0"/>
              <a:t>SatO</a:t>
            </a:r>
            <a:r>
              <a:rPr lang="es-CO" dirty="0" smtClean="0">
                <a:latin typeface="Calibri"/>
              </a:rPr>
              <a:t>₂</a:t>
            </a:r>
          </a:p>
          <a:p>
            <a:pPr lvl="1"/>
            <a:endParaRPr lang="es-CO" sz="400" dirty="0" smtClean="0">
              <a:latin typeface="Calibri"/>
            </a:endParaRPr>
          </a:p>
          <a:p>
            <a:pPr lvl="1"/>
            <a:r>
              <a:rPr lang="es-CO" dirty="0" smtClean="0">
                <a:latin typeface="Calibri"/>
              </a:rPr>
              <a:t>FC</a:t>
            </a:r>
          </a:p>
          <a:p>
            <a:pPr lvl="1"/>
            <a:endParaRPr lang="es-CO" sz="400" dirty="0" smtClean="0">
              <a:latin typeface="Calibri"/>
            </a:endParaRPr>
          </a:p>
          <a:p>
            <a:pPr lvl="1"/>
            <a:r>
              <a:rPr lang="es-CO" dirty="0" smtClean="0">
                <a:latin typeface="Calibri"/>
              </a:rPr>
              <a:t>Disnea</a:t>
            </a:r>
          </a:p>
          <a:p>
            <a:pPr lvl="1"/>
            <a:endParaRPr lang="es-CO" sz="400" dirty="0" smtClean="0">
              <a:latin typeface="Calibri"/>
            </a:endParaRPr>
          </a:p>
          <a:p>
            <a:pPr lvl="1"/>
            <a:r>
              <a:rPr lang="es-CO" dirty="0" smtClean="0">
                <a:latin typeface="Calibri"/>
              </a:rPr>
              <a:t>Con el paciente sentado</a:t>
            </a:r>
          </a:p>
          <a:p>
            <a:pPr lvl="1"/>
            <a:endParaRPr lang="es-CO" sz="400" dirty="0" smtClean="0">
              <a:latin typeface="Calibri"/>
            </a:endParaRPr>
          </a:p>
          <a:p>
            <a:pPr lvl="1"/>
            <a:r>
              <a:rPr lang="es-CO" dirty="0" smtClean="0">
                <a:latin typeface="Calibri"/>
              </a:rPr>
              <a:t>Registre la distancia recorrida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98319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796950"/>
          </a:xfrm>
        </p:spPr>
        <p:txBody>
          <a:bodyPr/>
          <a:lstStyle/>
          <a:p>
            <a:r>
              <a:rPr lang="es-CO" dirty="0" smtClean="0"/>
              <a:t>CONSIDERACIONES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57400"/>
            <a:ext cx="8229600" cy="5400600"/>
          </a:xfrm>
        </p:spPr>
        <p:txBody>
          <a:bodyPr>
            <a:normAutofit fontScale="70000" lnSpcReduction="20000"/>
          </a:bodyPr>
          <a:lstStyle/>
          <a:p>
            <a:r>
              <a:rPr lang="es-CO" dirty="0" smtClean="0"/>
              <a:t>Se debe registrar el número de veces que el paciente haya parado (incluyendo el tiempo de parada en el tiempo de prueba)</a:t>
            </a:r>
          </a:p>
          <a:p>
            <a:endParaRPr lang="es-CO" sz="1100" dirty="0" smtClean="0"/>
          </a:p>
          <a:p>
            <a:r>
              <a:rPr lang="es-CO" dirty="0" smtClean="0"/>
              <a:t>Monitorear periódicamente el </a:t>
            </a:r>
            <a:r>
              <a:rPr lang="es-CO" dirty="0" err="1" smtClean="0"/>
              <a:t>pulsoxímetro</a:t>
            </a:r>
            <a:r>
              <a:rPr lang="es-CO" dirty="0" smtClean="0"/>
              <a:t> y FC</a:t>
            </a:r>
          </a:p>
          <a:p>
            <a:endParaRPr lang="es-CO" sz="1100" dirty="0" smtClean="0"/>
          </a:p>
          <a:p>
            <a:r>
              <a:rPr lang="es-CO" dirty="0" smtClean="0"/>
              <a:t>Calcular los </a:t>
            </a:r>
            <a:r>
              <a:rPr lang="es-CO" dirty="0" err="1" smtClean="0"/>
              <a:t>METs</a:t>
            </a:r>
            <a:r>
              <a:rPr lang="es-CO" dirty="0" smtClean="0"/>
              <a:t>:</a:t>
            </a:r>
          </a:p>
          <a:p>
            <a:pPr lvl="1"/>
            <a:r>
              <a:rPr lang="es-CO" dirty="0" smtClean="0"/>
              <a:t>Para calcular la prescripción de ejercicio</a:t>
            </a:r>
          </a:p>
          <a:p>
            <a:pPr lvl="1"/>
            <a:endParaRPr lang="es-CO" sz="1100" dirty="0" smtClean="0"/>
          </a:p>
          <a:p>
            <a:r>
              <a:rPr lang="es-CO" dirty="0" smtClean="0"/>
              <a:t>Considerar disnea en el esfuerzo, patrón de marcha, equilibrio y evaluación de dolor</a:t>
            </a:r>
          </a:p>
          <a:p>
            <a:endParaRPr lang="es-CO" sz="1100" dirty="0" smtClean="0"/>
          </a:p>
          <a:p>
            <a:r>
              <a:rPr lang="es-CO" dirty="0" smtClean="0"/>
              <a:t>Los incrementos promedio al repetir el test son del orden de:</a:t>
            </a:r>
          </a:p>
          <a:p>
            <a:pPr lvl="1"/>
            <a:r>
              <a:rPr lang="es-CO" dirty="0" smtClean="0"/>
              <a:t>5,8 – 14,9%</a:t>
            </a:r>
          </a:p>
          <a:p>
            <a:pPr lvl="1"/>
            <a:endParaRPr lang="es-CO" sz="1100" dirty="0" smtClean="0"/>
          </a:p>
          <a:p>
            <a:r>
              <a:rPr lang="es-CO" dirty="0" smtClean="0"/>
              <a:t>No se recomienda el uso de banda rodante </a:t>
            </a:r>
            <a:r>
              <a:rPr lang="es-CO" sz="2200" dirty="0" smtClean="0"/>
              <a:t>(American </a:t>
            </a:r>
            <a:r>
              <a:rPr lang="es-CO" sz="2200" dirty="0" err="1" smtClean="0"/>
              <a:t>Thoracic</a:t>
            </a:r>
            <a:r>
              <a:rPr lang="es-CO" sz="2200" dirty="0" smtClean="0"/>
              <a:t> </a:t>
            </a:r>
            <a:r>
              <a:rPr lang="es-CO" sz="2200" dirty="0" err="1" smtClean="0"/>
              <a:t>Society</a:t>
            </a:r>
            <a:r>
              <a:rPr lang="es-CO" sz="2200" dirty="0" smtClean="0"/>
              <a:t>, 2002) (</a:t>
            </a:r>
            <a:r>
              <a:rPr lang="es-CO" sz="2200" dirty="0" err="1" smtClean="0"/>
              <a:t>Sciurba</a:t>
            </a:r>
            <a:r>
              <a:rPr lang="es-CO" sz="2200" dirty="0" smtClean="0"/>
              <a:t>, 2003)</a:t>
            </a:r>
          </a:p>
          <a:p>
            <a:endParaRPr lang="es-CO" sz="1100" dirty="0" smtClean="0"/>
          </a:p>
          <a:p>
            <a:r>
              <a:rPr lang="es-CO" dirty="0" smtClean="0"/>
              <a:t>Las mejoras del 10% en la prueba son consideradas significativas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82365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63494"/>
            <a:ext cx="4961810" cy="6694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441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480</Words>
  <Application>Microsoft Office PowerPoint</Application>
  <PresentationFormat>Presentación en pantalla (4:3)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6 MIN WALK TEST</vt:lpstr>
      <vt:lpstr>GENERALIDADES</vt:lpstr>
      <vt:lpstr>6 MIN WALK TEST</vt:lpstr>
      <vt:lpstr>6 MIN WALK TEST</vt:lpstr>
      <vt:lpstr>ANTES DEL TEST</vt:lpstr>
      <vt:lpstr>DURANTE EL TEST</vt:lpstr>
      <vt:lpstr>AL TERMINAR EL TEST</vt:lpstr>
      <vt:lpstr>CONSIDERACIONES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CÁLCULO METABÓLICO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REHABILITACION CARDIOPULMONAR: DEFINICIÓN Y CONCEPTOS</dc:title>
  <dc:creator>ALEJANDRO GÓMEZ</dc:creator>
  <cp:lastModifiedBy>ALEJANDRO GÓMEZ</cp:lastModifiedBy>
  <cp:revision>20</cp:revision>
  <dcterms:created xsi:type="dcterms:W3CDTF">2016-07-24T10:40:57Z</dcterms:created>
  <dcterms:modified xsi:type="dcterms:W3CDTF">2016-08-28T13:29:16Z</dcterms:modified>
</cp:coreProperties>
</file>