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7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0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72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2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925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23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68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43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78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7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6A1F-D946-4946-A945-D725085E3574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CB80-F684-4987-83FC-2ECF1219A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04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es-CO" dirty="0" smtClean="0"/>
              <a:t>VÁLVULAS CARDÍACAS Y CIRCULACIÓN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Alejandro Gómez Rodas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Fisioterapeuta y Kinesiólogo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Profesional en Ciencias del Deporte y la Recreación 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Especialista en Actividad Física y Salud  </a:t>
            </a:r>
            <a:r>
              <a:rPr lang="es-CO" dirty="0" err="1" smtClean="0">
                <a:solidFill>
                  <a:schemeClr val="tx1"/>
                </a:solidFill>
              </a:rPr>
              <a:t>U.de.A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ENFERMEDADES VALVULARES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s-CO" u="sng" dirty="0" smtClean="0"/>
              <a:t>Disminución</a:t>
            </a:r>
            <a:r>
              <a:rPr lang="es-CO" dirty="0" smtClean="0"/>
              <a:t> en el </a:t>
            </a:r>
            <a:r>
              <a:rPr lang="es-CO" u="sng" dirty="0" smtClean="0"/>
              <a:t>diámetro</a:t>
            </a:r>
            <a:r>
              <a:rPr lang="es-CO" dirty="0" smtClean="0"/>
              <a:t> de apertura:</a:t>
            </a:r>
          </a:p>
          <a:p>
            <a:endParaRPr lang="es-CO" sz="400" dirty="0" smtClean="0"/>
          </a:p>
          <a:p>
            <a:pPr lvl="1"/>
            <a:r>
              <a:rPr lang="es-CO" dirty="0" smtClean="0"/>
              <a:t>Estenosis</a:t>
            </a:r>
          </a:p>
          <a:p>
            <a:pPr lvl="1"/>
            <a:endParaRPr lang="es-CO" sz="1200" dirty="0" smtClean="0"/>
          </a:p>
          <a:p>
            <a:pPr lvl="1"/>
            <a:endParaRPr lang="es-CO" sz="400" dirty="0" smtClean="0"/>
          </a:p>
          <a:p>
            <a:r>
              <a:rPr lang="es-CO" u="sng" dirty="0" smtClean="0"/>
              <a:t>Falla</a:t>
            </a:r>
            <a:r>
              <a:rPr lang="es-CO" dirty="0" smtClean="0"/>
              <a:t> en el </a:t>
            </a:r>
            <a:r>
              <a:rPr lang="es-CO" u="sng" dirty="0" smtClean="0"/>
              <a:t>cierre valvular</a:t>
            </a:r>
            <a:r>
              <a:rPr lang="es-CO" dirty="0" smtClean="0"/>
              <a:t>:</a:t>
            </a:r>
          </a:p>
          <a:p>
            <a:endParaRPr lang="es-CO" sz="400" dirty="0" smtClean="0"/>
          </a:p>
          <a:p>
            <a:pPr lvl="1"/>
            <a:r>
              <a:rPr lang="es-CO" dirty="0" smtClean="0"/>
              <a:t>Insuficiencia o incompetencia valvular</a:t>
            </a:r>
          </a:p>
          <a:p>
            <a:pPr lvl="1"/>
            <a:endParaRPr lang="es-CO" sz="1100" dirty="0" smtClean="0"/>
          </a:p>
          <a:p>
            <a:r>
              <a:rPr lang="es-CO" dirty="0" err="1" smtClean="0"/>
              <a:t>Valvulopatía</a:t>
            </a:r>
            <a:r>
              <a:rPr lang="es-CO" dirty="0" smtClean="0"/>
              <a:t> más común:</a:t>
            </a:r>
          </a:p>
          <a:p>
            <a:endParaRPr lang="es-CO" sz="500" dirty="0" smtClean="0"/>
          </a:p>
          <a:p>
            <a:pPr lvl="1"/>
            <a:r>
              <a:rPr lang="es-CO" u="sng" dirty="0" smtClean="0"/>
              <a:t>Prolapso de válvula mitral:</a:t>
            </a:r>
            <a:r>
              <a:rPr lang="es-CO" dirty="0" smtClean="0"/>
              <a:t> 30% de la población:</a:t>
            </a:r>
          </a:p>
          <a:p>
            <a:pPr lvl="1"/>
            <a:endParaRPr lang="es-CO" sz="500" dirty="0" smtClean="0"/>
          </a:p>
          <a:p>
            <a:pPr lvl="2"/>
            <a:r>
              <a:rPr lang="es-CO" dirty="0" smtClean="0"/>
              <a:t>Una o ambas valvas protruyen hacia la aurícula izquierda durante contracción ventricular</a:t>
            </a:r>
          </a:p>
          <a:p>
            <a:pPr lvl="2"/>
            <a:endParaRPr lang="es-CO" sz="1200" dirty="0" smtClean="0"/>
          </a:p>
          <a:p>
            <a:r>
              <a:rPr lang="es-CO" dirty="0" smtClean="0"/>
              <a:t>La fiebre reumática puede producir </a:t>
            </a:r>
            <a:r>
              <a:rPr lang="es-CO" dirty="0" err="1" smtClean="0"/>
              <a:t>valvulopatías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94029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b="1" dirty="0" smtClean="0"/>
              <a:t>CIRCULACIONES PULMONAR Y SISTÉMICA</a:t>
            </a:r>
            <a:endParaRPr lang="es-CO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El corazón bombea sangre dentro de dos circuitos cerrados:</a:t>
            </a:r>
          </a:p>
          <a:p>
            <a:endParaRPr lang="es-CO" sz="1200" dirty="0" smtClean="0"/>
          </a:p>
          <a:p>
            <a:pPr lvl="1"/>
            <a:r>
              <a:rPr lang="es-CO" u="sng" dirty="0" smtClean="0"/>
              <a:t>Circulación sistémica </a:t>
            </a:r>
            <a:r>
              <a:rPr lang="es-CO" dirty="0" smtClean="0"/>
              <a:t>(general)</a:t>
            </a:r>
          </a:p>
          <a:p>
            <a:pPr lvl="1"/>
            <a:endParaRPr lang="es-CO" sz="900" dirty="0" smtClean="0"/>
          </a:p>
          <a:p>
            <a:pPr lvl="1"/>
            <a:r>
              <a:rPr lang="es-CO" u="sng" dirty="0" smtClean="0"/>
              <a:t>Circulación pulmonar</a:t>
            </a:r>
          </a:p>
          <a:p>
            <a:pPr lvl="1"/>
            <a:endParaRPr lang="es-CO" sz="1200" dirty="0" smtClean="0"/>
          </a:p>
          <a:p>
            <a:r>
              <a:rPr lang="es-CO" dirty="0" smtClean="0"/>
              <a:t>Los dos circuitos están dispuestos en serie</a:t>
            </a:r>
          </a:p>
          <a:p>
            <a:pPr lvl="1"/>
            <a:r>
              <a:rPr lang="es-CO" dirty="0" smtClean="0"/>
              <a:t>La salida de uno es la entrada del otro</a:t>
            </a:r>
          </a:p>
        </p:txBody>
      </p:sp>
    </p:spTree>
    <p:extLst>
      <p:ext uri="{BB962C8B-B14F-4D97-AF65-F5344CB8AC3E}">
        <p14:creationId xmlns:p14="http://schemas.microsoft.com/office/powerpoint/2010/main" val="297687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CIRCULACIÓN SISTÉMICA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Lado izquierdo del corazón</a:t>
            </a:r>
            <a:r>
              <a:rPr lang="es-CO" dirty="0" smtClean="0"/>
              <a:t>:</a:t>
            </a:r>
          </a:p>
          <a:p>
            <a:endParaRPr lang="es-CO" sz="1000" dirty="0"/>
          </a:p>
          <a:p>
            <a:pPr lvl="1"/>
            <a:r>
              <a:rPr lang="es-CO" dirty="0"/>
              <a:t>Bomba de circulación </a:t>
            </a:r>
            <a:r>
              <a:rPr lang="es-CO" dirty="0" smtClean="0"/>
              <a:t>sistémica</a:t>
            </a:r>
          </a:p>
          <a:p>
            <a:pPr lvl="1"/>
            <a:endParaRPr lang="es-CO" sz="1000" dirty="0"/>
          </a:p>
          <a:p>
            <a:pPr lvl="2"/>
            <a:r>
              <a:rPr lang="es-CO" dirty="0"/>
              <a:t>Aorta → Arterias sistémicas → Arteriolas → Capilares sistémicos → Vénulas sistémicas → Venas sistémicas → Retorno aurícula derecha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508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CIRCULACIÓN PULMONAR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El lado derecho del corazón:</a:t>
            </a:r>
          </a:p>
          <a:p>
            <a:endParaRPr lang="es-CO" sz="1000" dirty="0" smtClean="0"/>
          </a:p>
          <a:p>
            <a:pPr lvl="1"/>
            <a:r>
              <a:rPr lang="es-CO" dirty="0" smtClean="0"/>
              <a:t>Es la bomba del circuito pulmonar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Recibe sangre desoxigenada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Es eyectada por el ventrículo derecho:</a:t>
            </a:r>
          </a:p>
          <a:p>
            <a:pPr lvl="1"/>
            <a:endParaRPr lang="es-CO" sz="1000" dirty="0" smtClean="0"/>
          </a:p>
          <a:p>
            <a:pPr lvl="2"/>
            <a:r>
              <a:rPr lang="es-CO" dirty="0" smtClean="0"/>
              <a:t>Tronco pulmonar </a:t>
            </a:r>
            <a:r>
              <a:rPr lang="es-CO" dirty="0" smtClean="0">
                <a:latin typeface="Calibri"/>
              </a:rPr>
              <a:t>→ Arterias pulmonares → Capilares pulmonares → Venas pulmonares → Retorno </a:t>
            </a:r>
            <a:r>
              <a:rPr lang="es-CO" dirty="0">
                <a:latin typeface="Calibri"/>
              </a:rPr>
              <a:t>a</a:t>
            </a:r>
            <a:r>
              <a:rPr lang="es-CO" dirty="0" smtClean="0">
                <a:latin typeface="Calibri"/>
              </a:rPr>
              <a:t>urícula izquierda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500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5370"/>
            <a:ext cx="3528392" cy="61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42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CIRCULACIÓN CORONARIA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El corazón posee su propia red de vasos sanguíneos:</a:t>
            </a:r>
          </a:p>
          <a:p>
            <a:endParaRPr lang="es-CO" sz="1100" dirty="0" smtClean="0"/>
          </a:p>
          <a:p>
            <a:pPr lvl="1"/>
            <a:r>
              <a:rPr lang="es-CO" dirty="0" smtClean="0"/>
              <a:t>Circulación coronaria o cardíaca:</a:t>
            </a:r>
          </a:p>
          <a:p>
            <a:pPr lvl="1"/>
            <a:endParaRPr lang="es-CO" sz="500" dirty="0" smtClean="0"/>
          </a:p>
          <a:p>
            <a:pPr lvl="2"/>
            <a:r>
              <a:rPr lang="es-CO" b="1" dirty="0" smtClean="0"/>
              <a:t>Arterias coronarias:</a:t>
            </a:r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Nacen de aorta ascendente y rodean al corazón</a:t>
            </a:r>
          </a:p>
          <a:p>
            <a:pPr lvl="3"/>
            <a:endParaRPr lang="es-CO" sz="500" dirty="0" smtClean="0"/>
          </a:p>
          <a:p>
            <a:pPr lvl="2"/>
            <a:r>
              <a:rPr lang="es-CO" u="sng" dirty="0" smtClean="0"/>
              <a:t>Cuando el corazón se contrae:</a:t>
            </a:r>
          </a:p>
          <a:p>
            <a:pPr lvl="2"/>
            <a:endParaRPr lang="es-CO" sz="600" u="sng" dirty="0" smtClean="0"/>
          </a:p>
          <a:p>
            <a:pPr lvl="3"/>
            <a:r>
              <a:rPr lang="es-CO" dirty="0" smtClean="0"/>
              <a:t>Fluye poca sangre por las coronarias</a:t>
            </a:r>
          </a:p>
          <a:p>
            <a:pPr lvl="3"/>
            <a:endParaRPr lang="es-CO" sz="500" dirty="0" smtClean="0"/>
          </a:p>
          <a:p>
            <a:pPr lvl="4"/>
            <a:r>
              <a:rPr lang="es-CO" dirty="0" smtClean="0"/>
              <a:t>Se comprimen hasta cerrarse</a:t>
            </a:r>
          </a:p>
          <a:p>
            <a:pPr lvl="4"/>
            <a:endParaRPr lang="es-CO" sz="600" dirty="0" smtClean="0"/>
          </a:p>
          <a:p>
            <a:pPr lvl="2"/>
            <a:r>
              <a:rPr lang="es-CO" u="sng" dirty="0" smtClean="0"/>
              <a:t>Cuando el corazón se relaja:</a:t>
            </a:r>
          </a:p>
          <a:p>
            <a:pPr lvl="2"/>
            <a:endParaRPr lang="es-CO" sz="500" dirty="0" smtClean="0"/>
          </a:p>
          <a:p>
            <a:pPr lvl="3"/>
            <a:r>
              <a:rPr lang="es-CO" dirty="0" smtClean="0"/>
              <a:t>La elevada presión en aorta</a:t>
            </a:r>
          </a:p>
          <a:p>
            <a:pPr lvl="3"/>
            <a:endParaRPr lang="es-CO" sz="500" dirty="0" smtClean="0"/>
          </a:p>
          <a:p>
            <a:pPr lvl="4"/>
            <a:r>
              <a:rPr lang="es-CO" dirty="0" smtClean="0"/>
              <a:t>Permite la circulación por arterias coronarias hasta venas coronarias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502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ARTERIAS CORONARIAS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Aorta Ascendente:</a:t>
            </a:r>
          </a:p>
          <a:p>
            <a:endParaRPr lang="es-CO" sz="900" dirty="0" smtClean="0"/>
          </a:p>
          <a:p>
            <a:pPr lvl="1"/>
            <a:r>
              <a:rPr lang="es-CO" u="sng" dirty="0" smtClean="0"/>
              <a:t>Coronaria derecha:</a:t>
            </a:r>
          </a:p>
          <a:p>
            <a:pPr lvl="1"/>
            <a:endParaRPr lang="es-CO" sz="500" dirty="0" smtClean="0"/>
          </a:p>
          <a:p>
            <a:pPr lvl="2"/>
            <a:r>
              <a:rPr lang="es-CO" b="1" dirty="0" smtClean="0"/>
              <a:t>Pequeñas ramas (auriculares)</a:t>
            </a:r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Oxigenan aurícula derecha</a:t>
            </a:r>
          </a:p>
          <a:p>
            <a:pPr lvl="3"/>
            <a:endParaRPr lang="es-CO" sz="900" dirty="0" smtClean="0"/>
          </a:p>
          <a:p>
            <a:pPr lvl="2"/>
            <a:r>
              <a:rPr lang="es-CO" b="1" dirty="0" smtClean="0"/>
              <a:t>Rama Marginal:</a:t>
            </a:r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Oxigena al ventrículo derecho</a:t>
            </a:r>
          </a:p>
          <a:p>
            <a:pPr lvl="3"/>
            <a:endParaRPr lang="es-CO" sz="1000" dirty="0" smtClean="0"/>
          </a:p>
          <a:p>
            <a:pPr lvl="2"/>
            <a:r>
              <a:rPr lang="es-CO" b="1" dirty="0" smtClean="0"/>
              <a:t>Rama Interventricular Posterior</a:t>
            </a:r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Oxigena paredes de ambos ventrículos</a:t>
            </a:r>
          </a:p>
          <a:p>
            <a:pPr lvl="3"/>
            <a:endParaRPr lang="es-CO" sz="1300" dirty="0" smtClean="0"/>
          </a:p>
          <a:p>
            <a:pPr lvl="1"/>
            <a:r>
              <a:rPr lang="es-CO" u="sng" dirty="0" smtClean="0"/>
              <a:t>Coronaria izquierda:</a:t>
            </a:r>
          </a:p>
          <a:p>
            <a:pPr lvl="1"/>
            <a:endParaRPr lang="es-CO" sz="1100" dirty="0" smtClean="0"/>
          </a:p>
          <a:p>
            <a:pPr lvl="2"/>
            <a:r>
              <a:rPr lang="es-CO" b="1" dirty="0" smtClean="0"/>
              <a:t>Rama </a:t>
            </a:r>
            <a:r>
              <a:rPr lang="es-CO" b="1" dirty="0" err="1" smtClean="0"/>
              <a:t>Circunfleja</a:t>
            </a:r>
            <a:r>
              <a:rPr lang="es-CO" b="1" dirty="0" smtClean="0"/>
              <a:t>:</a:t>
            </a:r>
          </a:p>
          <a:p>
            <a:pPr lvl="2"/>
            <a:endParaRPr lang="es-CO" sz="600" dirty="0" smtClean="0"/>
          </a:p>
          <a:p>
            <a:pPr lvl="2"/>
            <a:endParaRPr lang="es-CO" sz="600" dirty="0" smtClean="0"/>
          </a:p>
          <a:p>
            <a:pPr lvl="3"/>
            <a:r>
              <a:rPr lang="es-CO" dirty="0" smtClean="0"/>
              <a:t>Oxigena paredes del ventrículo y aurícula izquierda</a:t>
            </a:r>
          </a:p>
          <a:p>
            <a:pPr lvl="3"/>
            <a:endParaRPr lang="es-CO" sz="1100" dirty="0" smtClean="0"/>
          </a:p>
          <a:p>
            <a:pPr lvl="2"/>
            <a:r>
              <a:rPr lang="es-CO" b="1" dirty="0" smtClean="0"/>
              <a:t>Rama Interventricular Anterior:</a:t>
            </a:r>
          </a:p>
          <a:p>
            <a:pPr lvl="2"/>
            <a:endParaRPr lang="es-CO" sz="600" dirty="0" smtClean="0"/>
          </a:p>
          <a:p>
            <a:pPr lvl="3"/>
            <a:r>
              <a:rPr lang="es-CO" dirty="0" smtClean="0"/>
              <a:t>Oxigena paredes de ambos ventrículos</a:t>
            </a:r>
          </a:p>
        </p:txBody>
      </p:sp>
    </p:spTree>
    <p:extLst>
      <p:ext uri="{BB962C8B-B14F-4D97-AF65-F5344CB8AC3E}">
        <p14:creationId xmlns:p14="http://schemas.microsoft.com/office/powerpoint/2010/main" val="198895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802"/>
            <a:ext cx="5544616" cy="657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6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/>
          </a:bodyPr>
          <a:lstStyle/>
          <a:p>
            <a:r>
              <a:rPr lang="es-CO" sz="3600" dirty="0" smtClean="0"/>
              <a:t>VENAS CORONARIAS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La mayor parte de la sangre desoxigenada del miocardio drena en:</a:t>
            </a:r>
          </a:p>
          <a:p>
            <a:endParaRPr lang="es-CO" sz="1100" dirty="0" smtClean="0"/>
          </a:p>
          <a:p>
            <a:pPr lvl="1"/>
            <a:r>
              <a:rPr lang="es-CO" dirty="0" smtClean="0"/>
              <a:t>El gran seno vascular: </a:t>
            </a:r>
            <a:r>
              <a:rPr lang="es-CO" b="1" dirty="0" smtClean="0"/>
              <a:t>seno coronario:</a:t>
            </a:r>
          </a:p>
          <a:p>
            <a:pPr lvl="1"/>
            <a:endParaRPr lang="es-CO" sz="600" b="1" dirty="0" smtClean="0"/>
          </a:p>
          <a:p>
            <a:pPr lvl="2"/>
            <a:r>
              <a:rPr lang="es-CO" dirty="0" smtClean="0"/>
              <a:t>Desemboca en aurícula derecha</a:t>
            </a:r>
          </a:p>
          <a:p>
            <a:pPr lvl="2"/>
            <a:endParaRPr lang="es-CO" sz="1100" dirty="0" smtClean="0"/>
          </a:p>
          <a:p>
            <a:r>
              <a:rPr lang="es-CO" u="sng" dirty="0" smtClean="0"/>
              <a:t>Tributarias del seno coronario:</a:t>
            </a:r>
          </a:p>
          <a:p>
            <a:endParaRPr lang="es-CO" sz="1300" dirty="0" smtClean="0"/>
          </a:p>
          <a:p>
            <a:pPr lvl="1"/>
            <a:r>
              <a:rPr lang="es-CO" b="1" dirty="0" smtClean="0"/>
              <a:t>Vena Cardíaca Magna:</a:t>
            </a:r>
          </a:p>
          <a:p>
            <a:pPr lvl="1"/>
            <a:endParaRPr lang="es-CO" sz="600" dirty="0" smtClean="0"/>
          </a:p>
          <a:p>
            <a:pPr lvl="2"/>
            <a:r>
              <a:rPr lang="es-CO" dirty="0" smtClean="0"/>
              <a:t>Se encuentra en el surco interventricular anterior</a:t>
            </a:r>
          </a:p>
          <a:p>
            <a:pPr lvl="2"/>
            <a:endParaRPr lang="es-CO" sz="600" dirty="0" smtClean="0"/>
          </a:p>
          <a:p>
            <a:pPr lvl="3"/>
            <a:r>
              <a:rPr lang="es-CO" dirty="0" smtClean="0"/>
              <a:t>Drena áreas irrigadas por la coronaria izquierda</a:t>
            </a:r>
          </a:p>
          <a:p>
            <a:pPr lvl="3"/>
            <a:endParaRPr lang="es-CO" sz="1300" dirty="0" smtClean="0"/>
          </a:p>
          <a:p>
            <a:pPr lvl="1"/>
            <a:r>
              <a:rPr lang="es-CO" b="1" dirty="0" smtClean="0"/>
              <a:t>Vena Cardíaca media:</a:t>
            </a:r>
          </a:p>
          <a:p>
            <a:pPr lvl="1"/>
            <a:endParaRPr lang="es-CO" sz="1300" dirty="0" smtClean="0"/>
          </a:p>
          <a:p>
            <a:pPr lvl="2"/>
            <a:r>
              <a:rPr lang="es-CO" dirty="0" smtClean="0"/>
              <a:t>Se encuentra en el surco interventricular posterior</a:t>
            </a:r>
          </a:p>
          <a:p>
            <a:pPr lvl="2"/>
            <a:endParaRPr lang="es-CO" sz="700" dirty="0" smtClean="0"/>
          </a:p>
          <a:p>
            <a:pPr lvl="3"/>
            <a:r>
              <a:rPr lang="es-CO" dirty="0" smtClean="0"/>
              <a:t>Drena área irrigada por ramo interventricular posterior de arteria coronaria derecha</a:t>
            </a:r>
          </a:p>
          <a:p>
            <a:pPr lvl="3"/>
            <a:endParaRPr lang="es-CO" sz="1500" dirty="0" smtClean="0"/>
          </a:p>
          <a:p>
            <a:pPr lvl="1"/>
            <a:r>
              <a:rPr lang="es-CO" b="1" dirty="0" smtClean="0"/>
              <a:t>Vena Cardíaca mínima:</a:t>
            </a:r>
          </a:p>
          <a:p>
            <a:pPr lvl="1"/>
            <a:endParaRPr lang="es-CO" sz="700" dirty="0" smtClean="0"/>
          </a:p>
          <a:p>
            <a:pPr lvl="2"/>
            <a:r>
              <a:rPr lang="es-CO" dirty="0" smtClean="0"/>
              <a:t>Se ubica en el surco coronario y drena cavidades derechas</a:t>
            </a:r>
          </a:p>
          <a:p>
            <a:pPr lvl="2"/>
            <a:endParaRPr lang="es-CO" sz="1500" dirty="0" smtClean="0"/>
          </a:p>
          <a:p>
            <a:pPr lvl="2"/>
            <a:endParaRPr lang="es-CO" sz="700" dirty="0" smtClean="0"/>
          </a:p>
          <a:p>
            <a:pPr lvl="1"/>
            <a:r>
              <a:rPr lang="es-CO" b="1" dirty="0" smtClean="0"/>
              <a:t>Venas cardíacas anteriores:</a:t>
            </a:r>
          </a:p>
          <a:p>
            <a:pPr lvl="1"/>
            <a:endParaRPr lang="es-CO" sz="700" dirty="0" smtClean="0"/>
          </a:p>
          <a:p>
            <a:pPr lvl="2"/>
            <a:r>
              <a:rPr lang="es-CO" dirty="0" smtClean="0"/>
              <a:t>Drenan ventrículo derecho: desembocan directamente en aurícula derecha</a:t>
            </a:r>
          </a:p>
          <a:p>
            <a:pPr lvl="1"/>
            <a:endParaRPr lang="es-CO" dirty="0" smtClean="0"/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2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328592" cy="654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9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GENERALIDADES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Las válvulas cardíacas se abren y se cierran en respuesta a:</a:t>
            </a:r>
          </a:p>
          <a:p>
            <a:endParaRPr lang="es-CO" sz="1200" dirty="0" smtClean="0"/>
          </a:p>
          <a:p>
            <a:pPr lvl="1"/>
            <a:r>
              <a:rPr lang="es-CO" u="sng" dirty="0" smtClean="0"/>
              <a:t>Cambios de presión</a:t>
            </a:r>
          </a:p>
          <a:p>
            <a:pPr lvl="1"/>
            <a:endParaRPr lang="es-CO" sz="1200" u="sng" dirty="0" smtClean="0"/>
          </a:p>
          <a:p>
            <a:r>
              <a:rPr lang="es-CO" dirty="0" smtClean="0"/>
              <a:t>Las válvulas establecen el flujo en un solo sentido:</a:t>
            </a:r>
          </a:p>
          <a:p>
            <a:endParaRPr lang="es-CO" sz="1300" dirty="0" smtClean="0"/>
          </a:p>
          <a:p>
            <a:pPr lvl="1"/>
            <a:r>
              <a:rPr lang="es-CO" u="sng" dirty="0" smtClean="0"/>
              <a:t>Se abren permitiendo flujo</a:t>
            </a:r>
          </a:p>
          <a:p>
            <a:pPr lvl="1"/>
            <a:endParaRPr lang="es-CO" sz="900" dirty="0" smtClean="0"/>
          </a:p>
          <a:p>
            <a:pPr lvl="1"/>
            <a:r>
              <a:rPr lang="es-CO" u="sng" dirty="0" smtClean="0"/>
              <a:t>Se cierran evitando reflujo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54" y="2132856"/>
            <a:ext cx="3649913" cy="333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8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r>
              <a:rPr lang="es-CO" sz="3400" dirty="0" smtClean="0"/>
              <a:t>VÁLVULAS AURÍCULO-VENTRICULARES</a:t>
            </a:r>
            <a:endParaRPr lang="es-CO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Mitral y Tricúspide: (</a:t>
            </a:r>
            <a:r>
              <a:rPr lang="es-CO" dirty="0" err="1" smtClean="0"/>
              <a:t>aurículo</a:t>
            </a:r>
            <a:r>
              <a:rPr lang="es-CO" dirty="0" smtClean="0"/>
              <a:t>-ventriculares o </a:t>
            </a:r>
            <a:r>
              <a:rPr lang="es-CO" dirty="0" err="1" smtClean="0"/>
              <a:t>átrio</a:t>
            </a:r>
            <a:r>
              <a:rPr lang="es-CO" dirty="0" smtClean="0"/>
              <a:t>-ventriculares):</a:t>
            </a:r>
          </a:p>
          <a:p>
            <a:endParaRPr lang="es-CO" sz="1300" dirty="0" smtClean="0"/>
          </a:p>
          <a:p>
            <a:pPr lvl="1"/>
            <a:r>
              <a:rPr lang="es-CO" u="sng" dirty="0" smtClean="0"/>
              <a:t>Si se abren:</a:t>
            </a:r>
          </a:p>
          <a:p>
            <a:pPr lvl="1"/>
            <a:endParaRPr lang="es-CO" sz="900" dirty="0" smtClean="0"/>
          </a:p>
          <a:p>
            <a:pPr lvl="2"/>
            <a:r>
              <a:rPr lang="es-CO" dirty="0" smtClean="0"/>
              <a:t>Sus extremos se proyectan hacia el ventrículo</a:t>
            </a:r>
          </a:p>
          <a:p>
            <a:pPr lvl="2"/>
            <a:endParaRPr lang="es-CO" sz="900" dirty="0" smtClean="0"/>
          </a:p>
          <a:p>
            <a:pPr lvl="1"/>
            <a:r>
              <a:rPr lang="es-CO" dirty="0" smtClean="0"/>
              <a:t>Si los </a:t>
            </a:r>
            <a:r>
              <a:rPr lang="es-CO" u="sng" dirty="0" smtClean="0"/>
              <a:t>ventrículos </a:t>
            </a:r>
            <a:r>
              <a:rPr lang="es-CO" dirty="0" smtClean="0"/>
              <a:t> están </a:t>
            </a:r>
            <a:r>
              <a:rPr lang="es-CO" u="sng" dirty="0" smtClean="0"/>
              <a:t>relajados:</a:t>
            </a:r>
          </a:p>
          <a:p>
            <a:pPr lvl="1"/>
            <a:endParaRPr lang="es-CO" sz="1300" dirty="0" smtClean="0"/>
          </a:p>
          <a:p>
            <a:pPr lvl="2"/>
            <a:r>
              <a:rPr lang="es-CO" dirty="0" smtClean="0"/>
              <a:t>músculos papilares relajados, cuerdas </a:t>
            </a:r>
            <a:r>
              <a:rPr lang="es-CO" dirty="0" err="1" smtClean="0"/>
              <a:t>tendionasas</a:t>
            </a:r>
            <a:r>
              <a:rPr lang="es-CO" dirty="0" smtClean="0"/>
              <a:t> relajadas</a:t>
            </a:r>
          </a:p>
          <a:p>
            <a:pPr lvl="2"/>
            <a:endParaRPr lang="es-CO" sz="400" dirty="0" smtClean="0"/>
          </a:p>
          <a:p>
            <a:pPr lvl="2"/>
            <a:r>
              <a:rPr lang="es-CO" dirty="0" smtClean="0"/>
              <a:t>La sangre se moverá desde un sitio de </a:t>
            </a:r>
            <a:r>
              <a:rPr lang="es-CO" u="sng" dirty="0" smtClean="0"/>
              <a:t>mayor presión</a:t>
            </a:r>
            <a:r>
              <a:rPr lang="es-CO" dirty="0" smtClean="0"/>
              <a:t>:</a:t>
            </a:r>
          </a:p>
          <a:p>
            <a:pPr lvl="2"/>
            <a:endParaRPr lang="es-CO" sz="500" dirty="0" smtClean="0"/>
          </a:p>
          <a:p>
            <a:pPr lvl="3"/>
            <a:r>
              <a:rPr lang="es-CO" u="sng" dirty="0" smtClean="0"/>
              <a:t>Aurícula</a:t>
            </a:r>
          </a:p>
          <a:p>
            <a:pPr lvl="3"/>
            <a:endParaRPr lang="es-CO" sz="500" dirty="0" smtClean="0"/>
          </a:p>
          <a:p>
            <a:pPr lvl="2"/>
            <a:r>
              <a:rPr lang="es-CO" dirty="0"/>
              <a:t>A</a:t>
            </a:r>
            <a:r>
              <a:rPr lang="es-CO" dirty="0" smtClean="0"/>
              <a:t> otro de </a:t>
            </a:r>
            <a:r>
              <a:rPr lang="es-CO" u="sng" dirty="0" smtClean="0"/>
              <a:t>menor presión</a:t>
            </a:r>
            <a:r>
              <a:rPr lang="es-CO" dirty="0" smtClean="0"/>
              <a:t>:</a:t>
            </a:r>
          </a:p>
          <a:p>
            <a:pPr lvl="2"/>
            <a:endParaRPr lang="es-CO" sz="500" dirty="0" smtClean="0"/>
          </a:p>
          <a:p>
            <a:pPr lvl="3"/>
            <a:r>
              <a:rPr lang="es-CO" u="sng" dirty="0" smtClean="0"/>
              <a:t>ventrículo</a:t>
            </a:r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117783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r>
              <a:rPr lang="es-CO" sz="3400" dirty="0" smtClean="0"/>
              <a:t>VÁLVULAS AURÍCULO-VENTRICULARES</a:t>
            </a:r>
            <a:endParaRPr lang="es-CO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/>
          </a:bodyPr>
          <a:lstStyle/>
          <a:p>
            <a:r>
              <a:rPr lang="es-CO" dirty="0" smtClean="0"/>
              <a:t>Si los ventrículos se contraen:</a:t>
            </a:r>
          </a:p>
          <a:p>
            <a:endParaRPr lang="es-CO" sz="1000" u="sng" dirty="0" smtClean="0"/>
          </a:p>
          <a:p>
            <a:pPr lvl="1"/>
            <a:r>
              <a:rPr lang="es-CO" dirty="0" smtClean="0"/>
              <a:t>La </a:t>
            </a:r>
            <a:r>
              <a:rPr lang="es-CO" u="sng" dirty="0" smtClean="0"/>
              <a:t>presión de la sangre</a:t>
            </a:r>
            <a:r>
              <a:rPr lang="es-CO" dirty="0" smtClean="0"/>
              <a:t> </a:t>
            </a:r>
            <a:r>
              <a:rPr lang="es-CO" u="sng" dirty="0" smtClean="0"/>
              <a:t>empuja las valvas hacia arriba</a:t>
            </a:r>
          </a:p>
          <a:p>
            <a:pPr lvl="1"/>
            <a:endParaRPr lang="es-CO" sz="800" dirty="0" smtClean="0"/>
          </a:p>
          <a:p>
            <a:pPr lvl="2"/>
            <a:r>
              <a:rPr lang="es-CO" dirty="0" smtClean="0"/>
              <a:t>Hasta juntar sus bordes</a:t>
            </a:r>
          </a:p>
          <a:p>
            <a:pPr lvl="2"/>
            <a:endParaRPr lang="es-CO" sz="400" dirty="0" smtClean="0"/>
          </a:p>
          <a:p>
            <a:pPr lvl="2"/>
            <a:r>
              <a:rPr lang="es-CO" dirty="0" smtClean="0"/>
              <a:t>Se cierra el orificio A-V</a:t>
            </a:r>
          </a:p>
          <a:p>
            <a:pPr lvl="2"/>
            <a:endParaRPr lang="es-CO" sz="400" dirty="0" smtClean="0"/>
          </a:p>
          <a:p>
            <a:pPr lvl="2"/>
            <a:r>
              <a:rPr lang="es-CO" dirty="0" smtClean="0"/>
              <a:t>Los músculos </a:t>
            </a:r>
            <a:r>
              <a:rPr lang="es-CO" u="sng" dirty="0" smtClean="0"/>
              <a:t>papilares se contraen</a:t>
            </a:r>
          </a:p>
          <a:p>
            <a:pPr lvl="2"/>
            <a:endParaRPr lang="es-CO" sz="400" dirty="0" smtClean="0"/>
          </a:p>
          <a:p>
            <a:pPr lvl="2"/>
            <a:r>
              <a:rPr lang="es-CO" dirty="0" smtClean="0"/>
              <a:t>Se </a:t>
            </a:r>
            <a:r>
              <a:rPr lang="es-CO" u="sng" dirty="0" smtClean="0"/>
              <a:t>tensionan</a:t>
            </a:r>
            <a:r>
              <a:rPr lang="es-CO" dirty="0" smtClean="0"/>
              <a:t> las </a:t>
            </a:r>
            <a:r>
              <a:rPr lang="es-CO" u="sng" dirty="0" smtClean="0"/>
              <a:t>cuerdas </a:t>
            </a:r>
            <a:r>
              <a:rPr lang="es-CO" u="sng" dirty="0" err="1" smtClean="0"/>
              <a:t>tendionsas</a:t>
            </a:r>
            <a:endParaRPr lang="es-CO" u="sng" dirty="0" smtClean="0"/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Esto evita el </a:t>
            </a:r>
            <a:r>
              <a:rPr lang="es-CO" dirty="0" err="1" smtClean="0"/>
              <a:t>revertimiento</a:t>
            </a:r>
            <a:r>
              <a:rPr lang="es-CO" dirty="0" smtClean="0"/>
              <a:t> de las cúspides valvulares</a:t>
            </a:r>
          </a:p>
          <a:p>
            <a:pPr lvl="3"/>
            <a:endParaRPr lang="es-CO" sz="400" dirty="0" smtClean="0"/>
          </a:p>
          <a:p>
            <a:pPr lvl="3"/>
            <a:r>
              <a:rPr lang="es-CO" dirty="0" smtClean="0"/>
              <a:t>Se evita la apertura de las valvas a la cavidad auricular por la elevada presión ventricular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767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66835" cy="33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8" y="3664646"/>
            <a:ext cx="3833837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36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233"/>
            <a:ext cx="8911538" cy="290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3" y="3429000"/>
            <a:ext cx="855478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9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dirty="0" smtClean="0"/>
              <a:t>FUNCIONAMIENTO DE LAS VÁLVULAS SEMILUNARES</a:t>
            </a:r>
            <a:endParaRPr lang="es-CO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Las válvulas aórtica y pulmonar:</a:t>
            </a:r>
          </a:p>
          <a:p>
            <a:endParaRPr lang="es-CO" sz="1300" dirty="0" smtClean="0"/>
          </a:p>
          <a:p>
            <a:pPr lvl="1"/>
            <a:r>
              <a:rPr lang="es-CO" dirty="0" smtClean="0"/>
              <a:t>Son conocidas también como </a:t>
            </a:r>
            <a:r>
              <a:rPr lang="es-CO" b="1" u="sng" dirty="0" smtClean="0"/>
              <a:t>semilunares</a:t>
            </a:r>
          </a:p>
          <a:p>
            <a:pPr lvl="1"/>
            <a:endParaRPr lang="es-CO" sz="1100" b="1" u="sng" dirty="0" smtClean="0"/>
          </a:p>
          <a:p>
            <a:pPr lvl="1"/>
            <a:r>
              <a:rPr lang="es-CO" dirty="0" smtClean="0"/>
              <a:t>Formadas por tres valvas con forma de medialuna</a:t>
            </a:r>
          </a:p>
          <a:p>
            <a:pPr lvl="1"/>
            <a:endParaRPr lang="es-CO" sz="600" dirty="0" smtClean="0"/>
          </a:p>
          <a:p>
            <a:pPr lvl="2"/>
            <a:r>
              <a:rPr lang="es-CO" dirty="0" smtClean="0"/>
              <a:t>Cada valva se une a pared arterial en su borde convexo externo</a:t>
            </a:r>
          </a:p>
          <a:p>
            <a:pPr lvl="2"/>
            <a:endParaRPr lang="es-CO" sz="600" dirty="0" smtClean="0"/>
          </a:p>
          <a:p>
            <a:pPr lvl="1"/>
            <a:r>
              <a:rPr lang="es-CO" dirty="0" smtClean="0"/>
              <a:t>Permiten la eyección de sangre desde los ventrículos a la circulación, evitando su reflujo a los ventrículos</a:t>
            </a:r>
          </a:p>
          <a:p>
            <a:pPr lvl="1"/>
            <a:endParaRPr lang="es-CO" sz="1100" dirty="0" smtClean="0"/>
          </a:p>
          <a:p>
            <a:pPr lvl="1"/>
            <a:r>
              <a:rPr lang="es-CO" dirty="0" smtClean="0"/>
              <a:t>Los bordes libres de las valvas se proyectan hacia la luz de la arteria</a:t>
            </a:r>
          </a:p>
          <a:p>
            <a:pPr lvl="1"/>
            <a:endParaRPr lang="es-CO" sz="1100" dirty="0" smtClean="0"/>
          </a:p>
          <a:p>
            <a:pPr lvl="1"/>
            <a:r>
              <a:rPr lang="es-CO" dirty="0" smtClean="0"/>
              <a:t>Se abren cuando la presión ventricular excede la presión arterial, permitiendo la eyección desde ventrículos hacia tronco pulmonar y aorta</a:t>
            </a:r>
          </a:p>
          <a:p>
            <a:pPr lvl="1"/>
            <a:endParaRPr lang="es-CO" sz="1100" dirty="0" smtClean="0"/>
          </a:p>
          <a:p>
            <a:pPr lvl="1"/>
            <a:r>
              <a:rPr lang="es-CO" dirty="0" smtClean="0"/>
              <a:t>Cuando los ventrículos se relajan:</a:t>
            </a:r>
          </a:p>
          <a:p>
            <a:pPr lvl="1"/>
            <a:endParaRPr lang="es-CO" sz="600" dirty="0" smtClean="0"/>
          </a:p>
          <a:p>
            <a:pPr lvl="2"/>
            <a:r>
              <a:rPr lang="es-CO" dirty="0" smtClean="0"/>
              <a:t>La sangre arterial devuelve las valvas a su posición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58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233"/>
            <a:ext cx="8911538" cy="290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3" y="3429000"/>
            <a:ext cx="855478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7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dirty="0" smtClean="0"/>
              <a:t>MECANISMO ESPECIAL EN VENAS CAVAS Y VENAS PULMONARES</a:t>
            </a:r>
            <a:endParaRPr lang="es-CO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No hay válvulas en las desembocaduras de las venas cavas superior e inferior, tampoco en la venas pulmonares</a:t>
            </a:r>
          </a:p>
          <a:p>
            <a:endParaRPr lang="es-CO" sz="1500" dirty="0" smtClean="0"/>
          </a:p>
          <a:p>
            <a:r>
              <a:rPr lang="es-CO" dirty="0" smtClean="0"/>
              <a:t>Cuando las aurículas se contraen:</a:t>
            </a:r>
          </a:p>
          <a:p>
            <a:endParaRPr lang="es-CO" sz="1500" dirty="0" smtClean="0"/>
          </a:p>
          <a:p>
            <a:pPr lvl="1"/>
            <a:r>
              <a:rPr lang="es-CO" dirty="0" smtClean="0"/>
              <a:t>Una pequeña cantidad de sangre refluye de las aurículas a las venas cavas y venas pulmonares</a:t>
            </a:r>
          </a:p>
          <a:p>
            <a:pPr lvl="1"/>
            <a:endParaRPr lang="es-CO" sz="900" dirty="0" smtClean="0"/>
          </a:p>
          <a:p>
            <a:r>
              <a:rPr lang="es-CO" dirty="0" smtClean="0"/>
              <a:t>El reflujo se minimiza por:</a:t>
            </a:r>
          </a:p>
          <a:p>
            <a:endParaRPr lang="es-CO" sz="1600" dirty="0" smtClean="0"/>
          </a:p>
          <a:p>
            <a:pPr lvl="1"/>
            <a:r>
              <a:rPr lang="es-CO" dirty="0" smtClean="0"/>
              <a:t>Al contraerse el músculo auricular</a:t>
            </a:r>
          </a:p>
          <a:p>
            <a:pPr lvl="1"/>
            <a:endParaRPr lang="es-CO" sz="900" dirty="0" smtClean="0"/>
          </a:p>
          <a:p>
            <a:pPr lvl="2"/>
            <a:r>
              <a:rPr lang="es-CO" dirty="0" smtClean="0"/>
              <a:t>Se comprimen y colapsan los orificios de desembocadura venosos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3093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723</Words>
  <Application>Microsoft Office PowerPoint</Application>
  <PresentationFormat>Presentación en pantalla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VÁLVULAS CARDÍACAS Y CIRCULACIÓN</vt:lpstr>
      <vt:lpstr>GENERALIDADES</vt:lpstr>
      <vt:lpstr>VÁLVULAS AURÍCULO-VENTRICULARES</vt:lpstr>
      <vt:lpstr>VÁLVULAS AURÍCULO-VENTRICULARES</vt:lpstr>
      <vt:lpstr>Presentación de PowerPoint</vt:lpstr>
      <vt:lpstr>Presentación de PowerPoint</vt:lpstr>
      <vt:lpstr>FUNCIONAMIENTO DE LAS VÁLVULAS SEMILUNARES</vt:lpstr>
      <vt:lpstr>Presentación de PowerPoint</vt:lpstr>
      <vt:lpstr>MECANISMO ESPECIAL EN VENAS CAVAS Y VENAS PULMONARES</vt:lpstr>
      <vt:lpstr>ENFERMEDADES VALVULARES</vt:lpstr>
      <vt:lpstr>CIRCULACIONES PULMONAR Y SISTÉMICA</vt:lpstr>
      <vt:lpstr>CIRCULACIÓN SISTÉMICA</vt:lpstr>
      <vt:lpstr>CIRCULACIÓN PULMONAR</vt:lpstr>
      <vt:lpstr>Presentación de PowerPoint</vt:lpstr>
      <vt:lpstr>CIRCULACIÓN CORONARIA</vt:lpstr>
      <vt:lpstr>ARTERIAS CORONARIAS</vt:lpstr>
      <vt:lpstr>Presentación de PowerPoint</vt:lpstr>
      <vt:lpstr>VENAS CORONARIAS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VÁLVULAS CARDÍACAS Y CIRCULACIÓN</dc:title>
  <dc:creator>ALEJANDRO GÓMEZ</dc:creator>
  <cp:lastModifiedBy>ALEJANDRO GÓMEZ</cp:lastModifiedBy>
  <cp:revision>12</cp:revision>
  <dcterms:created xsi:type="dcterms:W3CDTF">2016-08-21T15:38:38Z</dcterms:created>
  <dcterms:modified xsi:type="dcterms:W3CDTF">2016-08-21T21:51:34Z</dcterms:modified>
</cp:coreProperties>
</file>