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15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8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28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60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3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271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01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22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03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147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F4EC-5A3B-4BBA-AEA7-5A1DC9E03264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8B66-417B-4B2A-8E65-36C69A8CFD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10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/>
          </a:bodyPr>
          <a:lstStyle/>
          <a:p>
            <a:r>
              <a:rPr lang="es-CO" dirty="0" smtClean="0"/>
              <a:t>SHUTTLE WALK DISTANCE TEST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Alejandro Gómez Rodas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Fisioterapeuta y Kinesiólogo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Profesional en Ciencias del Deporte y la Recreación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Especialista en Actividad Física y Salud  </a:t>
            </a:r>
            <a:r>
              <a:rPr lang="es-CO" dirty="0" err="1" smtClean="0">
                <a:solidFill>
                  <a:schemeClr val="tx1"/>
                </a:solidFill>
              </a:rPr>
              <a:t>U.de.A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2648" y="2060848"/>
            <a:ext cx="77768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800" dirty="0"/>
              <a:t>https://www.youtube.com/watch?v=gp4H7Z2Vvn0</a:t>
            </a:r>
          </a:p>
        </p:txBody>
      </p:sp>
    </p:spTree>
    <p:extLst>
      <p:ext uri="{BB962C8B-B14F-4D97-AF65-F5344CB8AC3E}">
        <p14:creationId xmlns:p14="http://schemas.microsoft.com/office/powerpoint/2010/main" val="84894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GENERALIDADES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Existen dos versiones de este test:</a:t>
            </a:r>
          </a:p>
          <a:p>
            <a:endParaRPr lang="es-CO" sz="900" dirty="0" smtClean="0"/>
          </a:p>
          <a:p>
            <a:pPr lvl="1"/>
            <a:r>
              <a:rPr lang="es-CO" dirty="0" smtClean="0"/>
              <a:t>Incremental: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Busca identificar un límite sintomático sobre un curso a intervalos de caminata de 10 metros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Utiliza un marcador de paso audible para incrementar la frecuencia del paso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El paciente camina hasta que se siente tan alcanzado de respiración que no puede continuar o cuando no puede mantener el paso sugerido por el metrónomo</a:t>
            </a:r>
          </a:p>
          <a:p>
            <a:pPr lvl="2"/>
            <a:endParaRPr lang="es-CO" sz="900" dirty="0" smtClean="0"/>
          </a:p>
          <a:p>
            <a:pPr lvl="1"/>
            <a:r>
              <a:rPr lang="es-CO" dirty="0" smtClean="0"/>
              <a:t>Resistencia:</a:t>
            </a:r>
          </a:p>
          <a:p>
            <a:pPr lvl="1"/>
            <a:endParaRPr lang="es-CO" sz="500" dirty="0" smtClean="0"/>
          </a:p>
          <a:p>
            <a:pPr lvl="2"/>
            <a:r>
              <a:rPr lang="es-CO" dirty="0" smtClean="0"/>
              <a:t>Su principal resultado es total de metros recorrido como el 6 WDT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62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ANTES DEL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Revisar historia clínica y establecer contraindicaciones y precauciones al testeo</a:t>
            </a:r>
          </a:p>
          <a:p>
            <a:endParaRPr lang="es-CO" sz="900" dirty="0" smtClean="0"/>
          </a:p>
          <a:p>
            <a:r>
              <a:rPr lang="es-CO" dirty="0" smtClean="0"/>
              <a:t>Indicar ropa y zapatos adecuados</a:t>
            </a:r>
          </a:p>
          <a:p>
            <a:endParaRPr lang="es-CO" sz="900" dirty="0" smtClean="0"/>
          </a:p>
          <a:p>
            <a:r>
              <a:rPr lang="es-CO" dirty="0" smtClean="0"/>
              <a:t>Evitar comer al menos dos horas antes del test</a:t>
            </a:r>
          </a:p>
          <a:p>
            <a:endParaRPr lang="es-CO" sz="1000" dirty="0" smtClean="0"/>
          </a:p>
          <a:p>
            <a:r>
              <a:rPr lang="es-CO" dirty="0" err="1" smtClean="0"/>
              <a:t>Inhaloterapia</a:t>
            </a:r>
            <a:r>
              <a:rPr lang="es-CO" dirty="0" smtClean="0"/>
              <a:t> si es requerida una hora antes del test o antes de llegar al test</a:t>
            </a:r>
          </a:p>
          <a:p>
            <a:endParaRPr lang="es-CO" sz="1000" dirty="0" smtClean="0"/>
          </a:p>
          <a:p>
            <a:r>
              <a:rPr lang="es-CO" dirty="0" smtClean="0"/>
              <a:t>Conos separados 9 metros (la vuelta por los conos proporciona el metro de más)</a:t>
            </a:r>
          </a:p>
          <a:p>
            <a:endParaRPr lang="es-CO" sz="1000" dirty="0" smtClean="0"/>
          </a:p>
          <a:p>
            <a:r>
              <a:rPr lang="es-CO" dirty="0" smtClean="0"/>
              <a:t>Repose por al menos 10 minutos antes del test</a:t>
            </a:r>
          </a:p>
          <a:p>
            <a:endParaRPr lang="es-CO" sz="1100" dirty="0" smtClean="0"/>
          </a:p>
          <a:p>
            <a:r>
              <a:rPr lang="es-CO" dirty="0" smtClean="0"/>
              <a:t>Registre T.A, FC, </a:t>
            </a:r>
            <a:r>
              <a:rPr lang="es-CO" dirty="0" err="1" smtClean="0"/>
              <a:t>SatO</a:t>
            </a:r>
            <a:r>
              <a:rPr lang="es-CO" dirty="0" smtClean="0">
                <a:latin typeface="Calibri"/>
              </a:rPr>
              <a:t>₂ y disnea en sedente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539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DURANTE EL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Estandarizar instrucciones pregrabadas</a:t>
            </a:r>
          </a:p>
          <a:p>
            <a:endParaRPr lang="es-CO" sz="1100" dirty="0" smtClean="0"/>
          </a:p>
          <a:p>
            <a:r>
              <a:rPr lang="es-CO" dirty="0" smtClean="0"/>
              <a:t>No se debe animar al paciente durante la prueba</a:t>
            </a:r>
          </a:p>
          <a:p>
            <a:endParaRPr lang="es-CO" sz="1100" dirty="0" smtClean="0"/>
          </a:p>
          <a:p>
            <a:r>
              <a:rPr lang="es-CO" dirty="0" smtClean="0"/>
              <a:t>Registre cada ida y vuelta (</a:t>
            </a:r>
            <a:r>
              <a:rPr lang="es-CO" dirty="0" err="1" smtClean="0"/>
              <a:t>shuttle</a:t>
            </a:r>
            <a:r>
              <a:rPr lang="es-CO" dirty="0" smtClean="0"/>
              <a:t>) en la hoja de registro</a:t>
            </a:r>
          </a:p>
          <a:p>
            <a:endParaRPr lang="es-CO" sz="1100" dirty="0" smtClean="0"/>
          </a:p>
          <a:p>
            <a:r>
              <a:rPr lang="es-CO" dirty="0" smtClean="0"/>
              <a:t>Califique escala de disnea y esfuerzo</a:t>
            </a:r>
          </a:p>
          <a:p>
            <a:endParaRPr lang="es-CO" sz="1100" dirty="0" smtClean="0"/>
          </a:p>
          <a:p>
            <a:r>
              <a:rPr lang="es-CO" dirty="0" smtClean="0"/>
              <a:t>El paciente debe caminar solo sin ayuda de familiares ni apoyo de ninguna índole</a:t>
            </a:r>
          </a:p>
          <a:p>
            <a:endParaRPr lang="es-CO" sz="1100" dirty="0" smtClean="0"/>
          </a:p>
          <a:p>
            <a:r>
              <a:rPr lang="es-CO" dirty="0" smtClean="0"/>
              <a:t>No se debe asistir al paciente para llevar su oxígeno portable</a:t>
            </a:r>
          </a:p>
          <a:p>
            <a:endParaRPr lang="es-CO" sz="1100" dirty="0" smtClean="0"/>
          </a:p>
          <a:p>
            <a:r>
              <a:rPr lang="es-CO" dirty="0" smtClean="0"/>
              <a:t>Registre el tipo de dispositivo que utiliza para la suplementación con oxígeno</a:t>
            </a:r>
          </a:p>
          <a:p>
            <a:endParaRPr lang="es-CO" sz="1300" dirty="0" smtClean="0"/>
          </a:p>
          <a:p>
            <a:r>
              <a:rPr lang="es-CO" dirty="0" smtClean="0"/>
              <a:t>Temperatura y humedad cómoda</a:t>
            </a:r>
          </a:p>
          <a:p>
            <a:endParaRPr lang="es-CO" sz="1300" dirty="0" smtClean="0"/>
          </a:p>
          <a:p>
            <a:r>
              <a:rPr lang="es-CO" dirty="0" smtClean="0"/>
              <a:t>Monitorear signos y síntomas no deseables durante la prueba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599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/>
          <a:lstStyle/>
          <a:p>
            <a:r>
              <a:rPr lang="es-CO" dirty="0" smtClean="0"/>
              <a:t>AL FINALIZAR EL TEST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Se termina cuando el sujeto no sincroniza en dos ocasiones consecutivas el </a:t>
            </a:r>
            <a:r>
              <a:rPr lang="es-CO" dirty="0" err="1" smtClean="0"/>
              <a:t>beep</a:t>
            </a:r>
            <a:r>
              <a:rPr lang="es-CO" dirty="0" smtClean="0"/>
              <a:t> y el paso por el cono</a:t>
            </a:r>
          </a:p>
          <a:p>
            <a:endParaRPr lang="es-CO" sz="1000" dirty="0" smtClean="0"/>
          </a:p>
          <a:p>
            <a:r>
              <a:rPr lang="es-CO" dirty="0" smtClean="0"/>
              <a:t>El paciente determina por su limitación respiratoria cuándo terminar el test</a:t>
            </a:r>
          </a:p>
          <a:p>
            <a:endParaRPr lang="es-CO" sz="1000" dirty="0" smtClean="0"/>
          </a:p>
          <a:p>
            <a:r>
              <a:rPr lang="es-CO" dirty="0" smtClean="0"/>
              <a:t>Para el test de resistencia se termina cuando el paciente alcanza el 85% de su </a:t>
            </a:r>
            <a:r>
              <a:rPr lang="es-CO" dirty="0" err="1" smtClean="0"/>
              <a:t>Fcmáx</a:t>
            </a:r>
            <a:endParaRPr lang="es-CO" dirty="0" smtClean="0"/>
          </a:p>
          <a:p>
            <a:endParaRPr lang="es-CO" sz="1100" dirty="0" smtClean="0"/>
          </a:p>
          <a:p>
            <a:r>
              <a:rPr lang="es-CO" dirty="0" smtClean="0"/>
              <a:t>El paciente exhibe signos o síntomas no deseados</a:t>
            </a:r>
          </a:p>
          <a:p>
            <a:endParaRPr lang="es-CO" sz="1100" dirty="0" smtClean="0"/>
          </a:p>
          <a:p>
            <a:r>
              <a:rPr lang="es-CO" dirty="0" smtClean="0"/>
              <a:t>Una vez terminado registrar inmediatamente </a:t>
            </a:r>
            <a:r>
              <a:rPr lang="es-CO" dirty="0" err="1" smtClean="0"/>
              <a:t>SatO</a:t>
            </a:r>
            <a:r>
              <a:rPr lang="es-CO" dirty="0" smtClean="0">
                <a:latin typeface="Calibri"/>
              </a:rPr>
              <a:t>₂, FC y disnea</a:t>
            </a:r>
          </a:p>
          <a:p>
            <a:endParaRPr lang="es-CO" sz="1100" dirty="0" smtClean="0">
              <a:latin typeface="Calibri"/>
            </a:endParaRPr>
          </a:p>
          <a:p>
            <a:r>
              <a:rPr lang="es-CO" dirty="0" smtClean="0">
                <a:latin typeface="Calibri"/>
              </a:rPr>
              <a:t>Registrar el número total de </a:t>
            </a:r>
            <a:r>
              <a:rPr lang="es-CO" dirty="0" err="1" smtClean="0">
                <a:latin typeface="Calibri"/>
              </a:rPr>
              <a:t>shuttles</a:t>
            </a:r>
            <a:r>
              <a:rPr lang="es-CO" dirty="0" smtClean="0">
                <a:latin typeface="Calibri"/>
              </a:rPr>
              <a:t> completados</a:t>
            </a:r>
          </a:p>
          <a:p>
            <a:endParaRPr lang="es-CO" sz="1100" dirty="0" smtClean="0">
              <a:latin typeface="Calibri"/>
            </a:endParaRPr>
          </a:p>
          <a:p>
            <a:r>
              <a:rPr lang="es-CO" dirty="0" smtClean="0">
                <a:latin typeface="Calibri"/>
              </a:rPr>
              <a:t>Registrar la razón de terminación del test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04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3800" dirty="0" smtClean="0"/>
              <a:t>ENDURANCE SHUTTLE WALK DISTANCE TEST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Es un test estandarizado, controlado externamente a ritmo constante para la evaluación de la resistencia </a:t>
            </a:r>
            <a:r>
              <a:rPr lang="es-CO" sz="2600" dirty="0" smtClean="0"/>
              <a:t>(</a:t>
            </a:r>
            <a:r>
              <a:rPr lang="es-CO" sz="2600" dirty="0" err="1" smtClean="0"/>
              <a:t>Eaton</a:t>
            </a:r>
            <a:r>
              <a:rPr lang="es-CO" sz="2600" dirty="0" smtClean="0"/>
              <a:t>, 2006)</a:t>
            </a:r>
          </a:p>
          <a:p>
            <a:endParaRPr lang="es-CO" sz="900" dirty="0" smtClean="0"/>
          </a:p>
          <a:p>
            <a:r>
              <a:rPr lang="es-CO" dirty="0" smtClean="0"/>
              <a:t>Una vez se desarrolla el ISWT, se determina el ritmo de velocidad de caminata al 85% de la capacidad valorada en el ISWT</a:t>
            </a:r>
          </a:p>
          <a:p>
            <a:endParaRPr lang="es-CO" sz="1000" dirty="0" smtClean="0"/>
          </a:p>
          <a:p>
            <a:r>
              <a:rPr lang="es-CO" dirty="0" smtClean="0"/>
              <a:t>Dado que la capacidad de resistencia </a:t>
            </a:r>
            <a:r>
              <a:rPr lang="es-CO" smtClean="0"/>
              <a:t>mejora </a:t>
            </a:r>
            <a:r>
              <a:rPr lang="es-CO" smtClean="0"/>
              <a:t>menos </a:t>
            </a:r>
            <a:r>
              <a:rPr lang="es-CO" dirty="0" smtClean="0"/>
              <a:t>fácilmente que el VO</a:t>
            </a:r>
            <a:r>
              <a:rPr lang="es-CO" dirty="0" smtClean="0">
                <a:latin typeface="Calibri"/>
              </a:rPr>
              <a:t>₂ </a:t>
            </a:r>
            <a:r>
              <a:rPr lang="es-CO" dirty="0" err="1" smtClean="0">
                <a:latin typeface="Calibri"/>
              </a:rPr>
              <a:t>máx</a:t>
            </a:r>
            <a:r>
              <a:rPr lang="es-CO" dirty="0" smtClean="0">
                <a:latin typeface="Calibri"/>
              </a:rPr>
              <a:t>, es natural que se mejore más en la resistencia </a:t>
            </a:r>
            <a:r>
              <a:rPr lang="es-CO" sz="2800" dirty="0"/>
              <a:t>(</a:t>
            </a:r>
            <a:r>
              <a:rPr lang="es-CO" sz="2800" dirty="0" err="1"/>
              <a:t>ZuWallack</a:t>
            </a:r>
            <a:r>
              <a:rPr lang="es-CO" sz="2800" dirty="0"/>
              <a:t> et </a:t>
            </a:r>
            <a:r>
              <a:rPr lang="es-CO" sz="2800" dirty="0" err="1"/>
              <a:t>Haggerty</a:t>
            </a:r>
            <a:r>
              <a:rPr lang="es-CO" sz="2800" dirty="0"/>
              <a:t>, 2004)</a:t>
            </a:r>
          </a:p>
          <a:p>
            <a:endParaRPr lang="es-CO" sz="1000" dirty="0" smtClean="0">
              <a:latin typeface="Calibri"/>
            </a:endParaRPr>
          </a:p>
          <a:p>
            <a:endParaRPr lang="es-CO" sz="9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La duración del ESWT se incrementa en un 24%</a:t>
            </a:r>
          </a:p>
          <a:p>
            <a:pPr lvl="1"/>
            <a:r>
              <a:rPr lang="es-CO" dirty="0" smtClean="0">
                <a:latin typeface="Calibri"/>
              </a:rPr>
              <a:t>La distancia del ISWT se incrementa sólo 11%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2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400" dirty="0" smtClean="0"/>
              <a:t>COMPARACIÓN ENTRE ISWT - ESWT Y 6 MIN WDT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600" dirty="0" smtClean="0"/>
              <a:t>Se argumenta que el </a:t>
            </a:r>
            <a:r>
              <a:rPr lang="es-CO" sz="2600" dirty="0" err="1" smtClean="0"/>
              <a:t>Shuttle</a:t>
            </a:r>
            <a:r>
              <a:rPr lang="es-CO" sz="2600" dirty="0" smtClean="0"/>
              <a:t> WDT se afecta menos por la motivación y el ritmo de paso</a:t>
            </a:r>
          </a:p>
          <a:p>
            <a:endParaRPr lang="es-CO" sz="800" dirty="0" smtClean="0"/>
          </a:p>
          <a:p>
            <a:r>
              <a:rPr lang="es-CO" sz="2600" dirty="0" smtClean="0"/>
              <a:t>Correlaciona mejor con la capacidad de ejercicio en pacientes con enfermedad pulmonar crónica</a:t>
            </a:r>
          </a:p>
          <a:p>
            <a:endParaRPr lang="es-CO" sz="800" dirty="0" smtClean="0"/>
          </a:p>
          <a:p>
            <a:r>
              <a:rPr lang="es-CO" sz="2600" dirty="0" smtClean="0"/>
              <a:t>Es un indicador más sensible de cambios funcionales con la rehabilitación y otro tipo de terapias (</a:t>
            </a:r>
            <a:r>
              <a:rPr lang="es-CO" sz="2600" dirty="0" err="1" smtClean="0"/>
              <a:t>Revill</a:t>
            </a:r>
            <a:r>
              <a:rPr lang="es-CO" sz="2600" dirty="0" smtClean="0"/>
              <a:t>, 1999 et al) (</a:t>
            </a:r>
            <a:r>
              <a:rPr lang="es-CO" sz="2600" dirty="0" err="1" smtClean="0"/>
              <a:t>Eaton</a:t>
            </a:r>
            <a:r>
              <a:rPr lang="es-CO" sz="2600" dirty="0" smtClean="0"/>
              <a:t> et al, 2006)</a:t>
            </a:r>
          </a:p>
          <a:p>
            <a:endParaRPr lang="es-CO" sz="800" dirty="0" smtClean="0"/>
          </a:p>
          <a:p>
            <a:r>
              <a:rPr lang="es-CO" sz="2600" dirty="0" smtClean="0"/>
              <a:t>Correlaciona fuertemente con medidas directas del VO</a:t>
            </a:r>
            <a:r>
              <a:rPr lang="es-CO" sz="2600" dirty="0" smtClean="0">
                <a:latin typeface="Calibri"/>
              </a:rPr>
              <a:t>₂ </a:t>
            </a:r>
            <a:r>
              <a:rPr lang="es-CO" sz="2600" dirty="0" err="1" smtClean="0">
                <a:latin typeface="Calibri"/>
              </a:rPr>
              <a:t>máx</a:t>
            </a:r>
            <a:r>
              <a:rPr lang="es-CO" sz="2600" dirty="0" smtClean="0">
                <a:latin typeface="Calibri"/>
              </a:rPr>
              <a:t>, permitiendo la predicción el VO₂ </a:t>
            </a:r>
            <a:r>
              <a:rPr lang="es-CO" sz="2600" dirty="0" err="1" smtClean="0">
                <a:latin typeface="Calibri"/>
              </a:rPr>
              <a:t>máx</a:t>
            </a:r>
            <a:r>
              <a:rPr lang="es-CO" sz="2600" dirty="0" smtClean="0">
                <a:latin typeface="Calibri"/>
              </a:rPr>
              <a:t> (Singh et Morgan, 1994)</a:t>
            </a:r>
          </a:p>
        </p:txBody>
      </p:sp>
    </p:spTree>
    <p:extLst>
      <p:ext uri="{BB962C8B-B14F-4D97-AF65-F5344CB8AC3E}">
        <p14:creationId xmlns:p14="http://schemas.microsoft.com/office/powerpoint/2010/main" val="9660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" y="1709446"/>
            <a:ext cx="8965008" cy="215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" y="1412776"/>
            <a:ext cx="8978617" cy="29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5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6643"/>
            <a:ext cx="7560840" cy="651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869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547</Words>
  <Application>Microsoft Office PowerPoint</Application>
  <PresentationFormat>Presentación en pantalla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SHUTTLE WALK DISTANCE TEST</vt:lpstr>
      <vt:lpstr>GENERALIDADES</vt:lpstr>
      <vt:lpstr>ANTES DEL TEST</vt:lpstr>
      <vt:lpstr>DURANTE EL TEST</vt:lpstr>
      <vt:lpstr>AL FINALIZAR EL TEST</vt:lpstr>
      <vt:lpstr>ENDURANCE SHUTTLE WALK DISTANCE TEST</vt:lpstr>
      <vt:lpstr>COMPARACIÓN ENTRE ISWT - ESWT Y 6 MIN WDT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REHABILITACION CARDIOPULMONAR: DEFINICIÓN Y CONCEPTOS</dc:title>
  <dc:creator>ALEJANDRO GÓMEZ</dc:creator>
  <cp:lastModifiedBy>ALEJANDRO GÓMEZ</cp:lastModifiedBy>
  <cp:revision>31</cp:revision>
  <dcterms:created xsi:type="dcterms:W3CDTF">2016-07-24T10:40:57Z</dcterms:created>
  <dcterms:modified xsi:type="dcterms:W3CDTF">2016-09-05T18:32:51Z</dcterms:modified>
</cp:coreProperties>
</file>