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9" r:id="rId16"/>
    <p:sldId id="300" r:id="rId17"/>
    <p:sldId id="271" r:id="rId18"/>
    <p:sldId id="272" r:id="rId19"/>
    <p:sldId id="273" r:id="rId20"/>
    <p:sldId id="274" r:id="rId21"/>
    <p:sldId id="275" r:id="rId22"/>
    <p:sldId id="305" r:id="rId23"/>
    <p:sldId id="306" r:id="rId24"/>
    <p:sldId id="294" r:id="rId25"/>
    <p:sldId id="295" r:id="rId26"/>
    <p:sldId id="296" r:id="rId27"/>
    <p:sldId id="297" r:id="rId28"/>
    <p:sldId id="298" r:id="rId29"/>
    <p:sldId id="276" r:id="rId30"/>
    <p:sldId id="281" r:id="rId31"/>
    <p:sldId id="282" r:id="rId32"/>
    <p:sldId id="277" r:id="rId33"/>
    <p:sldId id="302" r:id="rId34"/>
    <p:sldId id="287" r:id="rId35"/>
    <p:sldId id="283" r:id="rId36"/>
    <p:sldId id="284" r:id="rId37"/>
    <p:sldId id="303" r:id="rId38"/>
    <p:sldId id="285" r:id="rId39"/>
    <p:sldId id="286" r:id="rId40"/>
    <p:sldId id="304" r:id="rId41"/>
    <p:sldId id="288" r:id="rId42"/>
    <p:sldId id="289" r:id="rId43"/>
    <p:sldId id="301" r:id="rId44"/>
    <p:sldId id="290" r:id="rId45"/>
    <p:sldId id="291" r:id="rId46"/>
    <p:sldId id="292" r:id="rId47"/>
    <p:sldId id="293" r:id="rId48"/>
    <p:sldId id="307" r:id="rId49"/>
    <p:sldId id="308" r:id="rId50"/>
    <p:sldId id="309" r:id="rId51"/>
    <p:sldId id="31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0" r:id="rId62"/>
    <p:sldId id="321" r:id="rId63"/>
    <p:sldId id="322" r:id="rId64"/>
    <p:sldId id="323" r:id="rId6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20D7-889A-4DD6-A496-5FC390A375F5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0A2F-C27D-48DE-AA78-478BD5D0E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4929222" cy="1470025"/>
          </a:xfrm>
        </p:spPr>
        <p:txBody>
          <a:bodyPr/>
          <a:lstStyle/>
          <a:p>
            <a:r>
              <a:rPr lang="es-CO" dirty="0" smtClean="0"/>
              <a:t>RODILLA Y TOBILLO</a:t>
            </a:r>
            <a:endParaRPr lang="es-MX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72742" y="3616036"/>
            <a:ext cx="2928958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ALEJANDRO GÓMEZ RODAS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PROFESIONAL EN CIENCIAS DEL DEPORTE Y LA RECREACIÓN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ESPECIALISTA EN ACTIVIDAD FÍSICA Y SALUD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FISIOTERAPEUTA Y KINESIÓLOGO</a:t>
            </a:r>
            <a:endParaRPr kumimoji="0" lang="es-MX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287802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es-CO" sz="2800" dirty="0" smtClean="0"/>
              <a:t>La conexión de cuatro barras permite entonces el movimiento en 6 grados de libertad (</a:t>
            </a:r>
            <a:r>
              <a:rPr lang="es-CO" sz="2800" dirty="0" err="1" smtClean="0"/>
              <a:t>Muller</a:t>
            </a:r>
            <a:r>
              <a:rPr lang="es-CO" sz="2800" dirty="0" smtClean="0"/>
              <a:t>, 1996)</a:t>
            </a:r>
          </a:p>
          <a:p>
            <a:endParaRPr lang="es-CO" sz="1500" dirty="0" smtClean="0"/>
          </a:p>
          <a:p>
            <a:pPr lvl="1"/>
            <a:r>
              <a:rPr lang="es-CO" dirty="0" smtClean="0"/>
              <a:t>Tres rotaciones:</a:t>
            </a:r>
          </a:p>
          <a:p>
            <a:pPr lvl="1"/>
            <a:endParaRPr lang="es-CO" sz="1500" dirty="0" smtClean="0"/>
          </a:p>
          <a:p>
            <a:pPr lvl="2"/>
            <a:r>
              <a:rPr lang="es-CO" dirty="0" smtClean="0"/>
              <a:t>Extensión – Flexión</a:t>
            </a:r>
          </a:p>
          <a:p>
            <a:pPr lvl="2"/>
            <a:r>
              <a:rPr lang="es-CO" dirty="0" smtClean="0"/>
              <a:t>Rotación interna – Rotación externa</a:t>
            </a:r>
          </a:p>
          <a:p>
            <a:pPr lvl="2"/>
            <a:r>
              <a:rPr lang="es-CO" dirty="0" smtClean="0"/>
              <a:t>Rotación en valgo – Rotación en varo</a:t>
            </a:r>
          </a:p>
          <a:p>
            <a:pPr lvl="2"/>
            <a:endParaRPr lang="es-CO" dirty="0" smtClean="0"/>
          </a:p>
          <a:p>
            <a:pPr lvl="1"/>
            <a:r>
              <a:rPr lang="es-CO" dirty="0" smtClean="0"/>
              <a:t>Tres traslaciones:</a:t>
            </a:r>
          </a:p>
          <a:p>
            <a:pPr lvl="1"/>
            <a:endParaRPr lang="es-MX" sz="2200" dirty="0" smtClean="0"/>
          </a:p>
          <a:p>
            <a:pPr lvl="2"/>
            <a:r>
              <a:rPr lang="es-CO" dirty="0" smtClean="0"/>
              <a:t>Anterior – Posterior</a:t>
            </a:r>
          </a:p>
          <a:p>
            <a:pPr lvl="2"/>
            <a:r>
              <a:rPr lang="es-CO" dirty="0" smtClean="0"/>
              <a:t>Medial – Lateral</a:t>
            </a:r>
          </a:p>
          <a:p>
            <a:pPr lvl="2"/>
            <a:r>
              <a:rPr lang="es-CO" dirty="0" smtClean="0"/>
              <a:t>Compresión - Distracción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79062"/>
            <a:ext cx="6715172" cy="669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778" y="357166"/>
            <a:ext cx="4929222" cy="62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4282" y="357166"/>
            <a:ext cx="400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La </a:t>
            </a:r>
            <a:r>
              <a:rPr lang="es-CO" sz="2400" b="1" dirty="0" smtClean="0"/>
              <a:t>superficie articular </a:t>
            </a:r>
            <a:r>
              <a:rPr lang="es-CO" sz="2400" dirty="0" smtClean="0"/>
              <a:t>del </a:t>
            </a:r>
            <a:r>
              <a:rPr lang="es-CO" sz="2400" b="1" dirty="0" smtClean="0"/>
              <a:t>cóndilo femoral </a:t>
            </a:r>
            <a:r>
              <a:rPr lang="es-CO" sz="2400" dirty="0" smtClean="0"/>
              <a:t>es</a:t>
            </a:r>
            <a:r>
              <a:rPr lang="es-CO" sz="2400" b="1" dirty="0" smtClean="0"/>
              <a:t> más grande</a:t>
            </a:r>
            <a:r>
              <a:rPr lang="es-CO" sz="2400" dirty="0" smtClean="0"/>
              <a:t> que la del lateral.</a:t>
            </a:r>
          </a:p>
          <a:p>
            <a:endParaRPr lang="es-CO" sz="2400" dirty="0" smtClean="0"/>
          </a:p>
          <a:p>
            <a:r>
              <a:rPr lang="es-CO" sz="2400" dirty="0" smtClean="0"/>
              <a:t>Finalizando la extensión, el área articular del </a:t>
            </a:r>
            <a:r>
              <a:rPr lang="es-CO" sz="2400" u="sng" dirty="0" smtClean="0"/>
              <a:t>cóndilo femoral lateral  se agota</a:t>
            </a:r>
            <a:r>
              <a:rPr lang="es-CO" sz="2400" dirty="0" smtClean="0"/>
              <a:t>, </a:t>
            </a:r>
            <a:r>
              <a:rPr lang="es-CO" sz="2400" u="sng" dirty="0" smtClean="0"/>
              <a:t>mientras que la del medial permanece</a:t>
            </a:r>
            <a:r>
              <a:rPr lang="es-CO" sz="2400" dirty="0" smtClean="0"/>
              <a:t>.</a:t>
            </a:r>
          </a:p>
          <a:p>
            <a:endParaRPr lang="es-CO" sz="2400" dirty="0" smtClean="0"/>
          </a:p>
          <a:p>
            <a:r>
              <a:rPr lang="es-CO" sz="2400" b="1" dirty="0" err="1" smtClean="0"/>
              <a:t>Screw</a:t>
            </a:r>
            <a:r>
              <a:rPr lang="es-CO" sz="2400" b="1" dirty="0" smtClean="0"/>
              <a:t> – Home</a:t>
            </a:r>
            <a:r>
              <a:rPr lang="es-CO" sz="2400" dirty="0" smtClean="0"/>
              <a:t>: El fémur rota interno a la extensión y la tibia rota interno en la flexión (proporciona estabilidad)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44288" cy="543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158"/>
          </a:xfrm>
        </p:spPr>
        <p:txBody>
          <a:bodyPr>
            <a:normAutofit/>
          </a:bodyPr>
          <a:lstStyle/>
          <a:p>
            <a:r>
              <a:rPr lang="es-CO" sz="3200" dirty="0" smtClean="0"/>
              <a:t>ARTICULACIÓN PATELOFEMORAL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71547"/>
            <a:ext cx="4643470" cy="3786214"/>
          </a:xfrm>
        </p:spPr>
        <p:txBody>
          <a:bodyPr>
            <a:normAutofit lnSpcReduction="10000"/>
          </a:bodyPr>
          <a:lstStyle/>
          <a:p>
            <a:r>
              <a:rPr lang="es-CO" sz="2800" dirty="0" smtClean="0"/>
              <a:t>La </a:t>
            </a:r>
            <a:r>
              <a:rPr lang="es-CO" sz="2800" dirty="0" err="1" smtClean="0"/>
              <a:t>patela</a:t>
            </a:r>
            <a:r>
              <a:rPr lang="es-CO" sz="2800" dirty="0" smtClean="0"/>
              <a:t> incrementa la ventaja mecánica del cuádriceps aumentando su momento de brazo </a:t>
            </a:r>
            <a:r>
              <a:rPr lang="es-CO" sz="2400" dirty="0" smtClean="0"/>
              <a:t>(distancia perpendicular de la fuerza aplicada al centro de la articulación o axis)</a:t>
            </a:r>
          </a:p>
          <a:p>
            <a:endParaRPr lang="es-CO" sz="2400" dirty="0" smtClean="0"/>
          </a:p>
          <a:p>
            <a:r>
              <a:rPr lang="es-CO" sz="2800" dirty="0" smtClean="0"/>
              <a:t>Protege la rodilla</a:t>
            </a:r>
            <a:endParaRPr lang="es-MX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4095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4572000" cy="20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274" y="147638"/>
            <a:ext cx="8229600" cy="917596"/>
          </a:xfrm>
        </p:spPr>
        <p:txBody>
          <a:bodyPr>
            <a:normAutofit/>
          </a:bodyPr>
          <a:lstStyle/>
          <a:p>
            <a:r>
              <a:rPr lang="es-CO" sz="3400" b="1" dirty="0" smtClean="0"/>
              <a:t>ÁNGULO Q</a:t>
            </a:r>
            <a:endParaRPr lang="es-MX" sz="3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Las influencias articulares, </a:t>
            </a:r>
            <a:r>
              <a:rPr lang="es-CO" dirty="0" err="1" smtClean="0"/>
              <a:t>osteomechánicas</a:t>
            </a:r>
            <a:r>
              <a:rPr lang="es-CO" dirty="0" smtClean="0"/>
              <a:t> y de estructura ósea de la extremidad inferior se combinan para formar una medida clínica denominada ángulo Q</a:t>
            </a:r>
          </a:p>
          <a:p>
            <a:endParaRPr lang="es-CO" sz="1100" dirty="0" smtClean="0"/>
          </a:p>
          <a:p>
            <a:r>
              <a:rPr lang="es-CO" dirty="0" smtClean="0"/>
              <a:t>El ángulo Q es formado por una línea que conecta la espina ilíaca antero-superior al centro de la </a:t>
            </a:r>
            <a:r>
              <a:rPr lang="es-CO" dirty="0" err="1" smtClean="0"/>
              <a:t>patela</a:t>
            </a:r>
            <a:r>
              <a:rPr lang="es-CO" dirty="0" smtClean="0"/>
              <a:t> y una línea que conecta la tuberosidad </a:t>
            </a:r>
            <a:r>
              <a:rPr lang="es-CO" dirty="0" err="1" smtClean="0"/>
              <a:t>tibial</a:t>
            </a:r>
            <a:r>
              <a:rPr lang="es-CO" dirty="0" smtClean="0"/>
              <a:t> con el centro de la </a:t>
            </a:r>
            <a:r>
              <a:rPr lang="es-CO" dirty="0" err="1" smtClean="0"/>
              <a:t>patela</a:t>
            </a:r>
            <a:endParaRPr lang="es-CO" dirty="0" smtClean="0"/>
          </a:p>
          <a:p>
            <a:endParaRPr lang="es-CO" sz="1100" dirty="0" smtClean="0"/>
          </a:p>
          <a:p>
            <a:r>
              <a:rPr lang="es-CO" dirty="0" smtClean="0"/>
              <a:t>Una </a:t>
            </a:r>
            <a:r>
              <a:rPr lang="es-CO" dirty="0" err="1" smtClean="0"/>
              <a:t>angulación</a:t>
            </a:r>
            <a:r>
              <a:rPr lang="es-CO" dirty="0" smtClean="0"/>
              <a:t> de 15⁰ entre estas dos líneas es considerada como normal</a:t>
            </a:r>
          </a:p>
          <a:p>
            <a:endParaRPr lang="es-CO" sz="1100" dirty="0" smtClean="0"/>
          </a:p>
          <a:p>
            <a:r>
              <a:rPr lang="es-CO" dirty="0" smtClean="0"/>
              <a:t>Una </a:t>
            </a:r>
            <a:r>
              <a:rPr lang="es-CO" dirty="0" err="1" smtClean="0"/>
              <a:t>angulación</a:t>
            </a:r>
            <a:r>
              <a:rPr lang="es-CO" dirty="0" smtClean="0"/>
              <a:t> mayor a 15⁰ se ha asociado a desórdenes </a:t>
            </a:r>
            <a:r>
              <a:rPr lang="es-CO" dirty="0" err="1" smtClean="0"/>
              <a:t>patelofemorales</a:t>
            </a:r>
            <a:r>
              <a:rPr lang="es-CO" dirty="0" smtClean="0"/>
              <a:t>, incrementando el desplazamiento lateral de la </a:t>
            </a:r>
            <a:r>
              <a:rPr lang="es-CO" dirty="0" err="1" smtClean="0"/>
              <a:t>patela</a:t>
            </a:r>
            <a:r>
              <a:rPr lang="es-CO" dirty="0" smtClean="0"/>
              <a:t> e incrementando la presión de la </a:t>
            </a:r>
            <a:r>
              <a:rPr lang="es-CO" dirty="0" err="1" smtClean="0"/>
              <a:t>patela</a:t>
            </a:r>
            <a:r>
              <a:rPr lang="es-CO" dirty="0" smtClean="0"/>
              <a:t> contra el cóndilo femoral lateral durante la contracción del cuádriceps</a:t>
            </a:r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7200"/>
            <a:ext cx="3786214" cy="658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LIGAMENTOS Y OTRAS ESTRUCTURAS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3614734" cy="4525963"/>
          </a:xfrm>
        </p:spPr>
        <p:txBody>
          <a:bodyPr>
            <a:normAutofit lnSpcReduction="10000"/>
          </a:bodyPr>
          <a:lstStyle/>
          <a:p>
            <a:r>
              <a:rPr lang="es-CO" sz="2600" dirty="0" smtClean="0"/>
              <a:t>La rodilla se mantiene unida, no por su estructura ósea, sino por sus ligamentos y músculos</a:t>
            </a:r>
          </a:p>
          <a:p>
            <a:endParaRPr lang="es-CO" dirty="0" smtClean="0"/>
          </a:p>
          <a:p>
            <a:pPr lvl="1"/>
            <a:r>
              <a:rPr lang="es-CO" dirty="0" smtClean="0"/>
              <a:t>Ligamentos cruzados</a:t>
            </a:r>
          </a:p>
          <a:p>
            <a:pPr lvl="1"/>
            <a:r>
              <a:rPr lang="es-CO" dirty="0" smtClean="0"/>
              <a:t>Ligamentos colaterales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102" y="1285860"/>
            <a:ext cx="55008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755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712" y="1714489"/>
            <a:ext cx="5118287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929354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PCL:</a:t>
            </a:r>
          </a:p>
          <a:p>
            <a:pPr lvl="1"/>
            <a:r>
              <a:rPr lang="es-CO" dirty="0" smtClean="0"/>
              <a:t>Haz </a:t>
            </a:r>
            <a:r>
              <a:rPr lang="es-CO" dirty="0" err="1" smtClean="0"/>
              <a:t>postero</a:t>
            </a:r>
            <a:r>
              <a:rPr lang="es-CO" dirty="0" smtClean="0"/>
              <a:t> medial:</a:t>
            </a:r>
          </a:p>
          <a:p>
            <a:pPr lvl="2"/>
            <a:r>
              <a:rPr lang="es-CO" dirty="0" smtClean="0"/>
              <a:t>Se tensa en extensión</a:t>
            </a:r>
          </a:p>
          <a:p>
            <a:pPr lvl="2"/>
            <a:r>
              <a:rPr lang="es-CO" dirty="0" smtClean="0"/>
              <a:t>Se tensa en máxima flexión</a:t>
            </a:r>
          </a:p>
          <a:p>
            <a:pPr lvl="1"/>
            <a:r>
              <a:rPr lang="es-CO" dirty="0" smtClean="0"/>
              <a:t>Haz antero lateral:</a:t>
            </a:r>
          </a:p>
          <a:p>
            <a:pPr lvl="2"/>
            <a:r>
              <a:rPr lang="es-CO" dirty="0" smtClean="0"/>
              <a:t>Se tensa en flexión</a:t>
            </a:r>
          </a:p>
          <a:p>
            <a:pPr lvl="2"/>
            <a:r>
              <a:rPr lang="es-CO" dirty="0" smtClean="0"/>
              <a:t>Se tensa en máxima flexión</a:t>
            </a:r>
          </a:p>
          <a:p>
            <a:endParaRPr lang="es-CO" dirty="0" smtClean="0"/>
          </a:p>
          <a:p>
            <a:r>
              <a:rPr lang="es-CO" dirty="0" smtClean="0"/>
              <a:t>ACL:</a:t>
            </a:r>
          </a:p>
          <a:p>
            <a:pPr lvl="1"/>
            <a:r>
              <a:rPr lang="es-CO" dirty="0" smtClean="0"/>
              <a:t>Haz </a:t>
            </a:r>
            <a:r>
              <a:rPr lang="es-CO" dirty="0" err="1" smtClean="0"/>
              <a:t>anteromedial</a:t>
            </a:r>
            <a:r>
              <a:rPr lang="es-CO" dirty="0" smtClean="0"/>
              <a:t>:</a:t>
            </a:r>
          </a:p>
          <a:p>
            <a:pPr lvl="2"/>
            <a:r>
              <a:rPr lang="es-CO" dirty="0" smtClean="0"/>
              <a:t>Se tensa en flexión</a:t>
            </a:r>
          </a:p>
          <a:p>
            <a:pPr lvl="1"/>
            <a:r>
              <a:rPr lang="es-CO" dirty="0" smtClean="0"/>
              <a:t>Haz intermedio:</a:t>
            </a:r>
          </a:p>
          <a:p>
            <a:pPr lvl="1"/>
            <a:r>
              <a:rPr lang="es-CO" dirty="0" smtClean="0"/>
              <a:t>Haz </a:t>
            </a:r>
            <a:r>
              <a:rPr lang="es-CO" dirty="0" err="1" smtClean="0"/>
              <a:t>posterolateral</a:t>
            </a:r>
            <a:r>
              <a:rPr lang="es-CO" dirty="0" smtClean="0"/>
              <a:t>:</a:t>
            </a:r>
          </a:p>
          <a:p>
            <a:pPr lvl="2"/>
            <a:r>
              <a:rPr lang="es-CO" dirty="0" smtClean="0"/>
              <a:t>Se tensa en extensión</a:t>
            </a:r>
          </a:p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878" y="2900811"/>
            <a:ext cx="4157688" cy="281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3829048" cy="5554683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Modelo viejo que funciona bien:</a:t>
            </a:r>
          </a:p>
          <a:p>
            <a:pPr lvl="1"/>
            <a:r>
              <a:rPr lang="es-CO" sz="2400" dirty="0" smtClean="0"/>
              <a:t>El primer indicio de rodilla se dio hace 360 millones de años:</a:t>
            </a:r>
          </a:p>
          <a:p>
            <a:pPr lvl="2"/>
            <a:r>
              <a:rPr lang="es-CO" b="1" dirty="0" err="1" smtClean="0"/>
              <a:t>Icthyostega</a:t>
            </a:r>
            <a:r>
              <a:rPr lang="es-CO" b="1" dirty="0" smtClean="0"/>
              <a:t>: </a:t>
            </a:r>
          </a:p>
          <a:p>
            <a:pPr lvl="3"/>
            <a:r>
              <a:rPr lang="es-CO" dirty="0" err="1" smtClean="0"/>
              <a:t>tetrápodo</a:t>
            </a:r>
            <a:r>
              <a:rPr lang="es-CO" dirty="0" smtClean="0"/>
              <a:t> – anfibio extinto:</a:t>
            </a:r>
          </a:p>
          <a:p>
            <a:pPr lvl="4"/>
            <a:r>
              <a:rPr lang="es-CO" dirty="0" smtClean="0"/>
              <a:t>Tenía fémur distal con forma </a:t>
            </a:r>
            <a:r>
              <a:rPr lang="es-CO" dirty="0" err="1" smtClean="0"/>
              <a:t>bicondilar</a:t>
            </a:r>
            <a:endParaRPr lang="es-CO" dirty="0" smtClean="0"/>
          </a:p>
          <a:p>
            <a:pPr lvl="4"/>
            <a:r>
              <a:rPr lang="es-CO" dirty="0" smtClean="0"/>
              <a:t>Tenía tibia proximal plana</a:t>
            </a:r>
          </a:p>
          <a:p>
            <a:pPr lvl="4"/>
            <a:r>
              <a:rPr lang="es-CO" dirty="0" smtClean="0"/>
              <a:t>Tenía fíbula que se articulaba con el fémur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66"/>
            <a:ext cx="4561930" cy="638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14348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(</a:t>
            </a:r>
            <a:r>
              <a:rPr lang="es-CO" dirty="0" err="1" smtClean="0"/>
              <a:t>Dye</a:t>
            </a:r>
            <a:r>
              <a:rPr lang="es-CO" dirty="0" smtClean="0"/>
              <a:t>, SF, 1987)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5286412" cy="5643602"/>
          </a:xfrm>
        </p:spPr>
        <p:txBody>
          <a:bodyPr>
            <a:normAutofit/>
          </a:bodyPr>
          <a:lstStyle/>
          <a:p>
            <a:r>
              <a:rPr lang="es-CO" dirty="0" smtClean="0"/>
              <a:t>Ligamento colateral medial:</a:t>
            </a:r>
          </a:p>
          <a:p>
            <a:pPr lvl="1"/>
            <a:r>
              <a:rPr lang="es-CO" sz="2600" dirty="0" smtClean="0"/>
              <a:t>Haz anterior y Haz posterior:</a:t>
            </a:r>
          </a:p>
          <a:p>
            <a:pPr lvl="1"/>
            <a:endParaRPr lang="es-CO" sz="1200" dirty="0" smtClean="0"/>
          </a:p>
          <a:p>
            <a:pPr lvl="2"/>
            <a:r>
              <a:rPr lang="es-CO" dirty="0" smtClean="0"/>
              <a:t>Restringe valgo con aporte de 57% en 5 grados flexión y 78% en 25 grados de flexión</a:t>
            </a:r>
          </a:p>
          <a:p>
            <a:pPr lvl="2"/>
            <a:endParaRPr lang="es-CO" dirty="0" smtClean="0"/>
          </a:p>
          <a:p>
            <a:pPr lvl="2"/>
            <a:endParaRPr lang="es-CO" dirty="0" smtClean="0"/>
          </a:p>
          <a:p>
            <a:r>
              <a:rPr lang="es-CO" dirty="0" smtClean="0"/>
              <a:t>Ligamento colateral lateral:</a:t>
            </a:r>
          </a:p>
          <a:p>
            <a:pPr lvl="1"/>
            <a:r>
              <a:rPr lang="es-CO" sz="2400" dirty="0" smtClean="0"/>
              <a:t>Restringe varo con aporte del 55% en extensión</a:t>
            </a:r>
          </a:p>
          <a:p>
            <a:pPr lvl="1"/>
            <a:r>
              <a:rPr lang="es-CO" sz="2400" dirty="0" smtClean="0"/>
              <a:t>Se tensa en extensión y se relaja en flexión</a:t>
            </a:r>
            <a:endParaRPr lang="es-MX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257997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381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6" y="642918"/>
          <a:ext cx="8501121" cy="43577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33707"/>
                <a:gridCol w="2833707"/>
                <a:gridCol w="2833707"/>
              </a:tblGrid>
              <a:tr h="781042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FUNCIONES</a:t>
                      </a:r>
                      <a:r>
                        <a:rPr lang="es-CO" baseline="0" dirty="0" smtClean="0"/>
                        <a:t> DE RESTRICCIÓN DEL MOVIMIENTO DE LOS CUATRO PRINCIPALES LIGAMENTOS DE LA RODILLA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LIGAMENTO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RESTRICCIÓN</a:t>
                      </a:r>
                      <a:r>
                        <a:rPr lang="es-CO" b="1" baseline="0" dirty="0" smtClean="0"/>
                        <a:t> PRIMARIA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RESTRICCIÓN SECUNDARIA</a:t>
                      </a:r>
                      <a:endParaRPr lang="es-MX" b="1" dirty="0"/>
                    </a:p>
                  </a:txBody>
                  <a:tcPr/>
                </a:tc>
              </a:tr>
              <a:tr h="78104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Ligamento</a:t>
                      </a:r>
                      <a:r>
                        <a:rPr lang="es-CO" b="1" baseline="0" dirty="0" smtClean="0"/>
                        <a:t> cruzado anterior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Desplazamiento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tibial</a:t>
                      </a:r>
                      <a:r>
                        <a:rPr lang="es-CO" baseline="0" dirty="0" smtClean="0"/>
                        <a:t> anterior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Rotación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tibial</a:t>
                      </a:r>
                      <a:r>
                        <a:rPr lang="es-CO" baseline="0" dirty="0" smtClean="0"/>
                        <a:t> interna</a:t>
                      </a:r>
                      <a:endParaRPr lang="es-MX" dirty="0"/>
                    </a:p>
                  </a:txBody>
                  <a:tcPr/>
                </a:tc>
              </a:tr>
              <a:tr h="78104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Ligamento</a:t>
                      </a:r>
                      <a:r>
                        <a:rPr lang="es-CO" b="1" baseline="0" dirty="0" smtClean="0"/>
                        <a:t> cruzado posterior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Desplazamiento </a:t>
                      </a:r>
                      <a:r>
                        <a:rPr lang="es-CO" dirty="0" err="1" smtClean="0"/>
                        <a:t>tibial</a:t>
                      </a:r>
                      <a:r>
                        <a:rPr lang="es-CO" dirty="0" smtClean="0"/>
                        <a:t> posterior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Rotación </a:t>
                      </a:r>
                      <a:r>
                        <a:rPr lang="es-CO" dirty="0" err="1" smtClean="0"/>
                        <a:t>tibial</a:t>
                      </a:r>
                      <a:r>
                        <a:rPr lang="es-CO" dirty="0" smtClean="0"/>
                        <a:t> externa</a:t>
                      </a:r>
                      <a:endParaRPr lang="es-MX" dirty="0"/>
                    </a:p>
                  </a:txBody>
                  <a:tcPr/>
                </a:tc>
              </a:tr>
              <a:tr h="78104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Ligamento colateral</a:t>
                      </a:r>
                      <a:r>
                        <a:rPr lang="es-CO" b="1" baseline="0" dirty="0" smtClean="0"/>
                        <a:t> medial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Valgo y rotación </a:t>
                      </a:r>
                      <a:r>
                        <a:rPr lang="es-CO" dirty="0" err="1" smtClean="0"/>
                        <a:t>tibial</a:t>
                      </a:r>
                      <a:r>
                        <a:rPr lang="es-CO" baseline="0" dirty="0" smtClean="0"/>
                        <a:t> interna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Desplazamiento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baseline="0" dirty="0" err="1" smtClean="0"/>
                        <a:t>tibial</a:t>
                      </a:r>
                      <a:r>
                        <a:rPr lang="es-CO" baseline="0" dirty="0" smtClean="0"/>
                        <a:t> anterior</a:t>
                      </a:r>
                      <a:endParaRPr lang="es-MX" dirty="0"/>
                    </a:p>
                  </a:txBody>
                  <a:tcPr/>
                </a:tc>
              </a:tr>
              <a:tr h="78104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Ligamento</a:t>
                      </a:r>
                      <a:r>
                        <a:rPr lang="es-CO" b="1" baseline="0" dirty="0" smtClean="0"/>
                        <a:t> colateral lateral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Varo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Desplazamiento </a:t>
                      </a:r>
                      <a:r>
                        <a:rPr lang="es-CO" dirty="0" err="1" smtClean="0"/>
                        <a:t>tibial</a:t>
                      </a:r>
                      <a:r>
                        <a:rPr lang="es-CO" dirty="0" smtClean="0"/>
                        <a:t> anterior y posterior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38" y="1043202"/>
            <a:ext cx="8796130" cy="41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0" y="928670"/>
            <a:ext cx="9147729" cy="556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MENISCOS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 smtClean="0"/>
              <a:t>Son estructuras </a:t>
            </a:r>
            <a:r>
              <a:rPr lang="es-CO" dirty="0" err="1" smtClean="0"/>
              <a:t>fibrocarilaginosas</a:t>
            </a:r>
            <a:r>
              <a:rPr lang="es-CO" dirty="0" smtClean="0"/>
              <a:t> que absorben impacto y transmiten carga en la articulación </a:t>
            </a:r>
            <a:r>
              <a:rPr lang="es-CO" dirty="0" err="1" smtClean="0"/>
              <a:t>tibiofemoral</a:t>
            </a:r>
            <a:endParaRPr lang="es-CO" dirty="0" smtClean="0"/>
          </a:p>
          <a:p>
            <a:endParaRPr lang="es-CO" sz="1100" dirty="0" smtClean="0"/>
          </a:p>
          <a:p>
            <a:r>
              <a:rPr lang="es-CO" dirty="0" smtClean="0"/>
              <a:t>Los meniscos incrementan el área de superficie articular durante el contacto articular y proveen lubricación a través de la lubricación forzada de fluido durante actividades que soportan el peso corporal y en las que no se soporta el peso corporal</a:t>
            </a:r>
          </a:p>
          <a:p>
            <a:endParaRPr lang="es-CO" sz="1100" dirty="0" smtClean="0"/>
          </a:p>
          <a:p>
            <a:r>
              <a:rPr lang="es-CO" dirty="0" smtClean="0"/>
              <a:t>Restringen movimientos secundarios, mejorando la estabilidad de la </a:t>
            </a:r>
            <a:r>
              <a:rPr lang="es-CO" dirty="0" err="1" smtClean="0"/>
              <a:t>fémoro-tibial</a:t>
            </a:r>
            <a:r>
              <a:rPr lang="es-CO" dirty="0" smtClean="0"/>
              <a:t>, incrementando la concavidad del platillo </a:t>
            </a:r>
            <a:r>
              <a:rPr lang="es-CO" dirty="0" err="1" smtClean="0"/>
              <a:t>tibial</a:t>
            </a:r>
            <a:endParaRPr lang="es-CO" dirty="0" smtClean="0"/>
          </a:p>
          <a:p>
            <a:endParaRPr lang="es-CO" sz="1100" dirty="0" smtClean="0"/>
          </a:p>
          <a:p>
            <a:r>
              <a:rPr lang="es-CO" dirty="0" smtClean="0"/>
              <a:t>Los meniscos se mueven posteriormente durante la flexión y anteriormente durante la extensión</a:t>
            </a:r>
            <a:endParaRPr lang="es-MX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8" y="1885936"/>
            <a:ext cx="9029988" cy="28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ESTRUCTURAS ANATÓMICAS RELACIONADAS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Los </a:t>
            </a:r>
            <a:r>
              <a:rPr lang="es-CO" dirty="0" err="1" smtClean="0"/>
              <a:t>retináculos</a:t>
            </a:r>
            <a:r>
              <a:rPr lang="es-CO" dirty="0" smtClean="0"/>
              <a:t> medial y lateral de la rodilla son secciones definidas de la cápsula articular anterior.</a:t>
            </a:r>
          </a:p>
          <a:p>
            <a:endParaRPr lang="es-CO" sz="900" dirty="0" smtClean="0"/>
          </a:p>
          <a:p>
            <a:r>
              <a:rPr lang="es-CO" dirty="0" smtClean="0"/>
              <a:t>Se originan desde la </a:t>
            </a:r>
            <a:r>
              <a:rPr lang="es-CO" dirty="0" err="1" smtClean="0"/>
              <a:t>patela</a:t>
            </a:r>
            <a:r>
              <a:rPr lang="es-CO" dirty="0" smtClean="0"/>
              <a:t> y vasto medial y lateral respectivamente y se extienden hasta la tibia</a:t>
            </a:r>
          </a:p>
          <a:p>
            <a:endParaRPr lang="es-CO" sz="900" dirty="0" smtClean="0"/>
          </a:p>
          <a:p>
            <a:r>
              <a:rPr lang="es-CO" dirty="0" smtClean="0"/>
              <a:t>Los </a:t>
            </a:r>
            <a:r>
              <a:rPr lang="es-CO" dirty="0" err="1" smtClean="0"/>
              <a:t>retináculos</a:t>
            </a:r>
            <a:r>
              <a:rPr lang="es-CO" dirty="0" smtClean="0"/>
              <a:t> medial y lateral contribuyen al deslizamiento lateral de la </a:t>
            </a:r>
            <a:r>
              <a:rPr lang="es-CO" dirty="0" err="1" smtClean="0"/>
              <a:t>patela</a:t>
            </a:r>
            <a:r>
              <a:rPr lang="es-CO" dirty="0" smtClean="0"/>
              <a:t> y a formar los ligamentos </a:t>
            </a:r>
            <a:r>
              <a:rPr lang="es-CO" dirty="0" err="1" smtClean="0"/>
              <a:t>patelofemorales</a:t>
            </a:r>
            <a:r>
              <a:rPr lang="es-CO" dirty="0" smtClean="0"/>
              <a:t> lateral y medial</a:t>
            </a:r>
          </a:p>
          <a:p>
            <a:endParaRPr lang="es-CO" sz="900" dirty="0" smtClean="0"/>
          </a:p>
          <a:p>
            <a:r>
              <a:rPr lang="es-CO" dirty="0" smtClean="0"/>
              <a:t>Los ligamentos </a:t>
            </a:r>
            <a:r>
              <a:rPr lang="es-CO" dirty="0" err="1" smtClean="0"/>
              <a:t>patelofemorales</a:t>
            </a:r>
            <a:r>
              <a:rPr lang="es-CO" dirty="0" smtClean="0"/>
              <a:t> son delgados debido al alivio en el estrés </a:t>
            </a:r>
            <a:r>
              <a:rPr lang="es-CO" dirty="0" err="1" smtClean="0"/>
              <a:t>patelofemoral</a:t>
            </a:r>
            <a:r>
              <a:rPr lang="es-CO" dirty="0" smtClean="0"/>
              <a:t> proporcionado por el soporte dinámico del cuádriceps</a:t>
            </a:r>
            <a:endParaRPr lang="es-MX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ESTRUCTURAS ANATÓMICAS RELACIONADAS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/>
              <a:t>Los ligamentos </a:t>
            </a:r>
            <a:r>
              <a:rPr lang="es-CO" dirty="0" err="1" smtClean="0"/>
              <a:t>patelotibiales</a:t>
            </a:r>
            <a:r>
              <a:rPr lang="es-CO" dirty="0" smtClean="0"/>
              <a:t> son bandas gruesas de tejido conectivo porque no reciben soporte dinámico</a:t>
            </a:r>
          </a:p>
          <a:p>
            <a:endParaRPr lang="es-CO" sz="900" dirty="0" smtClean="0"/>
          </a:p>
          <a:p>
            <a:r>
              <a:rPr lang="es-CO" dirty="0" smtClean="0"/>
              <a:t>El ligamento </a:t>
            </a:r>
            <a:r>
              <a:rPr lang="es-CO" dirty="0" err="1" smtClean="0"/>
              <a:t>patelotibial</a:t>
            </a:r>
            <a:r>
              <a:rPr lang="es-CO" dirty="0" smtClean="0"/>
              <a:t> medial se origina en el aspecto ínfero-medial de la </a:t>
            </a:r>
            <a:r>
              <a:rPr lang="es-CO" dirty="0" err="1" smtClean="0"/>
              <a:t>patela</a:t>
            </a:r>
            <a:r>
              <a:rPr lang="es-CO" dirty="0" smtClean="0"/>
              <a:t> y se extiende inferiormente hasta la tibia</a:t>
            </a:r>
          </a:p>
          <a:p>
            <a:endParaRPr lang="es-CO" sz="900" dirty="0" smtClean="0"/>
          </a:p>
          <a:p>
            <a:r>
              <a:rPr lang="es-CO" dirty="0" smtClean="0"/>
              <a:t>El ligamento </a:t>
            </a:r>
            <a:r>
              <a:rPr lang="es-CO" dirty="0" err="1" smtClean="0"/>
              <a:t>patelotibial</a:t>
            </a:r>
            <a:r>
              <a:rPr lang="es-CO" dirty="0" smtClean="0"/>
              <a:t> lateral conecta la banda </a:t>
            </a:r>
            <a:r>
              <a:rPr lang="es-CO" dirty="0" err="1" smtClean="0"/>
              <a:t>iliotibial</a:t>
            </a:r>
            <a:r>
              <a:rPr lang="es-CO" dirty="0" smtClean="0"/>
              <a:t> distalmente a la </a:t>
            </a:r>
            <a:r>
              <a:rPr lang="es-CO" dirty="0" err="1" smtClean="0"/>
              <a:t>patela</a:t>
            </a:r>
            <a:r>
              <a:rPr lang="es-CO" dirty="0" smtClean="0"/>
              <a:t> proximalmente.</a:t>
            </a:r>
            <a:endParaRPr lang="es-MX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572164" cy="61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96" y="130629"/>
            <a:ext cx="8229600" cy="703282"/>
          </a:xfrm>
        </p:spPr>
        <p:txBody>
          <a:bodyPr>
            <a:normAutofit/>
          </a:bodyPr>
          <a:lstStyle/>
          <a:p>
            <a:r>
              <a:rPr lang="es-CO" sz="3200" b="1" dirty="0" smtClean="0"/>
              <a:t>MOVIMIENTO PATELAR</a:t>
            </a:r>
            <a:endParaRPr lang="es-MX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733" y="857232"/>
            <a:ext cx="386326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747"/>
            <a:ext cx="5214942" cy="31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57166"/>
            <a:ext cx="4043362" cy="5768997"/>
          </a:xfrm>
        </p:spPr>
        <p:txBody>
          <a:bodyPr>
            <a:normAutofit/>
          </a:bodyPr>
          <a:lstStyle/>
          <a:p>
            <a:r>
              <a:rPr lang="es-CO" b="1" dirty="0" err="1" smtClean="0"/>
              <a:t>Eryops</a:t>
            </a:r>
            <a:r>
              <a:rPr lang="es-CO" b="1" dirty="0" smtClean="0"/>
              <a:t>:</a:t>
            </a:r>
          </a:p>
          <a:p>
            <a:pPr lvl="1"/>
            <a:r>
              <a:rPr lang="es-CO" sz="2400" dirty="0" smtClean="0"/>
              <a:t>Ancestro común de reptiles, pájaros y mamíferos hace 340 millones de años</a:t>
            </a:r>
          </a:p>
          <a:p>
            <a:pPr lvl="2"/>
            <a:r>
              <a:rPr lang="es-CO" dirty="0" smtClean="0"/>
              <a:t>Además de las características de </a:t>
            </a:r>
            <a:r>
              <a:rPr lang="es-CO" b="1" dirty="0" err="1" smtClean="0"/>
              <a:t>Icthyostega</a:t>
            </a:r>
            <a:r>
              <a:rPr lang="es-CO" b="1" dirty="0" smtClean="0"/>
              <a:t>:</a:t>
            </a:r>
          </a:p>
          <a:p>
            <a:pPr lvl="3"/>
            <a:r>
              <a:rPr lang="es-CO" dirty="0" smtClean="0"/>
              <a:t>Tenía ligamentos cruzados</a:t>
            </a:r>
          </a:p>
          <a:p>
            <a:pPr lvl="3"/>
            <a:r>
              <a:rPr lang="es-CO" dirty="0" smtClean="0"/>
              <a:t>Tenía ligamentos colaterales asimétricos</a:t>
            </a:r>
          </a:p>
          <a:p>
            <a:pPr lvl="3"/>
            <a:r>
              <a:rPr lang="es-CO" dirty="0" smtClean="0"/>
              <a:t>Tenía meniscos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857232"/>
            <a:ext cx="5184651" cy="545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ESTABILIZACIÓN MUSCULAR DE LA RODILLA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La anatomía muscular que provee estabilidad dinámica a la rodilla se divide en cuatro cuadrantes</a:t>
            </a:r>
          </a:p>
          <a:p>
            <a:endParaRPr lang="es-CO" sz="900" dirty="0"/>
          </a:p>
          <a:p>
            <a:pPr lvl="1"/>
            <a:r>
              <a:rPr lang="es-CO" dirty="0" smtClean="0"/>
              <a:t>Anterior</a:t>
            </a:r>
          </a:p>
          <a:p>
            <a:pPr lvl="1"/>
            <a:r>
              <a:rPr lang="es-CO" dirty="0" smtClean="0"/>
              <a:t>Posterior</a:t>
            </a:r>
          </a:p>
          <a:p>
            <a:pPr lvl="1"/>
            <a:r>
              <a:rPr lang="es-CO" dirty="0" smtClean="0"/>
              <a:t>Lateral</a:t>
            </a:r>
          </a:p>
          <a:p>
            <a:pPr lvl="1"/>
            <a:r>
              <a:rPr lang="es-CO" dirty="0" smtClean="0"/>
              <a:t>Medial</a:t>
            </a:r>
          </a:p>
          <a:p>
            <a:pPr lvl="1"/>
            <a:endParaRPr lang="es-CO" sz="900" dirty="0" smtClean="0"/>
          </a:p>
          <a:p>
            <a:r>
              <a:rPr lang="es-CO" dirty="0" smtClean="0"/>
              <a:t>Estas estructuras permiten tanto el movimiento articular como su protección dinámica</a:t>
            </a:r>
            <a:endParaRPr lang="es-MX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COMPARTIMENTO ANTERIOR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Está compuesto por el cuádriceps con sus cuatro cabezas:</a:t>
            </a:r>
          </a:p>
          <a:p>
            <a:pPr lvl="1"/>
            <a:r>
              <a:rPr lang="es-CO" dirty="0" smtClean="0"/>
              <a:t>Recto femoral:</a:t>
            </a:r>
          </a:p>
          <a:p>
            <a:pPr lvl="2"/>
            <a:r>
              <a:rPr lang="es-CO" dirty="0" smtClean="0"/>
              <a:t>Músculo </a:t>
            </a:r>
            <a:r>
              <a:rPr lang="es-CO" dirty="0" err="1" smtClean="0"/>
              <a:t>biarticular</a:t>
            </a:r>
            <a:r>
              <a:rPr lang="es-CO" dirty="0" smtClean="0"/>
              <a:t>:  flexiona coxofemoral y extiende rodilla, su acortamiento contribuye a un movimiento anormal </a:t>
            </a:r>
            <a:r>
              <a:rPr lang="es-CO" dirty="0" err="1" smtClean="0"/>
              <a:t>patelar</a:t>
            </a:r>
            <a:endParaRPr lang="es-CO" dirty="0" smtClean="0"/>
          </a:p>
          <a:p>
            <a:pPr lvl="1"/>
            <a:r>
              <a:rPr lang="es-CO" dirty="0" smtClean="0"/>
              <a:t>Vasto lateral</a:t>
            </a:r>
          </a:p>
          <a:p>
            <a:pPr lvl="1"/>
            <a:r>
              <a:rPr lang="es-CO" dirty="0" smtClean="0"/>
              <a:t>Vasto medial</a:t>
            </a:r>
          </a:p>
          <a:p>
            <a:pPr lvl="1"/>
            <a:r>
              <a:rPr lang="es-CO" dirty="0" smtClean="0"/>
              <a:t>Vasto intermedio</a:t>
            </a:r>
            <a:endParaRPr lang="es-MX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6" y="1414450"/>
            <a:ext cx="8878376" cy="38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499171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92" y="418511"/>
            <a:ext cx="4714908" cy="643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14356"/>
            <a:ext cx="435670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COMPARTIMENTO POSTERIOR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0508" y="1352891"/>
            <a:ext cx="8229600" cy="5257800"/>
          </a:xfrm>
        </p:spPr>
        <p:txBody>
          <a:bodyPr>
            <a:normAutofit lnSpcReduction="10000"/>
          </a:bodyPr>
          <a:lstStyle/>
          <a:p>
            <a:endParaRPr lang="es-CO" sz="900" dirty="0" smtClean="0"/>
          </a:p>
          <a:p>
            <a:r>
              <a:rPr lang="es-CO" b="1" dirty="0" smtClean="0"/>
              <a:t>Semimembranoso:</a:t>
            </a:r>
          </a:p>
          <a:p>
            <a:pPr lvl="1"/>
            <a:endParaRPr lang="es-CO" sz="900" dirty="0" smtClean="0"/>
          </a:p>
          <a:p>
            <a:pPr lvl="1"/>
            <a:r>
              <a:rPr lang="es-CO" dirty="0" smtClean="0"/>
              <a:t>Flexión y rotación interna de rodilla, extensión y rotación interna de coxofemoral</a:t>
            </a:r>
          </a:p>
          <a:p>
            <a:pPr lvl="2"/>
            <a:endParaRPr lang="es-CO" sz="900" dirty="0" smtClean="0"/>
          </a:p>
          <a:p>
            <a:pPr lvl="1"/>
            <a:r>
              <a:rPr lang="es-CO" dirty="0" smtClean="0"/>
              <a:t>Resiste la abducción excesiva coxofemoral y la rotación externa de tibia</a:t>
            </a:r>
          </a:p>
          <a:p>
            <a:pPr lvl="2"/>
            <a:endParaRPr lang="es-CO" sz="900" dirty="0" smtClean="0"/>
          </a:p>
          <a:p>
            <a:pPr lvl="1"/>
            <a:r>
              <a:rPr lang="es-CO" dirty="0" smtClean="0"/>
              <a:t>Provee soporte dinámico a la cápsula posterior</a:t>
            </a:r>
          </a:p>
          <a:p>
            <a:pPr lvl="2"/>
            <a:endParaRPr lang="es-CO" sz="900" dirty="0" smtClean="0"/>
          </a:p>
          <a:p>
            <a:pPr lvl="1"/>
            <a:r>
              <a:rPr lang="es-CO" dirty="0" smtClean="0"/>
              <a:t>Durante la flexión de rodilla, el semimembranoso a través de su inserción en el cuerno posterior del menisco medial, asiste con la retracción del mismo, lo que impide su lesión durante la flexión.</a:t>
            </a:r>
            <a:endParaRPr lang="es-MX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COMPARTIMENTO POSTERIOR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0508" y="1352891"/>
            <a:ext cx="8229600" cy="5257800"/>
          </a:xfrm>
        </p:spPr>
        <p:txBody>
          <a:bodyPr>
            <a:normAutofit fontScale="92500"/>
          </a:bodyPr>
          <a:lstStyle/>
          <a:p>
            <a:endParaRPr lang="es-CO" sz="900" dirty="0" smtClean="0"/>
          </a:p>
          <a:p>
            <a:r>
              <a:rPr lang="es-CO" b="1" dirty="0" smtClean="0"/>
              <a:t>Semitendinoso:</a:t>
            </a:r>
          </a:p>
          <a:p>
            <a:pPr lvl="1"/>
            <a:endParaRPr lang="es-CO" sz="900" dirty="0" smtClean="0"/>
          </a:p>
          <a:p>
            <a:pPr lvl="1"/>
            <a:r>
              <a:rPr lang="es-CO" dirty="0" smtClean="0"/>
              <a:t>Se inserta inferiormente al </a:t>
            </a:r>
            <a:r>
              <a:rPr lang="es-CO" dirty="0" err="1" smtClean="0"/>
              <a:t>grácilis</a:t>
            </a:r>
            <a:r>
              <a:rPr lang="es-CO" dirty="0" smtClean="0"/>
              <a:t> y sartorio, conformando la estructura anatómica denominada pata de ganso</a:t>
            </a:r>
          </a:p>
          <a:p>
            <a:pPr lvl="1"/>
            <a:r>
              <a:rPr lang="es-CO" dirty="0" smtClean="0"/>
              <a:t>La </a:t>
            </a:r>
            <a:r>
              <a:rPr lang="es-CO" dirty="0" err="1" smtClean="0"/>
              <a:t>bursa</a:t>
            </a:r>
            <a:r>
              <a:rPr lang="es-CO" dirty="0" smtClean="0"/>
              <a:t> de la pata de ganso se ubica directamente debajo de estos tendones y frecuentemente se irrita causando la bursitis en región de pata de ganso</a:t>
            </a:r>
          </a:p>
          <a:p>
            <a:pPr lvl="1"/>
            <a:r>
              <a:rPr lang="es-CO" dirty="0" smtClean="0"/>
              <a:t>Provee adicionalmente estabilidad dinámica en valgo de rodilla</a:t>
            </a:r>
          </a:p>
          <a:p>
            <a:pPr lvl="1"/>
            <a:r>
              <a:rPr lang="es-CO" dirty="0" smtClean="0"/>
              <a:t>Asiste con la flexión, rotación interna de la rodilla y extensión de la coxofemoral</a:t>
            </a:r>
            <a:endParaRPr lang="es-MX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661430" cy="387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642" y="173421"/>
            <a:ext cx="8229600" cy="846158"/>
          </a:xfrm>
        </p:spPr>
        <p:txBody>
          <a:bodyPr>
            <a:normAutofit/>
          </a:bodyPr>
          <a:lstStyle/>
          <a:p>
            <a:r>
              <a:rPr lang="es-CO" sz="3200" b="1" dirty="0" smtClean="0"/>
              <a:t>COMPARTIMENTO POSTERIOR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040" y="911456"/>
            <a:ext cx="8229600" cy="5660815"/>
          </a:xfrm>
        </p:spPr>
        <p:txBody>
          <a:bodyPr>
            <a:normAutofit lnSpcReduction="10000"/>
          </a:bodyPr>
          <a:lstStyle/>
          <a:p>
            <a:endParaRPr lang="es-CO" sz="900" dirty="0" smtClean="0"/>
          </a:p>
          <a:p>
            <a:r>
              <a:rPr lang="es-CO" b="1" dirty="0" smtClean="0"/>
              <a:t>Bíceps femoral:</a:t>
            </a:r>
          </a:p>
          <a:p>
            <a:pPr lvl="1"/>
            <a:r>
              <a:rPr lang="es-CO" dirty="0" smtClean="0"/>
              <a:t>El tendón de inserción del bíceps femoral discurre distal y anteriormente y se divide en la porción inferior del ligamento colateral lateral</a:t>
            </a:r>
          </a:p>
          <a:p>
            <a:pPr lvl="1"/>
            <a:r>
              <a:rPr lang="es-CO" dirty="0" smtClean="0"/>
              <a:t>Está constituido en tres capas:</a:t>
            </a:r>
          </a:p>
          <a:p>
            <a:pPr lvl="2"/>
            <a:r>
              <a:rPr lang="es-CO" b="1" dirty="0" smtClean="0"/>
              <a:t>Lateral</a:t>
            </a:r>
            <a:r>
              <a:rPr lang="es-CO" dirty="0" smtClean="0"/>
              <a:t>: se ubica superficialmente al LCL</a:t>
            </a:r>
          </a:p>
          <a:p>
            <a:pPr lvl="3"/>
            <a:r>
              <a:rPr lang="es-CO" dirty="0" smtClean="0"/>
              <a:t>Se inserta anteriormente en la </a:t>
            </a:r>
            <a:r>
              <a:rPr lang="es-CO" dirty="0" err="1" smtClean="0"/>
              <a:t>fascia</a:t>
            </a:r>
            <a:r>
              <a:rPr lang="es-CO" dirty="0" smtClean="0"/>
              <a:t> crural y tubérculo de </a:t>
            </a:r>
            <a:r>
              <a:rPr lang="es-CO" dirty="0" err="1" smtClean="0"/>
              <a:t>Gerdy</a:t>
            </a:r>
            <a:endParaRPr lang="es-CO" dirty="0" smtClean="0"/>
          </a:p>
          <a:p>
            <a:pPr lvl="2"/>
            <a:r>
              <a:rPr lang="es-CO" b="1" dirty="0" smtClean="0"/>
              <a:t>Media:</a:t>
            </a:r>
            <a:r>
              <a:rPr lang="es-CO" dirty="0" smtClean="0"/>
              <a:t> se divide alrededor del LCL</a:t>
            </a:r>
          </a:p>
          <a:p>
            <a:pPr lvl="3"/>
            <a:r>
              <a:rPr lang="es-CO" dirty="0" smtClean="0"/>
              <a:t>Rodea al LCL para fundirse e insertarse conjuntamente con el ligamento en la cabeza de fíbula</a:t>
            </a:r>
          </a:p>
          <a:p>
            <a:pPr lvl="2"/>
            <a:r>
              <a:rPr lang="es-CO" b="1" dirty="0" smtClean="0"/>
              <a:t>Capa profunda: </a:t>
            </a:r>
            <a:r>
              <a:rPr lang="es-CO" dirty="0" smtClean="0"/>
              <a:t>se ubica medialmente al LCL</a:t>
            </a:r>
          </a:p>
          <a:p>
            <a:pPr lvl="3"/>
            <a:r>
              <a:rPr lang="es-CO" dirty="0" smtClean="0"/>
              <a:t>Se divide anteriormente para insertarse en tubérculo de </a:t>
            </a:r>
            <a:r>
              <a:rPr lang="es-CO" dirty="0" err="1" smtClean="0"/>
              <a:t>Gerdy</a:t>
            </a:r>
            <a:r>
              <a:rPr lang="es-CO" dirty="0" smtClean="0"/>
              <a:t> y posteriormente para insertarse en fíbula</a:t>
            </a:r>
          </a:p>
          <a:p>
            <a:pPr lvl="1"/>
            <a:endParaRPr lang="es-CO" sz="9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642" y="173421"/>
            <a:ext cx="8229600" cy="846158"/>
          </a:xfrm>
        </p:spPr>
        <p:txBody>
          <a:bodyPr>
            <a:normAutofit/>
          </a:bodyPr>
          <a:lstStyle/>
          <a:p>
            <a:r>
              <a:rPr lang="es-CO" sz="3200" b="1" dirty="0" smtClean="0"/>
              <a:t>COMPARTIMENTO POSTERIOR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040" y="911456"/>
            <a:ext cx="5498720" cy="5660815"/>
          </a:xfrm>
        </p:spPr>
        <p:txBody>
          <a:bodyPr>
            <a:normAutofit fontScale="92500" lnSpcReduction="10000"/>
          </a:bodyPr>
          <a:lstStyle/>
          <a:p>
            <a:endParaRPr lang="es-CO" sz="900" dirty="0" smtClean="0"/>
          </a:p>
          <a:p>
            <a:r>
              <a:rPr lang="es-CO" b="1" dirty="0" smtClean="0"/>
              <a:t>Bíceps femoral:</a:t>
            </a:r>
            <a:endParaRPr lang="es-CO" sz="1300" dirty="0"/>
          </a:p>
          <a:p>
            <a:pPr lvl="1"/>
            <a:r>
              <a:rPr lang="es-CO" dirty="0" smtClean="0"/>
              <a:t>Es un importantísimo estabilizador dinámico del compartimento </a:t>
            </a:r>
            <a:r>
              <a:rPr lang="es-CO" dirty="0" err="1" smtClean="0"/>
              <a:t>postero</a:t>
            </a:r>
            <a:r>
              <a:rPr lang="es-CO" dirty="0" smtClean="0"/>
              <a:t>-lateral de la rodilla</a:t>
            </a:r>
          </a:p>
          <a:p>
            <a:pPr lvl="1"/>
            <a:r>
              <a:rPr lang="es-CO" dirty="0" smtClean="0"/>
              <a:t>Su inserción en diferentes capas controla el estrés rotatorio y </a:t>
            </a:r>
            <a:r>
              <a:rPr lang="es-CO" dirty="0" err="1" smtClean="0"/>
              <a:t>anteroposterior</a:t>
            </a:r>
            <a:r>
              <a:rPr lang="es-CO" dirty="0" smtClean="0"/>
              <a:t> a través de su inserción en la cápsula </a:t>
            </a:r>
            <a:r>
              <a:rPr lang="es-CO" dirty="0" err="1" smtClean="0"/>
              <a:t>postero</a:t>
            </a:r>
            <a:r>
              <a:rPr lang="es-CO" dirty="0" smtClean="0"/>
              <a:t>-lateral</a:t>
            </a:r>
          </a:p>
          <a:p>
            <a:pPr lvl="1"/>
            <a:r>
              <a:rPr lang="es-CO" dirty="0" smtClean="0"/>
              <a:t>El bíceps femoral previene la excesiva aducción de tibia y el excesivo desplazamiento antero-posterior del cóndilo </a:t>
            </a:r>
            <a:r>
              <a:rPr lang="es-CO" dirty="0" err="1" smtClean="0"/>
              <a:t>tibial</a:t>
            </a:r>
            <a:r>
              <a:rPr lang="es-CO" dirty="0" smtClean="0"/>
              <a:t> lateral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643206" cy="462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288" y="59864"/>
            <a:ext cx="6260422" cy="67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28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COMPARTIMENTO POSTERIOR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 err="1" smtClean="0"/>
              <a:t>Gastrocnemios</a:t>
            </a:r>
            <a:r>
              <a:rPr lang="es-CO" b="1" dirty="0" smtClean="0"/>
              <a:t>:</a:t>
            </a:r>
          </a:p>
          <a:p>
            <a:endParaRPr lang="es-CO" sz="800" dirty="0" smtClean="0"/>
          </a:p>
          <a:p>
            <a:pPr lvl="1"/>
            <a:r>
              <a:rPr lang="es-CO" dirty="0" smtClean="0"/>
              <a:t>Aunque los </a:t>
            </a:r>
            <a:r>
              <a:rPr lang="es-CO" dirty="0" err="1" smtClean="0"/>
              <a:t>gastrocnemios</a:t>
            </a:r>
            <a:r>
              <a:rPr lang="es-CO" dirty="0" smtClean="0"/>
              <a:t> son considerados principalmente como </a:t>
            </a:r>
            <a:r>
              <a:rPr lang="es-CO" dirty="0" err="1" smtClean="0"/>
              <a:t>plantiflexores</a:t>
            </a:r>
            <a:r>
              <a:rPr lang="es-CO" dirty="0" smtClean="0"/>
              <a:t>, también son flexores de rodilla</a:t>
            </a:r>
          </a:p>
          <a:p>
            <a:pPr lvl="1"/>
            <a:endParaRPr lang="es-CO" sz="800" dirty="0" smtClean="0"/>
          </a:p>
          <a:p>
            <a:pPr lvl="1"/>
            <a:r>
              <a:rPr lang="es-CO" dirty="0" smtClean="0"/>
              <a:t>Estos músculos juegan un rol vital proveyendo soporte dinámico durante la fase de apoyo medio de la marcha</a:t>
            </a:r>
          </a:p>
          <a:p>
            <a:pPr lvl="1"/>
            <a:endParaRPr lang="es-MX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>
            <a:normAutofit/>
          </a:bodyPr>
          <a:lstStyle/>
          <a:p>
            <a:r>
              <a:rPr lang="es-CO" sz="3200" b="1" dirty="0" smtClean="0"/>
              <a:t>COMPARTIMENTO LATERAL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 smtClean="0"/>
              <a:t>Tensor de </a:t>
            </a:r>
            <a:r>
              <a:rPr lang="es-CO" b="1" dirty="0" err="1" smtClean="0"/>
              <a:t>fascia</a:t>
            </a:r>
            <a:r>
              <a:rPr lang="es-CO" b="1" dirty="0" smtClean="0"/>
              <a:t> lata:</a:t>
            </a:r>
          </a:p>
          <a:p>
            <a:endParaRPr lang="es-CO" sz="1000" dirty="0" smtClean="0"/>
          </a:p>
          <a:p>
            <a:pPr lvl="1"/>
            <a:r>
              <a:rPr lang="es-CO" dirty="0" smtClean="0"/>
              <a:t>Influencia la biomecánica de la coxofemoral y </a:t>
            </a:r>
            <a:r>
              <a:rPr lang="es-CO" dirty="0" err="1" smtClean="0"/>
              <a:t>patelofemoral</a:t>
            </a:r>
            <a:r>
              <a:rPr lang="es-CO" dirty="0" smtClean="0"/>
              <a:t>, principalmente a través de la extensibilidad relativa de la banda </a:t>
            </a:r>
            <a:r>
              <a:rPr lang="es-CO" dirty="0" err="1" smtClean="0"/>
              <a:t>iliotibial</a:t>
            </a:r>
            <a:endParaRPr lang="es-CO" dirty="0" smtClean="0"/>
          </a:p>
          <a:p>
            <a:pPr lvl="1"/>
            <a:endParaRPr lang="es-CO" sz="1000" dirty="0" smtClean="0"/>
          </a:p>
          <a:p>
            <a:pPr lvl="1"/>
            <a:r>
              <a:rPr lang="es-CO" dirty="0" smtClean="0"/>
              <a:t>La banda </a:t>
            </a:r>
            <a:r>
              <a:rPr lang="es-CO" dirty="0" err="1" smtClean="0"/>
              <a:t>iliotibial</a:t>
            </a:r>
            <a:r>
              <a:rPr lang="es-CO" dirty="0" smtClean="0"/>
              <a:t> se inserta en el cóndilo femoral lateral, con inserciones también en el aspecto lateral de la cápsula, en el tubérculo de </a:t>
            </a:r>
            <a:r>
              <a:rPr lang="es-CO" dirty="0" err="1" smtClean="0"/>
              <a:t>Gerdy</a:t>
            </a:r>
            <a:r>
              <a:rPr lang="es-CO" dirty="0" smtClean="0"/>
              <a:t> en la fíbula. Un acortamiento del tensor de </a:t>
            </a:r>
            <a:r>
              <a:rPr lang="es-CO" dirty="0" err="1" smtClean="0"/>
              <a:t>fascia</a:t>
            </a:r>
            <a:r>
              <a:rPr lang="es-CO" dirty="0" smtClean="0"/>
              <a:t> lata puede incrementar la compresión </a:t>
            </a:r>
            <a:r>
              <a:rPr lang="es-CO" dirty="0" err="1" smtClean="0"/>
              <a:t>patelar</a:t>
            </a:r>
            <a:r>
              <a:rPr lang="es-CO" dirty="0" smtClean="0"/>
              <a:t> lateral.</a:t>
            </a:r>
          </a:p>
          <a:p>
            <a:pPr lvl="1"/>
            <a:endParaRPr lang="es-CO" sz="1000" dirty="0" smtClean="0"/>
          </a:p>
          <a:p>
            <a:pPr lvl="1"/>
            <a:r>
              <a:rPr lang="es-CO" dirty="0" smtClean="0"/>
              <a:t>Existe una </a:t>
            </a:r>
            <a:r>
              <a:rPr lang="es-CO" dirty="0" err="1" smtClean="0"/>
              <a:t>bursa</a:t>
            </a:r>
            <a:r>
              <a:rPr lang="es-CO" dirty="0" smtClean="0"/>
              <a:t> entre la banda </a:t>
            </a:r>
            <a:r>
              <a:rPr lang="es-CO" dirty="0" err="1" smtClean="0"/>
              <a:t>iliotibial</a:t>
            </a:r>
            <a:r>
              <a:rPr lang="es-CO" dirty="0" smtClean="0"/>
              <a:t> y el cóndilo femoral lateral que por fricción puede irritarse secundariamente a desequilibrios de tejidos blandos</a:t>
            </a:r>
          </a:p>
          <a:p>
            <a:pPr lvl="1"/>
            <a:endParaRPr lang="es-CO" sz="1100" dirty="0" smtClean="0"/>
          </a:p>
          <a:p>
            <a:pPr lvl="1"/>
            <a:r>
              <a:rPr lang="es-CO" dirty="0" smtClean="0"/>
              <a:t>El tracto </a:t>
            </a:r>
            <a:r>
              <a:rPr lang="es-CO" dirty="0" err="1" smtClean="0"/>
              <a:t>iliotibial</a:t>
            </a:r>
            <a:r>
              <a:rPr lang="es-CO" dirty="0" smtClean="0"/>
              <a:t> es un extensor indirecto de rodilla en los últimos 30⁰ de extensión</a:t>
            </a:r>
            <a:endParaRPr lang="es-MX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7467"/>
            <a:ext cx="3571900" cy="624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COMPARTIMENTO LATERAL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b="1" dirty="0" smtClean="0"/>
              <a:t>Glúteo medio:</a:t>
            </a:r>
          </a:p>
          <a:p>
            <a:endParaRPr lang="es-CO" sz="800" dirty="0" smtClean="0"/>
          </a:p>
          <a:p>
            <a:pPr lvl="1"/>
            <a:r>
              <a:rPr lang="es-CO" dirty="0" smtClean="0"/>
              <a:t>Principalmente es abductor de la coxofemoral</a:t>
            </a:r>
          </a:p>
          <a:p>
            <a:pPr lvl="1"/>
            <a:endParaRPr lang="es-CO" sz="800" dirty="0" smtClean="0"/>
          </a:p>
          <a:p>
            <a:pPr lvl="1"/>
            <a:r>
              <a:rPr lang="es-CO" dirty="0" smtClean="0"/>
              <a:t>Fibras anteriores realizan rotación interna coxofemoral y fibras posteriores la rotación externa de la coxofemoral</a:t>
            </a:r>
          </a:p>
          <a:p>
            <a:pPr lvl="1"/>
            <a:endParaRPr lang="es-CO" sz="900" dirty="0" smtClean="0"/>
          </a:p>
          <a:p>
            <a:pPr lvl="1"/>
            <a:r>
              <a:rPr lang="es-CO" dirty="0" smtClean="0"/>
              <a:t>Frecuentemente se debilita provocando una alteración del patrón de movimiento en cadera rodilla y tobillo, alterando toda la biomecánica del funcionamiento de la extremidad inferior</a:t>
            </a:r>
            <a:endParaRPr lang="es-MX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57239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706171" cy="586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COMPARTIMENTO MEDIAL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1" dirty="0" smtClean="0"/>
              <a:t>Aductores: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La mayoría de los músculos aductores no cruzan la rodilla y no influencian directamente el rango de movimiento de la articulación de la rodilla, sin embargo, influencian la estabilidad de la pelvis y la coxofemoral</a:t>
            </a:r>
          </a:p>
          <a:p>
            <a:pPr lvl="1"/>
            <a:endParaRPr lang="es-CO" sz="900" dirty="0" smtClean="0"/>
          </a:p>
          <a:p>
            <a:pPr lvl="1"/>
            <a:r>
              <a:rPr lang="es-CO" dirty="0" smtClean="0"/>
              <a:t>El </a:t>
            </a:r>
            <a:r>
              <a:rPr lang="es-CO" dirty="0" err="1" smtClean="0"/>
              <a:t>grácilis</a:t>
            </a:r>
            <a:r>
              <a:rPr lang="es-CO" dirty="0" smtClean="0"/>
              <a:t> es el único músculo que cruza la interlínea en la rodilla, convirtiéndose en parte del complejo de la pata de ganso</a:t>
            </a:r>
          </a:p>
          <a:p>
            <a:pPr lvl="1"/>
            <a:endParaRPr lang="es-CO" sz="900" dirty="0" smtClean="0"/>
          </a:p>
          <a:p>
            <a:pPr lvl="1"/>
            <a:r>
              <a:rPr lang="es-CO" dirty="0" smtClean="0"/>
              <a:t>Dentro de sus acciones se encuentran: la aducción de la coxofemoral, rotación interna y flexión de rodilla</a:t>
            </a:r>
            <a:endParaRPr lang="es-MX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540" y="171450"/>
            <a:ext cx="8229600" cy="917596"/>
          </a:xfrm>
        </p:spPr>
        <p:txBody>
          <a:bodyPr>
            <a:normAutofit/>
          </a:bodyPr>
          <a:lstStyle/>
          <a:p>
            <a:r>
              <a:rPr lang="es-CO" sz="3200" dirty="0" smtClean="0"/>
              <a:t>MECANISMO DE LESIÓN DE NO RETORNO</a:t>
            </a:r>
            <a:endParaRPr lang="es-MX" sz="3200" dirty="0"/>
          </a:p>
        </p:txBody>
      </p:sp>
      <p:pic>
        <p:nvPicPr>
          <p:cNvPr id="1026" name="Picture 2" descr="D:\Chap_12\fig1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2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46158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LESIÓN DEL LIGAMENTO COLATERAL MEDIAL</a:t>
            </a:r>
            <a:endParaRPr lang="es-MX" sz="3200" dirty="0"/>
          </a:p>
        </p:txBody>
      </p:sp>
      <p:pic>
        <p:nvPicPr>
          <p:cNvPr id="2050" name="Picture 2" descr="D:\Chap_12\fig1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084"/>
            <a:ext cx="421484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5" y="413421"/>
            <a:ext cx="43910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352" y="357166"/>
            <a:ext cx="4476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214686"/>
            <a:ext cx="52879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600" dirty="0" smtClean="0"/>
              <a:t>LESIÓN EN ESTRUCTURAS LATERALES DE LA RODILLA</a:t>
            </a:r>
            <a:endParaRPr lang="es-MX" sz="3600" dirty="0"/>
          </a:p>
        </p:txBody>
      </p:sp>
      <p:pic>
        <p:nvPicPr>
          <p:cNvPr id="3074" name="Picture 2" descr="D:\Chap_12\fig12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691205" cy="480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Chap_12\fig12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914900" cy="501015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LESIÓN EN ESTRUCTURAS LATERALES DE LA RODILLA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42886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es-CO" sz="3400" dirty="0" smtClean="0"/>
              <a:t>RUPTURA DEL LIGAMENTO CRUZADO ANTERIOR</a:t>
            </a:r>
            <a:endParaRPr lang="es-MX" sz="3400" dirty="0"/>
          </a:p>
        </p:txBody>
      </p:sp>
      <p:pic>
        <p:nvPicPr>
          <p:cNvPr id="4098" name="Picture 2" descr="D:\Chap_12\fig12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80620"/>
            <a:ext cx="3929090" cy="609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71744"/>
            <a:ext cx="3900486" cy="1143000"/>
          </a:xfrm>
        </p:spPr>
        <p:txBody>
          <a:bodyPr>
            <a:normAutofit/>
          </a:bodyPr>
          <a:lstStyle/>
          <a:p>
            <a:r>
              <a:rPr lang="es-CO" sz="3400" dirty="0" smtClean="0"/>
              <a:t>LESIONES MENISCALES</a:t>
            </a:r>
            <a:endParaRPr lang="es-MX" sz="3400" dirty="0"/>
          </a:p>
        </p:txBody>
      </p:sp>
      <p:pic>
        <p:nvPicPr>
          <p:cNvPr id="5122" name="Picture 2" descr="D:\Chap_12\fig12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4929190" cy="615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LUXACIÓN PATELAR</a:t>
            </a:r>
            <a:endParaRPr lang="es-MX" dirty="0"/>
          </a:p>
        </p:txBody>
      </p:sp>
      <p:pic>
        <p:nvPicPr>
          <p:cNvPr id="6146" name="Picture 2" descr="D:\Chap_12\fig12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496071" cy="5122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dirty="0" smtClean="0"/>
              <a:t>RUPTURA DEL LIGAMENTO CRUZADO POSTERIOR</a:t>
            </a:r>
            <a:endParaRPr lang="es-MX" sz="3400" dirty="0"/>
          </a:p>
        </p:txBody>
      </p:sp>
      <p:pic>
        <p:nvPicPr>
          <p:cNvPr id="7170" name="Picture 2" descr="D:\Chap_12\fig12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687218" cy="505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14620"/>
            <a:ext cx="3900486" cy="1143000"/>
          </a:xfrm>
        </p:spPr>
        <p:txBody>
          <a:bodyPr>
            <a:normAutofit/>
          </a:bodyPr>
          <a:lstStyle/>
          <a:p>
            <a:r>
              <a:rPr lang="es-CO" sz="3400" dirty="0" smtClean="0"/>
              <a:t>LESIONES OSTEOCONDRALES</a:t>
            </a:r>
            <a:endParaRPr lang="es-MX" sz="3400" dirty="0"/>
          </a:p>
        </p:txBody>
      </p:sp>
      <p:pic>
        <p:nvPicPr>
          <p:cNvPr id="8194" name="Picture 2" descr="D:\Chap_12\fig12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7166"/>
            <a:ext cx="4871800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000240"/>
            <a:ext cx="3929090" cy="1143000"/>
          </a:xfrm>
        </p:spPr>
        <p:txBody>
          <a:bodyPr>
            <a:normAutofit fontScale="90000"/>
          </a:bodyPr>
          <a:lstStyle/>
          <a:p>
            <a:r>
              <a:rPr lang="es-CO" sz="3400" dirty="0" smtClean="0"/>
              <a:t>SÍNDROME DE DOLOR PATELOFEMORAL</a:t>
            </a:r>
            <a:endParaRPr lang="es-MX" sz="3400" dirty="0"/>
          </a:p>
        </p:txBody>
      </p:sp>
      <p:pic>
        <p:nvPicPr>
          <p:cNvPr id="9218" name="Picture 2" descr="D:\Chap_12\fig12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464" y="452412"/>
            <a:ext cx="4660584" cy="600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678" y="266700"/>
            <a:ext cx="8229600" cy="1060472"/>
          </a:xfrm>
        </p:spPr>
        <p:txBody>
          <a:bodyPr/>
          <a:lstStyle/>
          <a:p>
            <a:r>
              <a:rPr lang="es-CO" sz="3400" dirty="0" smtClean="0"/>
              <a:t>TENDINOPATÍA PATELAR</a:t>
            </a:r>
            <a:endParaRPr lang="es-MX" sz="3400" dirty="0"/>
          </a:p>
        </p:txBody>
      </p:sp>
      <p:pic>
        <p:nvPicPr>
          <p:cNvPr id="10242" name="Picture 2" descr="D:\Chap_12\fig12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34" y="1338253"/>
            <a:ext cx="6183622" cy="5276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14554"/>
            <a:ext cx="4114800" cy="1143000"/>
          </a:xfrm>
        </p:spPr>
        <p:txBody>
          <a:bodyPr/>
          <a:lstStyle/>
          <a:p>
            <a:r>
              <a:rPr lang="es-CO" sz="3400" dirty="0" smtClean="0"/>
              <a:t>OSTEOCONDRITIS DISECANTE</a:t>
            </a:r>
            <a:endParaRPr lang="es-MX" sz="3400" dirty="0"/>
          </a:p>
        </p:txBody>
      </p:sp>
      <p:pic>
        <p:nvPicPr>
          <p:cNvPr id="12290" name="Picture 2" descr="D:\Chap_12\fig12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06736"/>
            <a:ext cx="4643470" cy="5903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9034"/>
          </a:xfrm>
        </p:spPr>
        <p:txBody>
          <a:bodyPr/>
          <a:lstStyle/>
          <a:p>
            <a:r>
              <a:rPr lang="es-CO" dirty="0" smtClean="0"/>
              <a:t>Modelo de Conexión </a:t>
            </a:r>
            <a:r>
              <a:rPr lang="es-CO" dirty="0"/>
              <a:t>C</a:t>
            </a:r>
            <a:r>
              <a:rPr lang="es-CO" dirty="0" smtClean="0"/>
              <a:t>uatro </a:t>
            </a:r>
            <a:r>
              <a:rPr lang="es-CO" dirty="0"/>
              <a:t>B</a:t>
            </a:r>
            <a:r>
              <a:rPr lang="es-CO" dirty="0" smtClean="0"/>
              <a:t>arras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357602" cy="560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dirty="0" smtClean="0"/>
              <a:t>TENDINOPATÍA DEL BÍCEPS FEMORAL</a:t>
            </a:r>
            <a:endParaRPr lang="es-MX" sz="3400" dirty="0"/>
          </a:p>
        </p:txBody>
      </p:sp>
      <p:pic>
        <p:nvPicPr>
          <p:cNvPr id="13314" name="Picture 2" descr="D:\Chap_12\fig12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5120733" cy="518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400" dirty="0" smtClean="0"/>
              <a:t>SÍNDROME DE BANDA ILIOTIBIAL</a:t>
            </a:r>
            <a:endParaRPr lang="es-MX" sz="3400" dirty="0"/>
          </a:p>
        </p:txBody>
      </p:sp>
      <p:pic>
        <p:nvPicPr>
          <p:cNvPr id="14338" name="Picture 2" descr="D:\Chap_12\fig12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16976"/>
            <a:ext cx="4714908" cy="554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857364"/>
            <a:ext cx="3500462" cy="1143000"/>
          </a:xfrm>
        </p:spPr>
        <p:txBody>
          <a:bodyPr>
            <a:normAutofit/>
          </a:bodyPr>
          <a:lstStyle/>
          <a:p>
            <a:r>
              <a:rPr lang="es-CO" sz="3400" dirty="0" smtClean="0"/>
              <a:t>BURSITIS</a:t>
            </a:r>
            <a:endParaRPr lang="es-MX" sz="3400" dirty="0"/>
          </a:p>
        </p:txBody>
      </p:sp>
      <p:pic>
        <p:nvPicPr>
          <p:cNvPr id="15362" name="Picture 2" descr="D:\Chap_12\fig12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36600"/>
            <a:ext cx="4714908" cy="614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400" dirty="0" smtClean="0"/>
              <a:t>SÍNDROME PLICA MEDIAL</a:t>
            </a:r>
            <a:endParaRPr lang="es-MX" sz="3400" dirty="0"/>
          </a:p>
        </p:txBody>
      </p:sp>
      <p:pic>
        <p:nvPicPr>
          <p:cNvPr id="16386" name="Picture 2" descr="D:\Chap_12\fig12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172200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OSGOOD SCHLATTER</a:t>
            </a:r>
            <a:endParaRPr lang="es-MX" dirty="0"/>
          </a:p>
        </p:txBody>
      </p:sp>
      <p:pic>
        <p:nvPicPr>
          <p:cNvPr id="17410" name="Picture 2" descr="D:\Chap_12\fig12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5195904" cy="521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357850" cy="64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4257676" cy="5911873"/>
          </a:xfrm>
        </p:spPr>
        <p:txBody>
          <a:bodyPr/>
          <a:lstStyle/>
          <a:p>
            <a:r>
              <a:rPr lang="es-CO" sz="2800" dirty="0" smtClean="0"/>
              <a:t>Articulación compleja:</a:t>
            </a:r>
          </a:p>
          <a:p>
            <a:pPr lvl="1"/>
            <a:r>
              <a:rPr lang="es-CO" sz="2400" dirty="0"/>
              <a:t>M</a:t>
            </a:r>
            <a:r>
              <a:rPr lang="es-CO" sz="2400" dirty="0" smtClean="0"/>
              <a:t>antiene su estabilidad por músculos y ligamentos</a:t>
            </a:r>
          </a:p>
          <a:p>
            <a:pPr lvl="1">
              <a:buNone/>
            </a:pPr>
            <a:endParaRPr lang="es-CO" sz="2400" dirty="0" smtClean="0"/>
          </a:p>
          <a:p>
            <a:r>
              <a:rPr lang="es-CO" sz="2800" dirty="0" smtClean="0"/>
              <a:t>Clasificada como:</a:t>
            </a:r>
          </a:p>
          <a:p>
            <a:pPr lvl="1"/>
            <a:r>
              <a:rPr lang="es-CO" sz="2400" dirty="0" smtClean="0"/>
              <a:t>Articulación sinovial biaxial </a:t>
            </a:r>
            <a:r>
              <a:rPr lang="es-CO" sz="2400" dirty="0" err="1" smtClean="0"/>
              <a:t>bicondílea</a:t>
            </a:r>
            <a:endParaRPr lang="es-CO" sz="2400" dirty="0" smtClean="0"/>
          </a:p>
          <a:p>
            <a:endParaRPr lang="es-CO" sz="2800" dirty="0"/>
          </a:p>
          <a:p>
            <a:r>
              <a:rPr lang="es-CO" sz="2800" dirty="0" smtClean="0"/>
              <a:t>Dos articulaciones dentro de una sola cápsula:</a:t>
            </a:r>
          </a:p>
          <a:p>
            <a:pPr lvl="1"/>
            <a:r>
              <a:rPr lang="es-CO" sz="2400" dirty="0" err="1" smtClean="0"/>
              <a:t>Fémoro-tibial</a:t>
            </a:r>
            <a:endParaRPr lang="es-CO" sz="2400" dirty="0" smtClean="0"/>
          </a:p>
          <a:p>
            <a:pPr lvl="1"/>
            <a:r>
              <a:rPr lang="es-CO" sz="2400" dirty="0" err="1" smtClean="0"/>
              <a:t>Patelo</a:t>
            </a:r>
            <a:r>
              <a:rPr lang="es-CO" sz="2400" dirty="0" smtClean="0"/>
              <a:t>-femoral</a:t>
            </a:r>
            <a:endParaRPr lang="es-MX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04"/>
            <a:ext cx="417184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4572032" cy="2714644"/>
          </a:xfrm>
        </p:spPr>
        <p:txBody>
          <a:bodyPr>
            <a:normAutofit/>
          </a:bodyPr>
          <a:lstStyle/>
          <a:p>
            <a:r>
              <a:rPr lang="es-CO" sz="2800" dirty="0" err="1" smtClean="0"/>
              <a:t>Osteocinemáticamente</a:t>
            </a:r>
            <a:r>
              <a:rPr lang="es-CO" sz="2800" dirty="0" smtClean="0"/>
              <a:t>:</a:t>
            </a:r>
          </a:p>
          <a:p>
            <a:pPr lvl="1"/>
            <a:r>
              <a:rPr lang="es-CO" sz="2400" dirty="0" smtClean="0"/>
              <a:t>Movimiento en dos planos y dos ejes:</a:t>
            </a:r>
          </a:p>
          <a:p>
            <a:pPr lvl="2"/>
            <a:r>
              <a:rPr lang="es-CO" sz="2000" dirty="0" smtClean="0"/>
              <a:t>Dos grados de libertad</a:t>
            </a:r>
          </a:p>
          <a:p>
            <a:pPr lvl="3"/>
            <a:r>
              <a:rPr lang="es-CO" sz="1600" dirty="0" smtClean="0"/>
              <a:t>Flexión – Extensión</a:t>
            </a:r>
          </a:p>
          <a:p>
            <a:pPr lvl="3"/>
            <a:r>
              <a:rPr lang="es-CO" sz="1600" dirty="0" smtClean="0"/>
              <a:t>Rotación interna y externa en flexión</a:t>
            </a:r>
          </a:p>
          <a:p>
            <a:pPr lvl="2"/>
            <a:endParaRPr lang="es-CO" sz="2000" dirty="0" smtClean="0"/>
          </a:p>
          <a:p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3214686"/>
            <a:ext cx="4143404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Artrocinemáticamente: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Rueda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Desliza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Gira</a:t>
            </a:r>
            <a:endParaRPr kumimoji="0" lang="es-MX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928934"/>
            <a:ext cx="1617573" cy="37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320729" cy="274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1519</Words>
  <Application>Microsoft Office PowerPoint</Application>
  <PresentationFormat>Presentación en pantalla (4:3)</PresentationFormat>
  <Paragraphs>236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Tema de Office</vt:lpstr>
      <vt:lpstr>RODILLA Y TOBILLO</vt:lpstr>
      <vt:lpstr>Diapositiva 2</vt:lpstr>
      <vt:lpstr>Diapositiva 3</vt:lpstr>
      <vt:lpstr>Diapositiva 4</vt:lpstr>
      <vt:lpstr>Diapositiva 5</vt:lpstr>
      <vt:lpstr>Modelo de Conexión Cuatro Barras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ARTICULACIÓN PATELOFEMORAL</vt:lpstr>
      <vt:lpstr>ÁNGULO Q</vt:lpstr>
      <vt:lpstr>Diapositiva 16</vt:lpstr>
      <vt:lpstr>LIGAMENTOS Y OTRAS ESTRUCTURAS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MENISCOS</vt:lpstr>
      <vt:lpstr>Diapositiva 25</vt:lpstr>
      <vt:lpstr>ESTRUCTURAS ANATÓMICAS RELACIONADAS</vt:lpstr>
      <vt:lpstr>ESTRUCTURAS ANATÓMICAS RELACIONADAS</vt:lpstr>
      <vt:lpstr>Diapositiva 28</vt:lpstr>
      <vt:lpstr>MOVIMIENTO PATELAR</vt:lpstr>
      <vt:lpstr>ESTABILIZACIÓN MUSCULAR DE LA RODILLA</vt:lpstr>
      <vt:lpstr>COMPARTIMENTO ANTERIOR</vt:lpstr>
      <vt:lpstr>Diapositiva 32</vt:lpstr>
      <vt:lpstr>Diapositiva 33</vt:lpstr>
      <vt:lpstr>Diapositiva 34</vt:lpstr>
      <vt:lpstr>COMPARTIMENTO POSTERIOR</vt:lpstr>
      <vt:lpstr>COMPARTIMENTO POSTERIOR</vt:lpstr>
      <vt:lpstr>Diapositiva 37</vt:lpstr>
      <vt:lpstr>COMPARTIMENTO POSTERIOR</vt:lpstr>
      <vt:lpstr>COMPARTIMENTO POSTERIOR</vt:lpstr>
      <vt:lpstr>Diapositiva 40</vt:lpstr>
      <vt:lpstr>COMPARTIMENTO POSTERIOR</vt:lpstr>
      <vt:lpstr>COMPARTIMENTO LATERAL</vt:lpstr>
      <vt:lpstr>Diapositiva 43</vt:lpstr>
      <vt:lpstr>COMPARTIMENTO LATERAL</vt:lpstr>
      <vt:lpstr>Diapositiva 45</vt:lpstr>
      <vt:lpstr>Diapositiva 46</vt:lpstr>
      <vt:lpstr>COMPARTIMENTO MEDIAL</vt:lpstr>
      <vt:lpstr>MECANISMO DE LESIÓN DE NO RETORNO</vt:lpstr>
      <vt:lpstr>LESIÓN DEL LIGAMENTO COLATERAL MEDIAL</vt:lpstr>
      <vt:lpstr>LESIÓN EN ESTRUCTURAS LATERALES DE LA RODILLA</vt:lpstr>
      <vt:lpstr>Diapositiva 51</vt:lpstr>
      <vt:lpstr>RUPTURA DEL LIGAMENTO CRUZADO ANTERIOR</vt:lpstr>
      <vt:lpstr>LESIONES MENISCALES</vt:lpstr>
      <vt:lpstr>LUXACIÓN PATELAR</vt:lpstr>
      <vt:lpstr>RUPTURA DEL LIGAMENTO CRUZADO POSTERIOR</vt:lpstr>
      <vt:lpstr>LESIONES OSTEOCONDRALES</vt:lpstr>
      <vt:lpstr>SÍNDROME DE DOLOR PATELOFEMORAL</vt:lpstr>
      <vt:lpstr>TENDINOPATÍA PATELAR</vt:lpstr>
      <vt:lpstr>OSTEOCONDRITIS DISECANTE</vt:lpstr>
      <vt:lpstr>TENDINOPATÍA DEL BÍCEPS FEMORAL</vt:lpstr>
      <vt:lpstr>SÍNDROME DE BANDA ILIOTIBIAL</vt:lpstr>
      <vt:lpstr>BURSITIS</vt:lpstr>
      <vt:lpstr>SÍNDROME PLICA MEDIAL</vt:lpstr>
      <vt:lpstr>OSGOOD SCHLATTER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RODILLA Y TOBILLO</dc:title>
  <dc:creator>Administratr</dc:creator>
  <cp:lastModifiedBy>Administratr</cp:lastModifiedBy>
  <cp:revision>40</cp:revision>
  <dcterms:created xsi:type="dcterms:W3CDTF">2014-05-01T15:47:28Z</dcterms:created>
  <dcterms:modified xsi:type="dcterms:W3CDTF">2014-05-13T17:08:14Z</dcterms:modified>
</cp:coreProperties>
</file>