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72" r:id="rId7"/>
    <p:sldId id="273" r:id="rId8"/>
    <p:sldId id="274" r:id="rId9"/>
    <p:sldId id="275" r:id="rId10"/>
    <p:sldId id="262" r:id="rId11"/>
    <p:sldId id="263" r:id="rId12"/>
    <p:sldId id="25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60" r:id="rId21"/>
    <p:sldId id="276" r:id="rId22"/>
    <p:sldId id="287" r:id="rId23"/>
    <p:sldId id="277" r:id="rId24"/>
    <p:sldId id="278" r:id="rId25"/>
    <p:sldId id="279" r:id="rId26"/>
    <p:sldId id="281" r:id="rId27"/>
    <p:sldId id="282" r:id="rId28"/>
    <p:sldId id="280" r:id="rId29"/>
    <p:sldId id="283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71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39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3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18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56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02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24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45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91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4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67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0394-5B09-4ADF-A648-7906F4DA9156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95B5-7B2A-4201-91AB-3AD5772BC1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8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BIOMECÁNICA DEL HUESO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270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60" y="247894"/>
            <a:ext cx="5432028" cy="44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36" y="4653136"/>
            <a:ext cx="41560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2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3"/>
            <a:ext cx="7088664" cy="443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472608" cy="527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3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LEYES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Ley de </a:t>
            </a:r>
            <a:r>
              <a:rPr lang="es-MX" dirty="0" err="1" smtClean="0"/>
              <a:t>Delpech-Hueter-Volkmann</a:t>
            </a:r>
            <a:r>
              <a:rPr lang="es-MX" dirty="0" smtClean="0"/>
              <a:t> :</a:t>
            </a:r>
          </a:p>
          <a:p>
            <a:endParaRPr lang="es-MX" sz="1000" dirty="0" smtClean="0"/>
          </a:p>
          <a:p>
            <a:pPr lvl="1"/>
            <a:r>
              <a:rPr lang="es-MX" dirty="0" smtClean="0"/>
              <a:t>El desarrollo o formación de hueso por la actividad </a:t>
            </a:r>
            <a:r>
              <a:rPr lang="es-MX" dirty="0" err="1" smtClean="0"/>
              <a:t>osteogénica</a:t>
            </a:r>
            <a:r>
              <a:rPr lang="es-MX" dirty="0" smtClean="0"/>
              <a:t> del cartílago de crecimiento está en relación a las presiones ejercidas sobre el cartílago</a:t>
            </a:r>
          </a:p>
          <a:p>
            <a:pPr lvl="1"/>
            <a:endParaRPr lang="es-MX" sz="1000" dirty="0" smtClean="0"/>
          </a:p>
          <a:p>
            <a:pPr lvl="2"/>
            <a:r>
              <a:rPr lang="es-MX" dirty="0"/>
              <a:t>S</a:t>
            </a:r>
            <a:r>
              <a:rPr lang="es-MX" dirty="0" smtClean="0"/>
              <a:t>i durante el crecimiento se condiciona un defectuoso reparto de fuerzas sobre el cartílago de crecimiento, las zonas del mismo sometidas a presión excesiva inhiben su crecimiento, en tanto que las menos comprimidas se estimulan (como en el caso del </a:t>
            </a:r>
            <a:r>
              <a:rPr lang="es-MX" dirty="0" err="1" smtClean="0"/>
              <a:t>genu</a:t>
            </a:r>
            <a:r>
              <a:rPr lang="es-MX" dirty="0" smtClean="0"/>
              <a:t> varo o valgo)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320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9" y="1176422"/>
            <a:ext cx="3527871" cy="45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1" y="1268760"/>
            <a:ext cx="3024336" cy="38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2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LEYES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Ley de </a:t>
            </a:r>
            <a:r>
              <a:rPr lang="es-MX" dirty="0" err="1" smtClean="0"/>
              <a:t>Julius</a:t>
            </a:r>
            <a:r>
              <a:rPr lang="es-MX" dirty="0" smtClean="0"/>
              <a:t> Wolff :</a:t>
            </a:r>
          </a:p>
          <a:p>
            <a:endParaRPr lang="es-MX" sz="1300" dirty="0" smtClean="0"/>
          </a:p>
          <a:p>
            <a:pPr lvl="1"/>
            <a:r>
              <a:rPr lang="es-MX" dirty="0" smtClean="0"/>
              <a:t>En un hueso, aquellas partes sometidas a presión crecen más, las no sometidas crecen menos, es decir, las zonas del periostio sometidas a mayor presión o tracción fabrican hueso a mayor ritmo que las menos comprimidas.</a:t>
            </a:r>
          </a:p>
          <a:p>
            <a:pPr lvl="1"/>
            <a:endParaRPr lang="es-MX" sz="1300" dirty="0" smtClean="0"/>
          </a:p>
          <a:p>
            <a:pPr lvl="2"/>
            <a:r>
              <a:rPr lang="es-MX" dirty="0" smtClean="0"/>
              <a:t>Como ejemplo de cargas excesivas de tracción hacemos referencia a la Enfermedad de </a:t>
            </a:r>
            <a:r>
              <a:rPr lang="es-MX" dirty="0" err="1" smtClean="0"/>
              <a:t>Osgood-Slater</a:t>
            </a:r>
            <a:r>
              <a:rPr lang="es-MX" dirty="0"/>
              <a:t> y</a:t>
            </a:r>
            <a:r>
              <a:rPr lang="es-MX" dirty="0" smtClean="0"/>
              <a:t> en patologías originadas por </a:t>
            </a:r>
            <a:r>
              <a:rPr lang="es-MX" dirty="0" err="1" smtClean="0"/>
              <a:t>sobresolicitación</a:t>
            </a:r>
            <a:r>
              <a:rPr lang="es-MX" dirty="0" smtClean="0"/>
              <a:t> en comprensión como la exostosis de </a:t>
            </a:r>
            <a:r>
              <a:rPr lang="es-MX" dirty="0" err="1" smtClean="0"/>
              <a:t>Hallux</a:t>
            </a:r>
            <a:r>
              <a:rPr lang="es-MX" dirty="0" smtClean="0"/>
              <a:t> </a:t>
            </a:r>
            <a:r>
              <a:rPr lang="es-MX" dirty="0" err="1" smtClean="0"/>
              <a:t>Valgus</a:t>
            </a:r>
            <a:r>
              <a:rPr lang="es-MX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191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330180" cy="37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7203"/>
            <a:ext cx="39147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9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LEYES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Leyes de </a:t>
            </a:r>
            <a:r>
              <a:rPr lang="es-MX" dirty="0" err="1" smtClean="0"/>
              <a:t>Roux</a:t>
            </a:r>
            <a:endParaRPr lang="es-MX" dirty="0" smtClean="0"/>
          </a:p>
          <a:p>
            <a:endParaRPr lang="es-MX" sz="1500" dirty="0"/>
          </a:p>
          <a:p>
            <a:pPr lvl="1"/>
            <a:r>
              <a:rPr lang="es-MX" dirty="0" smtClean="0"/>
              <a:t>Estas leyes fueron enunciadas para el callo de fractura ósea:</a:t>
            </a:r>
          </a:p>
          <a:p>
            <a:pPr lvl="1"/>
            <a:endParaRPr lang="es-MX" sz="1500" dirty="0" smtClean="0"/>
          </a:p>
          <a:p>
            <a:pPr lvl="2"/>
            <a:r>
              <a:rPr lang="es-MX" dirty="0" smtClean="0"/>
              <a:t>1. Si sobre un tejido embrionario actúa una fuerza de tracción, el callo de consolidación será fibroso.</a:t>
            </a:r>
          </a:p>
          <a:p>
            <a:pPr lvl="2"/>
            <a:endParaRPr lang="es-MX" sz="1300" dirty="0" smtClean="0"/>
          </a:p>
          <a:p>
            <a:pPr lvl="2"/>
            <a:r>
              <a:rPr lang="es-MX" dirty="0" smtClean="0"/>
              <a:t>2. Si se somete el callo de fractura a movimientos tangenciales de lateralidad, se forman islotes cartilaginosos que pueden transformarse en </a:t>
            </a:r>
            <a:r>
              <a:rPr lang="es-MX" dirty="0" err="1" smtClean="0"/>
              <a:t>pseudoartrosis</a:t>
            </a:r>
            <a:r>
              <a:rPr lang="es-MX" dirty="0" smtClean="0"/>
              <a:t>.</a:t>
            </a:r>
          </a:p>
          <a:p>
            <a:pPr lvl="2"/>
            <a:endParaRPr lang="es-MX" sz="1300" dirty="0" smtClean="0"/>
          </a:p>
          <a:p>
            <a:pPr lvl="2"/>
            <a:r>
              <a:rPr lang="es-MX" dirty="0" smtClean="0"/>
              <a:t>3. Sometida la zona a fuerzas de presión longitudinal intermitente, formarán tejido óseo.</a:t>
            </a:r>
          </a:p>
          <a:p>
            <a:pPr lvl="2"/>
            <a:endParaRPr lang="es-MX" sz="1700" dirty="0" smtClean="0"/>
          </a:p>
          <a:p>
            <a:pPr lvl="1"/>
            <a:r>
              <a:rPr lang="es-MX" dirty="0" smtClean="0"/>
              <a:t>Lo importante de estos experimentos es que, para una buena corrección de la fractura se deben evitar las fuerzas de tracción y lateralidad (o cizallamiento), favoreciendo la formación de callo óseo las fuerzas de presión intermitente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840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LEYES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Ley de la transformación de Wolff:</a:t>
            </a:r>
          </a:p>
          <a:p>
            <a:endParaRPr lang="es-MX" sz="1300" dirty="0" smtClean="0"/>
          </a:p>
          <a:p>
            <a:pPr lvl="1"/>
            <a:r>
              <a:rPr lang="es-MX" dirty="0" smtClean="0"/>
              <a:t>La arquitectura interna del hueso está en constante modificación dependiendo de las necesidades y solicitaciones que debe soportar.</a:t>
            </a:r>
          </a:p>
          <a:p>
            <a:pPr lvl="1"/>
            <a:endParaRPr lang="es-MX" sz="1400" dirty="0" smtClean="0"/>
          </a:p>
          <a:p>
            <a:pPr lvl="1"/>
            <a:r>
              <a:rPr lang="es-MX" dirty="0" smtClean="0"/>
              <a:t>El hueso tiene una forma y arquitectura definida, subordinadas a su misión de sostén o soporte.</a:t>
            </a:r>
          </a:p>
          <a:p>
            <a:pPr lvl="1"/>
            <a:endParaRPr lang="es-MX" sz="1400" dirty="0" smtClean="0"/>
          </a:p>
          <a:p>
            <a:pPr lvl="1"/>
            <a:r>
              <a:rPr lang="es-MX" dirty="0" smtClean="0"/>
              <a:t>Cuando las condiciones mecánicas se modifican, el hueso sufre transformaciones en su estructura para adaptarse a las nuevas exigencias funcionales.</a:t>
            </a:r>
          </a:p>
          <a:p>
            <a:pPr lvl="1"/>
            <a:endParaRPr lang="es-MX" sz="1500" dirty="0" smtClean="0"/>
          </a:p>
          <a:p>
            <a:pPr lvl="1"/>
            <a:r>
              <a:rPr lang="es-MX" dirty="0" smtClean="0"/>
              <a:t>Cada cambio en la función del hueso es seguida de ciertas modificaciones en su arquitectura interna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200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5539"/>
            <a:ext cx="6912768" cy="512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2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032448" cy="594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0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10997" cy="480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8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BIOMECÁNICA DE TENDONES Y LIGAMENTOS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982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250"/>
            <a:ext cx="6408712" cy="55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6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00800" cy="50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6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80" y="620688"/>
            <a:ext cx="6610672" cy="54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89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15415" cy="43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4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35727" cy="451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75461" cy="44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03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06609" cy="41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3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9295" cy="41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7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50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82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52343" cy="58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6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90" y="468284"/>
            <a:ext cx="6048672" cy="56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68752" cy="57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00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composición del tend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9" y="476672"/>
            <a:ext cx="7632848" cy="58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659407" cy="43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76" y="1543322"/>
            <a:ext cx="2921886" cy="339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71456" cy="49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1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96672" cy="508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3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00478" cy="49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3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52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48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6196"/>
            <a:ext cx="6466656" cy="512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075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358</Words>
  <Application>Microsoft Office PowerPoint</Application>
  <PresentationFormat>Presentación en pantalla (4:3)</PresentationFormat>
  <Paragraphs>36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BIOMECÁNICA DEL HUESO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LEYES</vt:lpstr>
      <vt:lpstr>Presentación de PowerPoint</vt:lpstr>
      <vt:lpstr>LEYES</vt:lpstr>
      <vt:lpstr>Presentación de PowerPoint</vt:lpstr>
      <vt:lpstr>LEYES</vt:lpstr>
      <vt:lpstr>LEYES</vt:lpstr>
      <vt:lpstr>Presentación de PowerPoint</vt:lpstr>
      <vt:lpstr>Presentación de PowerPoint</vt:lpstr>
      <vt:lpstr>BIOMECÁNICA DE TENDONES Y LIGAMENTOS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</dc:creator>
  <cp:lastModifiedBy>Catalina</cp:lastModifiedBy>
  <cp:revision>11</cp:revision>
  <dcterms:created xsi:type="dcterms:W3CDTF">2020-03-16T20:31:07Z</dcterms:created>
  <dcterms:modified xsi:type="dcterms:W3CDTF">2020-03-17T21:19:47Z</dcterms:modified>
</cp:coreProperties>
</file>