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3" r:id="rId9"/>
    <p:sldId id="264" r:id="rId10"/>
    <p:sldId id="265" r:id="rId11"/>
    <p:sldId id="267" r:id="rId12"/>
    <p:sldId id="268" r:id="rId13"/>
    <p:sldId id="26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9DAE95-1EC5-4235-B2D7-E8955873B38F}" type="datetimeFigureOut">
              <a:rPr lang="es-CO" smtClean="0"/>
              <a:t>30/01/2017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C7BB56-BFD6-40A6-B5F9-1E6F451D4FF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7838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C7BB56-BFD6-40A6-B5F9-1E6F451D4FF8}" type="slidenum">
              <a:rPr lang="es-CO" smtClean="0"/>
              <a:t>34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8987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A968-A2CC-4DEE-9CE0-D620047580E7}" type="datetimeFigureOut">
              <a:rPr lang="es-CO" smtClean="0"/>
              <a:t>30/01/2017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F36-355D-48A7-9116-8AB7235C17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4353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A968-A2CC-4DEE-9CE0-D620047580E7}" type="datetimeFigureOut">
              <a:rPr lang="es-CO" smtClean="0"/>
              <a:t>30/01/2017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F36-355D-48A7-9116-8AB7235C17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752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A968-A2CC-4DEE-9CE0-D620047580E7}" type="datetimeFigureOut">
              <a:rPr lang="es-CO" smtClean="0"/>
              <a:t>30/01/2017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F36-355D-48A7-9116-8AB7235C17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4033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A968-A2CC-4DEE-9CE0-D620047580E7}" type="datetimeFigureOut">
              <a:rPr lang="es-CO" smtClean="0"/>
              <a:t>30/01/2017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F36-355D-48A7-9116-8AB7235C17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1637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A968-A2CC-4DEE-9CE0-D620047580E7}" type="datetimeFigureOut">
              <a:rPr lang="es-CO" smtClean="0"/>
              <a:t>30/01/2017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F36-355D-48A7-9116-8AB7235C17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119556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A968-A2CC-4DEE-9CE0-D620047580E7}" type="datetimeFigureOut">
              <a:rPr lang="es-CO" smtClean="0"/>
              <a:t>30/01/2017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F36-355D-48A7-9116-8AB7235C17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339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A968-A2CC-4DEE-9CE0-D620047580E7}" type="datetimeFigureOut">
              <a:rPr lang="es-CO" smtClean="0"/>
              <a:t>30/01/2017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F36-355D-48A7-9116-8AB7235C17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62309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A968-A2CC-4DEE-9CE0-D620047580E7}" type="datetimeFigureOut">
              <a:rPr lang="es-CO" smtClean="0"/>
              <a:t>30/01/2017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F36-355D-48A7-9116-8AB7235C17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6532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A968-A2CC-4DEE-9CE0-D620047580E7}" type="datetimeFigureOut">
              <a:rPr lang="es-CO" smtClean="0"/>
              <a:t>30/01/2017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F36-355D-48A7-9116-8AB7235C17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9163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A968-A2CC-4DEE-9CE0-D620047580E7}" type="datetimeFigureOut">
              <a:rPr lang="es-CO" smtClean="0"/>
              <a:t>30/01/2017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F36-355D-48A7-9116-8AB7235C17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7471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4A968-A2CC-4DEE-9CE0-D620047580E7}" type="datetimeFigureOut">
              <a:rPr lang="es-CO" smtClean="0"/>
              <a:t>30/01/2017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10F36-355D-48A7-9116-8AB7235C17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0532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4A968-A2CC-4DEE-9CE0-D620047580E7}" type="datetimeFigureOut">
              <a:rPr lang="es-CO" smtClean="0"/>
              <a:t>30/01/2017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10F36-355D-48A7-9116-8AB7235C170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333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7647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EJERCICIOS CONTRA RESISTENCIA O FORTALECIMIENTO</a:t>
            </a:r>
            <a:endParaRPr lang="es-CO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55576" y="4149080"/>
            <a:ext cx="5472608" cy="1752600"/>
          </a:xfrm>
        </p:spPr>
        <p:txBody>
          <a:bodyPr>
            <a:normAutofit fontScale="62500" lnSpcReduction="20000"/>
          </a:bodyPr>
          <a:lstStyle/>
          <a:p>
            <a:r>
              <a:rPr lang="es-CO" sz="4600" dirty="0" smtClean="0">
                <a:solidFill>
                  <a:schemeClr val="tx1"/>
                </a:solidFill>
              </a:rPr>
              <a:t>Alejandro Gómez Rodas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Fisioterapeuta y Kinesiólogo U.T.P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Profesional en Ciencias del Deporte y la Recreación U.T.P</a:t>
            </a:r>
          </a:p>
          <a:p>
            <a:r>
              <a:rPr lang="es-CO" dirty="0" smtClean="0">
                <a:solidFill>
                  <a:schemeClr val="tx1"/>
                </a:solidFill>
              </a:rPr>
              <a:t>Especialista en Actividad Física y Salud  </a:t>
            </a:r>
            <a:r>
              <a:rPr lang="es-CO" dirty="0" err="1" smtClean="0">
                <a:solidFill>
                  <a:schemeClr val="tx1"/>
                </a:solidFill>
              </a:rPr>
              <a:t>U.de.A</a:t>
            </a:r>
            <a:endParaRPr lang="es-CO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5981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FUERZA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Conceptualización: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Capacidad de los tejidos contráctiles de producir tensión y una fuerza resultante que dependerá de la exigencia a la se someta el músculo</a:t>
            </a:r>
          </a:p>
          <a:p>
            <a:pPr lvl="1"/>
            <a:endParaRPr lang="es-CO" sz="2000" dirty="0" smtClean="0"/>
          </a:p>
          <a:p>
            <a:pPr lvl="1"/>
            <a:r>
              <a:rPr lang="es-CO" dirty="0" smtClean="0"/>
              <a:t>Es la máxima fuerza medible que un músculo o grupo muscular puede producir para vencer una resistencia en un único esfuerzo máximo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56393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FUERZA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O" dirty="0" smtClean="0"/>
              <a:t>Conceptualización: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Desde el punto de vista de la mecánica:</a:t>
            </a:r>
          </a:p>
          <a:p>
            <a:pPr lvl="1"/>
            <a:endParaRPr lang="es-CO" sz="1000" dirty="0" smtClean="0"/>
          </a:p>
          <a:p>
            <a:pPr lvl="2"/>
            <a:r>
              <a:rPr lang="es-CO" dirty="0" smtClean="0"/>
              <a:t>Toda fuerza capaz de modificar el estado de reposo o de movimiento de un cuerpo</a:t>
            </a:r>
          </a:p>
          <a:p>
            <a:pPr lvl="2"/>
            <a:endParaRPr lang="es-CO" sz="1000" dirty="0" smtClean="0"/>
          </a:p>
          <a:p>
            <a:pPr lvl="3"/>
            <a:r>
              <a:rPr lang="es-CO" dirty="0" smtClean="0"/>
              <a:t>Toda fuerza capaz de deformar cuerpos, bien por presión (compresión) o por estiramiento (tensión)</a:t>
            </a:r>
          </a:p>
        </p:txBody>
      </p:sp>
    </p:spTree>
    <p:extLst>
      <p:ext uri="{BB962C8B-B14F-4D97-AF65-F5344CB8AC3E}">
        <p14:creationId xmlns:p14="http://schemas.microsoft.com/office/powerpoint/2010/main" val="805939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FUERZA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Conceptualización:</a:t>
            </a:r>
          </a:p>
          <a:p>
            <a:endParaRPr lang="es-CO" sz="1100" dirty="0" smtClean="0"/>
          </a:p>
          <a:p>
            <a:pPr lvl="1"/>
            <a:r>
              <a:rPr lang="es-CO" dirty="0"/>
              <a:t>Desde el punto de vista fisiológico</a:t>
            </a:r>
            <a:r>
              <a:rPr lang="es-CO" dirty="0" smtClean="0"/>
              <a:t>:</a:t>
            </a:r>
          </a:p>
          <a:p>
            <a:pPr lvl="1"/>
            <a:endParaRPr lang="es-CO" sz="900" dirty="0"/>
          </a:p>
          <a:p>
            <a:pPr lvl="2"/>
            <a:r>
              <a:rPr lang="es-CO" dirty="0"/>
              <a:t>Capacidad de producir tensión mientras el músculo se activa, dependiente de</a:t>
            </a:r>
            <a:r>
              <a:rPr lang="es-CO" dirty="0" smtClean="0"/>
              <a:t>:</a:t>
            </a:r>
          </a:p>
          <a:p>
            <a:pPr lvl="2"/>
            <a:endParaRPr lang="es-CO" sz="500" dirty="0"/>
          </a:p>
          <a:p>
            <a:pPr lvl="3"/>
            <a:r>
              <a:rPr lang="es-CO" dirty="0"/>
              <a:t>Número de puentes cruzados entre actina y </a:t>
            </a:r>
            <a:r>
              <a:rPr lang="es-CO" dirty="0" err="1" smtClean="0"/>
              <a:t>miosina</a:t>
            </a:r>
            <a:endParaRPr lang="es-CO" dirty="0" smtClean="0"/>
          </a:p>
          <a:p>
            <a:pPr lvl="3"/>
            <a:endParaRPr lang="es-CO" sz="500" dirty="0"/>
          </a:p>
          <a:p>
            <a:pPr lvl="3"/>
            <a:r>
              <a:rPr lang="es-CO" dirty="0"/>
              <a:t>Número de </a:t>
            </a:r>
            <a:r>
              <a:rPr lang="es-CO" dirty="0" err="1"/>
              <a:t>sarcómeros</a:t>
            </a:r>
            <a:r>
              <a:rPr lang="es-CO" dirty="0"/>
              <a:t> en paralelo o en </a:t>
            </a:r>
            <a:r>
              <a:rPr lang="es-CO" dirty="0" smtClean="0"/>
              <a:t>serie</a:t>
            </a:r>
          </a:p>
          <a:p>
            <a:pPr lvl="3"/>
            <a:endParaRPr lang="es-CO" sz="500" dirty="0"/>
          </a:p>
          <a:p>
            <a:pPr lvl="3"/>
            <a:r>
              <a:rPr lang="es-CO" dirty="0"/>
              <a:t>Sección transversal de la fibra </a:t>
            </a:r>
            <a:r>
              <a:rPr lang="es-CO" dirty="0" smtClean="0"/>
              <a:t>muscular</a:t>
            </a:r>
          </a:p>
          <a:p>
            <a:pPr lvl="3"/>
            <a:endParaRPr lang="es-CO" sz="500" dirty="0"/>
          </a:p>
          <a:p>
            <a:pPr lvl="3"/>
            <a:r>
              <a:rPr lang="es-CO" dirty="0"/>
              <a:t>Longitud de la fibra y el </a:t>
            </a:r>
            <a:r>
              <a:rPr lang="es-CO" dirty="0" smtClean="0"/>
              <a:t>músculo</a:t>
            </a:r>
          </a:p>
          <a:p>
            <a:pPr lvl="3"/>
            <a:endParaRPr lang="es-CO" sz="500" dirty="0"/>
          </a:p>
          <a:p>
            <a:pPr lvl="3"/>
            <a:r>
              <a:rPr lang="es-CO" dirty="0"/>
              <a:t>Tipo de </a:t>
            </a:r>
            <a:r>
              <a:rPr lang="es-CO" dirty="0" smtClean="0"/>
              <a:t>fibras</a:t>
            </a:r>
          </a:p>
          <a:p>
            <a:pPr lvl="3"/>
            <a:endParaRPr lang="es-CO" sz="500" dirty="0"/>
          </a:p>
          <a:p>
            <a:pPr lvl="3"/>
            <a:r>
              <a:rPr lang="es-CO" dirty="0"/>
              <a:t>Factores facilitadores o inhibidores de la activación </a:t>
            </a:r>
            <a:r>
              <a:rPr lang="es-CO" dirty="0" smtClean="0"/>
              <a:t>muscular</a:t>
            </a:r>
          </a:p>
          <a:p>
            <a:pPr lvl="3"/>
            <a:endParaRPr lang="es-CO" sz="500" dirty="0"/>
          </a:p>
          <a:p>
            <a:pPr lvl="3"/>
            <a:r>
              <a:rPr lang="es-CO" dirty="0"/>
              <a:t>Ángulo articular de generación de tensión </a:t>
            </a:r>
            <a:r>
              <a:rPr lang="es-CO" dirty="0" smtClean="0"/>
              <a:t>muscular</a:t>
            </a:r>
          </a:p>
          <a:p>
            <a:pPr lvl="3"/>
            <a:endParaRPr lang="es-CO" sz="500" dirty="0"/>
          </a:p>
          <a:p>
            <a:pPr lvl="3"/>
            <a:r>
              <a:rPr lang="es-CO" dirty="0"/>
              <a:t>Tipo de </a:t>
            </a:r>
            <a:r>
              <a:rPr lang="es-CO" dirty="0" smtClean="0"/>
              <a:t>contracción</a:t>
            </a:r>
          </a:p>
          <a:p>
            <a:pPr lvl="3"/>
            <a:endParaRPr lang="es-CO" sz="500" dirty="0"/>
          </a:p>
          <a:p>
            <a:pPr lvl="3"/>
            <a:r>
              <a:rPr lang="es-CO" dirty="0"/>
              <a:t>Velocidad de movimiento</a:t>
            </a:r>
          </a:p>
          <a:p>
            <a:pPr lvl="1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222693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FUERZA FUNCIONAL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Conceptualización: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Capacidad del sistema neuromuscular de producir o controlar fuerzas, voluntarias o impuestas durante distintas actividades funcionales de manera suave y coordinada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08331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ENTRENAMIENTO DE FUERZA (ENTRENAMIENTO DE FORTALECIMIENTO)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Actividad sistemática de un músculo o grupo muscular: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Levantando</a:t>
            </a:r>
          </a:p>
          <a:p>
            <a:pPr lvl="1"/>
            <a:endParaRPr lang="es-CO" sz="400" dirty="0" smtClean="0"/>
          </a:p>
          <a:p>
            <a:pPr lvl="1"/>
            <a:r>
              <a:rPr lang="es-CO" dirty="0" smtClean="0"/>
              <a:t>Bajando</a:t>
            </a:r>
          </a:p>
          <a:p>
            <a:pPr lvl="1"/>
            <a:endParaRPr lang="es-CO" sz="400" dirty="0" smtClean="0"/>
          </a:p>
          <a:p>
            <a:pPr lvl="1"/>
            <a:r>
              <a:rPr lang="es-CO" dirty="0" smtClean="0"/>
              <a:t>Controlando</a:t>
            </a:r>
          </a:p>
          <a:p>
            <a:pPr lvl="1"/>
            <a:endParaRPr lang="es-CO" sz="1100" dirty="0" smtClean="0"/>
          </a:p>
          <a:p>
            <a:r>
              <a:rPr lang="es-CO" dirty="0" smtClean="0"/>
              <a:t>Cargas importantes (resistencia)</a:t>
            </a:r>
          </a:p>
          <a:p>
            <a:endParaRPr lang="es-CO" sz="1100" dirty="0" smtClean="0"/>
          </a:p>
          <a:p>
            <a:r>
              <a:rPr lang="es-CO" dirty="0" smtClean="0"/>
              <a:t>En una serie de pocas repeticiones o durante un breve período de tiempo</a:t>
            </a:r>
          </a:p>
        </p:txBody>
      </p:sp>
    </p:spTree>
    <p:extLst>
      <p:ext uri="{BB962C8B-B14F-4D97-AF65-F5344CB8AC3E}">
        <p14:creationId xmlns:p14="http://schemas.microsoft.com/office/powerpoint/2010/main" val="1511905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POTENCIA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CO" dirty="0" smtClean="0"/>
              <a:t>Se relaciona con la fuerza y velocidad del movimiento: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Fuerza x Distancia / Tiempo</a:t>
            </a:r>
          </a:p>
          <a:p>
            <a:pPr lvl="1"/>
            <a:endParaRPr lang="es-CO" sz="1100" dirty="0" smtClean="0"/>
          </a:p>
          <a:p>
            <a:pPr lvl="1"/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 la tasa de realización de trabajo</a:t>
            </a:r>
          </a:p>
          <a:p>
            <a:pPr lvl="1"/>
            <a:endParaRPr lang="es-CO" sz="5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es-CO" sz="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Relación entre fuerza y velocidad</a:t>
            </a:r>
          </a:p>
          <a:p>
            <a:pPr lvl="2"/>
            <a:endParaRPr lang="es-CO" sz="22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s-CO" dirty="0" smtClean="0"/>
              <a:t>Puede expresarse como:</a:t>
            </a:r>
          </a:p>
          <a:p>
            <a:pPr lvl="1"/>
            <a:endParaRPr lang="es-CO" sz="1100" dirty="0" smtClean="0"/>
          </a:p>
          <a:p>
            <a:pPr lvl="2"/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Una única explosión de actividad de alta intensidad</a:t>
            </a:r>
          </a:p>
          <a:p>
            <a:pPr lvl="2"/>
            <a:endParaRPr lang="es-CO" sz="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2"/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explosiones repetitivas de actividad muscular de menor intensidad</a:t>
            </a:r>
            <a:endParaRPr lang="es-CO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73424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ENTRENAMIENTO DE POTENCIA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Actividad sistemática muscular dirigida a:</a:t>
            </a:r>
          </a:p>
          <a:p>
            <a:endParaRPr lang="es-CO" dirty="0" smtClean="0"/>
          </a:p>
          <a:p>
            <a:pPr lvl="1"/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Exigir al músculo para que realice un mayor trabajo en el mismo período de tiempo</a:t>
            </a:r>
          </a:p>
          <a:p>
            <a:pPr lvl="1"/>
            <a:endParaRPr lang="es-CO" sz="6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Reducir la cantidad de tiempo necesaria  para producir una fuerza determinada</a:t>
            </a:r>
            <a:endParaRPr lang="es-CO" dirty="0" smtClean="0"/>
          </a:p>
          <a:p>
            <a:endParaRPr lang="es-CO" dirty="0"/>
          </a:p>
          <a:p>
            <a:r>
              <a:rPr lang="es-CO" dirty="0" smtClean="0"/>
              <a:t>Cuanto mayor sea al intensidad del ejercicio y menor el tiempo que se tarda en generar la fuerza, mayor será la potencia muscular:</a:t>
            </a:r>
          </a:p>
          <a:p>
            <a:endParaRPr lang="es-CO" sz="1300" dirty="0" smtClean="0"/>
          </a:p>
          <a:p>
            <a:pPr lvl="1"/>
            <a:r>
              <a:rPr lang="es-CO" dirty="0" smtClean="0"/>
              <a:t>Entrenamiento </a:t>
            </a:r>
            <a:r>
              <a:rPr lang="es-CO" dirty="0" err="1" smtClean="0"/>
              <a:t>pliométrico</a:t>
            </a:r>
            <a:endParaRPr lang="es-CO" dirty="0" smtClean="0"/>
          </a:p>
          <a:p>
            <a:pPr lvl="1"/>
            <a:endParaRPr lang="es-CO" sz="700" dirty="0" smtClean="0"/>
          </a:p>
          <a:p>
            <a:pPr lvl="1"/>
            <a:r>
              <a:rPr lang="es-CO" dirty="0" smtClean="0"/>
              <a:t>Habilidades que incluyan el ciclo estiramiento-acortamiento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532001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RESISTENCIA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dirty="0" smtClean="0"/>
              <a:t>Capacidad para realizar actividades:</a:t>
            </a:r>
          </a:p>
          <a:p>
            <a:endParaRPr lang="es-CO" sz="1300" dirty="0" smtClean="0"/>
          </a:p>
          <a:p>
            <a:pPr lvl="1"/>
            <a:r>
              <a:rPr lang="es-CO" dirty="0" smtClean="0"/>
              <a:t>De baja intensidad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Repetitivas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Constantes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Durante tiempo prolongado</a:t>
            </a:r>
          </a:p>
          <a:p>
            <a:pPr lvl="1"/>
            <a:endParaRPr lang="es-CO" dirty="0"/>
          </a:p>
          <a:p>
            <a:r>
              <a:rPr lang="es-CO" dirty="0" smtClean="0"/>
              <a:t>Capacidad de un músculo para:</a:t>
            </a:r>
          </a:p>
          <a:p>
            <a:endParaRPr lang="es-CO" sz="1300" dirty="0" smtClean="0"/>
          </a:p>
          <a:p>
            <a:pPr lvl="1"/>
            <a:r>
              <a:rPr lang="es-CO" dirty="0" smtClean="0"/>
              <a:t>Contraerse en repetidas oportunidades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Contra una carga (resistencia)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Generar y mantener tensión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Resistir la fatiga durante período de tiempo prolongado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654537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84982"/>
          </a:xfrm>
        </p:spPr>
        <p:txBody>
          <a:bodyPr/>
          <a:lstStyle/>
          <a:p>
            <a:r>
              <a:rPr lang="es-CO" dirty="0" smtClean="0"/>
              <a:t>ENTRENAMIENTO DE RESISTENCIA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/>
          <a:lstStyle/>
          <a:p>
            <a:r>
              <a:rPr lang="es-CO" dirty="0" smtClean="0"/>
              <a:t>Actividad sistemática muscular enfocada en: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Vencer resistencias livianas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Con muchas repeticiones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Contracción sostenida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Durante período prolongado de tiempo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67588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PRINCIPIOS DEL ENTRENAMIENTO DEL RENDIMIENTO MUSCULAR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752528"/>
          </a:xfrm>
        </p:spPr>
        <p:txBody>
          <a:bodyPr>
            <a:normAutofit fontScale="85000" lnSpcReduction="10000"/>
          </a:bodyPr>
          <a:lstStyle/>
          <a:p>
            <a:r>
              <a:rPr lang="es-CO" dirty="0" smtClean="0"/>
              <a:t>Principio de sobrecarga:</a:t>
            </a:r>
          </a:p>
          <a:p>
            <a:endParaRPr lang="es-CO" sz="1100" dirty="0" smtClean="0"/>
          </a:p>
          <a:p>
            <a:pPr lvl="1"/>
            <a:r>
              <a:rPr lang="es-CO" dirty="0" smtClean="0"/>
              <a:t>La carga debe exceder la capacidad metabólica del músculo</a:t>
            </a:r>
          </a:p>
          <a:p>
            <a:pPr lvl="1"/>
            <a:endParaRPr lang="es-CO" sz="600" dirty="0" smtClean="0"/>
          </a:p>
          <a:p>
            <a:pPr lvl="2"/>
            <a:r>
              <a:rPr lang="es-CO" dirty="0" smtClean="0"/>
              <a:t>Se logra un rendimiento mayor al que el músculo está habituado</a:t>
            </a:r>
          </a:p>
          <a:p>
            <a:pPr lvl="2"/>
            <a:endParaRPr lang="es-CO" sz="1200" dirty="0" smtClean="0"/>
          </a:p>
          <a:p>
            <a:pPr lvl="1"/>
            <a:r>
              <a:rPr lang="es-CO" dirty="0" smtClean="0"/>
              <a:t>Aplicación progresiva de cargas:</a:t>
            </a:r>
          </a:p>
          <a:p>
            <a:pPr lvl="1"/>
            <a:endParaRPr lang="es-CO" sz="600" dirty="0" smtClean="0"/>
          </a:p>
          <a:p>
            <a:pPr lvl="2"/>
            <a:r>
              <a:rPr lang="es-CO" b="1" dirty="0" smtClean="0"/>
              <a:t>Intensidad:</a:t>
            </a:r>
          </a:p>
          <a:p>
            <a:pPr lvl="3"/>
            <a:r>
              <a:rPr lang="es-CO" dirty="0" smtClean="0"/>
              <a:t>Resistencia o peso a levantar, con bajar o controlar</a:t>
            </a:r>
          </a:p>
          <a:p>
            <a:pPr lvl="3"/>
            <a:endParaRPr lang="es-CO" sz="1200" dirty="0" smtClean="0"/>
          </a:p>
          <a:p>
            <a:pPr lvl="2"/>
            <a:r>
              <a:rPr lang="es-CO" b="1" dirty="0" smtClean="0"/>
              <a:t>Volumen:</a:t>
            </a:r>
          </a:p>
          <a:p>
            <a:pPr lvl="3"/>
            <a:r>
              <a:rPr lang="es-CO" dirty="0" smtClean="0"/>
              <a:t>Series, repeticiones y frecuencia</a:t>
            </a:r>
          </a:p>
          <a:p>
            <a:pPr lvl="3"/>
            <a:endParaRPr lang="es-CO" sz="1200" dirty="0" smtClean="0"/>
          </a:p>
          <a:p>
            <a:pPr lvl="2"/>
            <a:r>
              <a:rPr lang="es-CO" b="1" dirty="0" smtClean="0"/>
              <a:t>Densidad:</a:t>
            </a:r>
          </a:p>
          <a:p>
            <a:pPr lvl="3"/>
            <a:r>
              <a:rPr lang="es-CO" dirty="0" smtClean="0"/>
              <a:t>Relación trabajo - descanso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61550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GENERALIDADES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Rendimiento muscular </a:t>
            </a:r>
            <a:r>
              <a:rPr lang="es-CO" dirty="0" smtClean="0">
                <a:latin typeface="Calibri"/>
              </a:rPr>
              <a:t>→ Fuerza x distancia</a:t>
            </a:r>
          </a:p>
          <a:p>
            <a:endParaRPr lang="es-CO" sz="1300" dirty="0" smtClean="0">
              <a:latin typeface="Calibri"/>
            </a:endParaRPr>
          </a:p>
          <a:p>
            <a:r>
              <a:rPr lang="es-CO" dirty="0" smtClean="0">
                <a:latin typeface="Calibri"/>
              </a:rPr>
              <a:t>Componente complejo del movimiento funcional influenciado por:</a:t>
            </a:r>
          </a:p>
          <a:p>
            <a:endParaRPr lang="es-CO" sz="12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Características morfológicas del músculo</a:t>
            </a:r>
          </a:p>
          <a:p>
            <a:pPr lvl="1"/>
            <a:endParaRPr lang="es-CO" sz="5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Influencias neurológicas</a:t>
            </a:r>
          </a:p>
          <a:p>
            <a:pPr lvl="1"/>
            <a:endParaRPr lang="es-CO" sz="5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Influencias bioquímicas</a:t>
            </a:r>
          </a:p>
          <a:p>
            <a:pPr lvl="1"/>
            <a:endParaRPr lang="es-CO" sz="5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Influencias biomecánicas</a:t>
            </a:r>
          </a:p>
          <a:p>
            <a:pPr lvl="1"/>
            <a:endParaRPr lang="es-CO" sz="5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Influencias metabólicas</a:t>
            </a:r>
          </a:p>
          <a:p>
            <a:pPr lvl="1"/>
            <a:endParaRPr lang="es-CO" sz="5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Influencias cardiovasculares</a:t>
            </a:r>
          </a:p>
          <a:p>
            <a:pPr lvl="1"/>
            <a:endParaRPr lang="es-CO" sz="6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Influencias respiratorias</a:t>
            </a:r>
          </a:p>
          <a:p>
            <a:pPr lvl="1"/>
            <a:endParaRPr lang="es-CO" sz="6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Influencias cognitivas y emocionales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567198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CONSIDERACIONES DEL PRINCIPIO DE SOBRECARGA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CO" u="sng" dirty="0" smtClean="0"/>
              <a:t>Para evitar el riesgo de lesiones:</a:t>
            </a:r>
          </a:p>
          <a:p>
            <a:endParaRPr lang="es-CO" sz="1200" u="sng" dirty="0" smtClean="0"/>
          </a:p>
          <a:p>
            <a:pPr lvl="1"/>
            <a:r>
              <a:rPr lang="es-CO" dirty="0" smtClean="0"/>
              <a:t>Definir magnitud de la carga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Definir progresión de la sobrecarga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Edad del paciente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Comorbilidades del paciente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Estadio de cicatrización tisular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Grado de fatiga</a:t>
            </a:r>
          </a:p>
          <a:p>
            <a:pPr lvl="1"/>
            <a:endParaRPr lang="es-CO" sz="400" dirty="0"/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Capacidad individual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Objetivos de la terapia</a:t>
            </a:r>
          </a:p>
          <a:p>
            <a:pPr lvl="1"/>
            <a:endParaRPr lang="es-CO" sz="600" dirty="0" smtClean="0"/>
          </a:p>
          <a:p>
            <a:pPr lvl="1"/>
            <a:r>
              <a:rPr lang="es-CO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Tiempo de adaptación</a:t>
            </a:r>
          </a:p>
          <a:p>
            <a:pPr lvl="1"/>
            <a:endParaRPr lang="es-CO" sz="600" dirty="0" smtClean="0"/>
          </a:p>
          <a:p>
            <a:pPr lvl="2"/>
            <a:r>
              <a:rPr lang="es-CO" dirty="0" smtClean="0"/>
              <a:t>Grado de aumento en la carga y repeticiones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53665934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PRINCIPIO DE ESPECIFICIDAD DEL ENTRENAMIENTO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Los efectos adaptativos que de la demanda impuesta se deriven sobre el músculo dependerán de: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El método específico utilizado:</a:t>
            </a:r>
          </a:p>
          <a:p>
            <a:pPr lvl="1"/>
            <a:endParaRPr lang="es-CO" sz="500" dirty="0" smtClean="0"/>
          </a:p>
          <a:p>
            <a:pPr lvl="2"/>
            <a:r>
              <a:rPr lang="es-CO" dirty="0" smtClean="0"/>
              <a:t>Tipo de contracción muscular</a:t>
            </a:r>
          </a:p>
          <a:p>
            <a:pPr lvl="2"/>
            <a:endParaRPr lang="es-CO" sz="500" dirty="0" smtClean="0"/>
          </a:p>
          <a:p>
            <a:pPr lvl="2"/>
            <a:r>
              <a:rPr lang="es-CO" dirty="0" smtClean="0"/>
              <a:t>Velocidad de ejecución</a:t>
            </a:r>
          </a:p>
          <a:p>
            <a:pPr lvl="2"/>
            <a:endParaRPr lang="es-CO" sz="500" dirty="0" smtClean="0"/>
          </a:p>
          <a:p>
            <a:pPr lvl="2"/>
            <a:r>
              <a:rPr lang="es-CO" dirty="0" smtClean="0"/>
              <a:t>Tiempo de actividad</a:t>
            </a:r>
          </a:p>
          <a:p>
            <a:pPr lvl="2"/>
            <a:endParaRPr lang="es-CO" sz="500" dirty="0" smtClean="0"/>
          </a:p>
          <a:p>
            <a:pPr lvl="2"/>
            <a:r>
              <a:rPr lang="es-CO" dirty="0" smtClean="0"/>
              <a:t>Angulación de las articulaciones</a:t>
            </a:r>
          </a:p>
          <a:p>
            <a:pPr lvl="2"/>
            <a:endParaRPr lang="es-CO" sz="500" dirty="0" smtClean="0"/>
          </a:p>
          <a:p>
            <a:pPr lvl="2"/>
            <a:r>
              <a:rPr lang="es-CO" dirty="0" smtClean="0"/>
              <a:t>Patrón de movimiento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923170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PRINCIPIO DE TRANSFERENCIA DE ENTRENAMIENTO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916832"/>
            <a:ext cx="8229600" cy="3816423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Efecto de </a:t>
            </a:r>
            <a:r>
              <a:rPr lang="es-CO" u="sng" dirty="0" smtClean="0"/>
              <a:t>arrastre</a:t>
            </a:r>
            <a:r>
              <a:rPr lang="es-CO" dirty="0" smtClean="0"/>
              <a:t> con el cambio de un ejercicio a otro diferente:</a:t>
            </a:r>
          </a:p>
          <a:p>
            <a:endParaRPr lang="es-CO" sz="1100" dirty="0" smtClean="0"/>
          </a:p>
          <a:p>
            <a:pPr lvl="1"/>
            <a:r>
              <a:rPr lang="es-CO" dirty="0" smtClean="0"/>
              <a:t>Transferencia de entrenamiento</a:t>
            </a:r>
          </a:p>
          <a:p>
            <a:pPr lvl="1"/>
            <a:endParaRPr lang="es-CO" sz="500" dirty="0" smtClean="0"/>
          </a:p>
          <a:p>
            <a:pPr lvl="1"/>
            <a:r>
              <a:rPr lang="es-CO" u="sng" dirty="0" smtClean="0"/>
              <a:t>Rebosamiento</a:t>
            </a:r>
            <a:r>
              <a:rPr lang="es-CO" dirty="0" smtClean="0"/>
              <a:t> o entrenamiento cruzado</a:t>
            </a:r>
          </a:p>
          <a:p>
            <a:pPr lvl="1"/>
            <a:endParaRPr lang="es-CO" sz="1100" dirty="0" smtClean="0"/>
          </a:p>
          <a:p>
            <a:r>
              <a:rPr lang="es-CO" dirty="0" smtClean="0"/>
              <a:t>Ligada al tipo o modalidad del ejercicio y su velocidad de ejecución</a:t>
            </a:r>
          </a:p>
          <a:p>
            <a:endParaRPr lang="es-CO" sz="1100" dirty="0" smtClean="0"/>
          </a:p>
          <a:p>
            <a:r>
              <a:rPr lang="es-CO" dirty="0" smtClean="0"/>
              <a:t>El diseño del programa debe aproximarse lo más posible a las actividades funcionales que se intentan adquirir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3722405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s-CO" sz="3200" dirty="0" smtClean="0"/>
              <a:t>PRINCIPIO DE REVERSIBILIDAD DEL ENTRENAMIENTO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132856"/>
            <a:ext cx="8229600" cy="3057203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Las adaptaciones adquiridas por el entrenamiento son transitorias</a:t>
            </a:r>
          </a:p>
          <a:p>
            <a:endParaRPr lang="es-CO" sz="1000" dirty="0" smtClean="0"/>
          </a:p>
          <a:p>
            <a:r>
              <a:rPr lang="es-CO" dirty="0" smtClean="0"/>
              <a:t>El desentrenamiento se refleja en:</a:t>
            </a:r>
          </a:p>
          <a:p>
            <a:endParaRPr lang="es-CO" sz="600" dirty="0" smtClean="0"/>
          </a:p>
          <a:p>
            <a:pPr lvl="1"/>
            <a:r>
              <a:rPr lang="es-CO" dirty="0" smtClean="0"/>
              <a:t>La pérdida del rendimiento muscular:</a:t>
            </a:r>
          </a:p>
          <a:p>
            <a:pPr lvl="1"/>
            <a:endParaRPr lang="es-CO" sz="400" dirty="0" smtClean="0"/>
          </a:p>
          <a:p>
            <a:pPr lvl="2"/>
            <a:r>
              <a:rPr lang="es-CO" dirty="0" smtClean="0"/>
              <a:t>Durante la primera y segunda semana</a:t>
            </a:r>
          </a:p>
          <a:p>
            <a:pPr lvl="2"/>
            <a:endParaRPr lang="es-CO" sz="400" dirty="0" smtClean="0"/>
          </a:p>
          <a:p>
            <a:pPr lvl="2"/>
            <a:r>
              <a:rPr lang="es-CO" dirty="0" smtClean="0"/>
              <a:t>Continúa hasta que se pierden todas las adaptaciones</a:t>
            </a:r>
          </a:p>
        </p:txBody>
      </p:sp>
    </p:spTree>
    <p:extLst>
      <p:ext uri="{BB962C8B-B14F-4D97-AF65-F5344CB8AC3E}">
        <p14:creationId xmlns:p14="http://schemas.microsoft.com/office/powerpoint/2010/main" val="1411428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143000"/>
          </a:xfrm>
        </p:spPr>
        <p:txBody>
          <a:bodyPr>
            <a:normAutofit/>
          </a:bodyPr>
          <a:lstStyle/>
          <a:p>
            <a:r>
              <a:rPr lang="es-CO" sz="3200" dirty="0" smtClean="0"/>
              <a:t>ADAPTACIÓN A LOS EJERCICIOS CONTRA RESISTENCIA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s-CO" u="sng" dirty="0" smtClean="0"/>
              <a:t>Factores que influyen en la generación de tensión muscular:</a:t>
            </a:r>
          </a:p>
          <a:p>
            <a:endParaRPr lang="es-CO" sz="600" dirty="0" smtClean="0"/>
          </a:p>
          <a:p>
            <a:pPr lvl="1"/>
            <a:r>
              <a:rPr lang="es-CO" dirty="0" smtClean="0"/>
              <a:t>Morfológicos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Biomecánicos</a:t>
            </a:r>
          </a:p>
          <a:p>
            <a:pPr lvl="1"/>
            <a:endParaRPr lang="es-CO" sz="700" dirty="0" smtClean="0"/>
          </a:p>
          <a:p>
            <a:pPr lvl="1"/>
            <a:r>
              <a:rPr lang="es-CO" dirty="0" smtClean="0"/>
              <a:t>Neurológicos</a:t>
            </a:r>
          </a:p>
          <a:p>
            <a:pPr lvl="1"/>
            <a:endParaRPr lang="es-CO" sz="700" dirty="0" smtClean="0"/>
          </a:p>
          <a:p>
            <a:pPr lvl="1"/>
            <a:r>
              <a:rPr lang="es-CO" dirty="0" smtClean="0"/>
              <a:t>Metabólicos</a:t>
            </a:r>
          </a:p>
          <a:p>
            <a:pPr lvl="1"/>
            <a:endParaRPr lang="es-CO" sz="700" dirty="0" smtClean="0"/>
          </a:p>
          <a:p>
            <a:pPr lvl="1"/>
            <a:r>
              <a:rPr lang="es-CO" dirty="0" smtClean="0"/>
              <a:t>Bioquímicos</a:t>
            </a:r>
          </a:p>
          <a:p>
            <a:pPr lvl="1"/>
            <a:endParaRPr lang="es-CO" dirty="0" smtClean="0"/>
          </a:p>
          <a:p>
            <a:r>
              <a:rPr lang="es-CO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Todos influyen en la:</a:t>
            </a:r>
          </a:p>
          <a:p>
            <a:endParaRPr lang="es-CO" sz="700" dirty="0" smtClean="0"/>
          </a:p>
          <a:p>
            <a:pPr lvl="1"/>
            <a:r>
              <a:rPr lang="es-CO" i="1" dirty="0" smtClean="0"/>
              <a:t>Magnitud</a:t>
            </a:r>
            <a:r>
              <a:rPr lang="es-CO" dirty="0" smtClean="0"/>
              <a:t> de la tensión</a:t>
            </a:r>
          </a:p>
          <a:p>
            <a:pPr lvl="1"/>
            <a:endParaRPr lang="es-CO" sz="700" dirty="0" smtClean="0"/>
          </a:p>
          <a:p>
            <a:pPr lvl="1"/>
            <a:r>
              <a:rPr lang="es-CO" i="1" dirty="0" smtClean="0"/>
              <a:t>Duración</a:t>
            </a:r>
            <a:r>
              <a:rPr lang="es-CO" dirty="0" smtClean="0"/>
              <a:t> de la tensión</a:t>
            </a:r>
          </a:p>
          <a:p>
            <a:pPr lvl="1"/>
            <a:endParaRPr lang="es-CO" sz="800" dirty="0" smtClean="0"/>
          </a:p>
          <a:p>
            <a:pPr lvl="1"/>
            <a:r>
              <a:rPr lang="es-CO" i="1" dirty="0" smtClean="0"/>
              <a:t>Resistencia</a:t>
            </a:r>
            <a:r>
              <a:rPr lang="es-CO" dirty="0" smtClean="0"/>
              <a:t> de la tensión</a:t>
            </a:r>
          </a:p>
          <a:p>
            <a:pPr lvl="1"/>
            <a:endParaRPr lang="es-CO" sz="800" dirty="0" smtClean="0"/>
          </a:p>
          <a:p>
            <a:pPr lvl="1"/>
            <a:r>
              <a:rPr lang="es-CO" i="1" dirty="0" smtClean="0"/>
              <a:t>Velocidad</a:t>
            </a:r>
            <a:r>
              <a:rPr lang="es-CO" dirty="0" smtClean="0"/>
              <a:t> de producción de tensión</a:t>
            </a:r>
          </a:p>
        </p:txBody>
      </p:sp>
    </p:spTree>
    <p:extLst>
      <p:ext uri="{BB962C8B-B14F-4D97-AF65-F5344CB8AC3E}">
        <p14:creationId xmlns:p14="http://schemas.microsoft.com/office/powerpoint/2010/main" val="2996666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CONDICIONANTES DE LA GENERACIÓN DE TENSIÓN MUSCULAR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1584176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Área de sección y tamaño del músculo (número y tamaño de fibras musculares):</a:t>
            </a:r>
          </a:p>
          <a:p>
            <a:endParaRPr lang="es-CO" sz="1600" dirty="0" smtClean="0"/>
          </a:p>
          <a:p>
            <a:pPr lvl="1"/>
            <a:r>
              <a:rPr lang="es-CO" dirty="0" smtClean="0"/>
              <a:t>Cuanto mayor sea el diámetro muscular, mayor será la tensión que produzca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53973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CONDICIONANTES DE LA GENERACIÓN DE TENSIÓN MUSCULAR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1584176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Disposición y longitud de las fibras:</a:t>
            </a:r>
          </a:p>
          <a:p>
            <a:endParaRPr lang="es-CO" sz="1400" dirty="0" smtClean="0"/>
          </a:p>
          <a:p>
            <a:pPr lvl="1"/>
            <a:r>
              <a:rPr lang="es-CO" dirty="0" smtClean="0"/>
              <a:t>Fibras cortas penadas </a:t>
            </a:r>
            <a:r>
              <a:rPr lang="es-CO" dirty="0" smtClean="0">
                <a:latin typeface="Calibri"/>
              </a:rPr>
              <a:t>→ producen fuerza</a:t>
            </a:r>
          </a:p>
          <a:p>
            <a:pPr lvl="1"/>
            <a:endParaRPr lang="es-CO" sz="7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Fibras longas → menor fuerza, mayor velocidad de acortamiento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322110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CONDICIONANTES DE LA GENERACIÓN DE TENSIÓN MUSCULAR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00809"/>
            <a:ext cx="8229600" cy="2448271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Distribución de los tipos de fibras: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Tipo I (tónico – lenta)</a:t>
            </a:r>
          </a:p>
          <a:p>
            <a:pPr lvl="1"/>
            <a:endParaRPr lang="es-CO" sz="400" dirty="0" smtClean="0"/>
          </a:p>
          <a:p>
            <a:pPr lvl="2"/>
            <a:r>
              <a:rPr lang="es-CO" dirty="0" smtClean="0"/>
              <a:t>Poca fuerza, lentitud para alcanzar la fuerza máxima, resistencia a la fatiga</a:t>
            </a:r>
          </a:p>
          <a:p>
            <a:pPr lvl="2"/>
            <a:endParaRPr lang="es-CO" sz="1000" dirty="0" smtClean="0"/>
          </a:p>
          <a:p>
            <a:pPr lvl="1"/>
            <a:r>
              <a:rPr lang="es-CO" dirty="0" smtClean="0"/>
              <a:t>Tipo IIA y IIB (</a:t>
            </a:r>
            <a:r>
              <a:rPr lang="es-CO" dirty="0" err="1" smtClean="0"/>
              <a:t>fásica</a:t>
            </a:r>
            <a:r>
              <a:rPr lang="es-CO" dirty="0" smtClean="0"/>
              <a:t> – rápida):</a:t>
            </a:r>
          </a:p>
          <a:p>
            <a:pPr lvl="1"/>
            <a:endParaRPr lang="es-CO" sz="400" dirty="0" smtClean="0"/>
          </a:p>
          <a:p>
            <a:pPr lvl="2"/>
            <a:r>
              <a:rPr lang="es-CO" dirty="0" smtClean="0"/>
              <a:t>Rápida generación de mucha fuerza; se fatigan rápidamente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2557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CONDICIONANTES DE LA GENERACIÓN DE TENSIÓN MUSCULAR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1684783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Relación entre la longitud y la tensión del músculo en el momento de la contracción: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Se produce mayor tensión cuando se está cerca de la posición fisiológica neutra en el momento de la contracción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2385473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CONDICIONANTES DE LA GENERACIÓN DE TENSIÓN MUSCULAR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124944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Reclutamiento de unidades motoras:</a:t>
            </a:r>
          </a:p>
          <a:p>
            <a:endParaRPr lang="es-CO" sz="500" dirty="0" smtClean="0"/>
          </a:p>
          <a:p>
            <a:pPr lvl="1"/>
            <a:r>
              <a:rPr lang="es-CO" dirty="0" smtClean="0"/>
              <a:t>A mayor reclutamiento, mayor tensión</a:t>
            </a:r>
          </a:p>
          <a:p>
            <a:pPr lvl="1"/>
            <a:endParaRPr lang="es-CO" sz="1900" dirty="0" smtClean="0"/>
          </a:p>
          <a:p>
            <a:r>
              <a:rPr lang="es-CO" dirty="0" smtClean="0"/>
              <a:t>Frecuencia de disparo de las unidades motoras:</a:t>
            </a:r>
          </a:p>
          <a:p>
            <a:endParaRPr lang="es-CO" sz="600" dirty="0" smtClean="0"/>
          </a:p>
          <a:p>
            <a:pPr lvl="1"/>
            <a:r>
              <a:rPr lang="es-CO" dirty="0" smtClean="0"/>
              <a:t>A mayor sincronización, mayor tensión</a:t>
            </a:r>
          </a:p>
          <a:p>
            <a:pPr marL="457200" lvl="1" indent="0">
              <a:buNone/>
            </a:pPr>
            <a:endParaRPr lang="es-CO" sz="2100" dirty="0" smtClean="0"/>
          </a:p>
          <a:p>
            <a:r>
              <a:rPr lang="es-CO" dirty="0" smtClean="0"/>
              <a:t>Sincronización de unidades motoras:</a:t>
            </a:r>
          </a:p>
          <a:p>
            <a:pPr lvl="1"/>
            <a:r>
              <a:rPr lang="es-CO" dirty="0" smtClean="0"/>
              <a:t>A mayor sincronización entre las unidades motoras, mayor tensión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46675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GENERALIDADES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Para responder a las demandas de las fuerzas externas se debe poder: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Producir tensión muscular</a:t>
            </a:r>
          </a:p>
          <a:p>
            <a:pPr lvl="1"/>
            <a:r>
              <a:rPr lang="es-CO" dirty="0" smtClean="0"/>
              <a:t>Mantener tensión muscular</a:t>
            </a:r>
          </a:p>
          <a:p>
            <a:pPr lvl="1"/>
            <a:r>
              <a:rPr lang="es-CO" dirty="0" smtClean="0"/>
              <a:t>Regular tensión muscular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289985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CONDICIONANTES DE LA GENERACIÓN DE TENSIÓN MUSCULAR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312368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Tipo de contracción muscular:</a:t>
            </a:r>
          </a:p>
          <a:p>
            <a:pPr lvl="1"/>
            <a:r>
              <a:rPr lang="es-CO" dirty="0" smtClean="0"/>
              <a:t>Generación de fuerza en orden descendente:</a:t>
            </a:r>
          </a:p>
          <a:p>
            <a:pPr lvl="2"/>
            <a:r>
              <a:rPr lang="es-CO" dirty="0" smtClean="0"/>
              <a:t>Excéntrica</a:t>
            </a:r>
          </a:p>
          <a:p>
            <a:pPr lvl="3"/>
            <a:r>
              <a:rPr lang="es-CO" dirty="0" smtClean="0"/>
              <a:t>Isométrica</a:t>
            </a:r>
          </a:p>
          <a:p>
            <a:pPr lvl="4"/>
            <a:r>
              <a:rPr lang="es-CO" dirty="0" smtClean="0"/>
              <a:t>Concéntrica</a:t>
            </a:r>
          </a:p>
          <a:p>
            <a:pPr lvl="4"/>
            <a:endParaRPr lang="es-CO" sz="3200" dirty="0" smtClean="0"/>
          </a:p>
          <a:p>
            <a:r>
              <a:rPr lang="es-CO" dirty="0" smtClean="0"/>
              <a:t>Velocidad de la contracción muscular: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Excéntrica </a:t>
            </a:r>
            <a:r>
              <a:rPr lang="es-CO" dirty="0" smtClean="0">
                <a:latin typeface="Calibri"/>
              </a:rPr>
              <a:t>→ a mayor velocidad, mayor tensión</a:t>
            </a:r>
          </a:p>
          <a:p>
            <a:pPr lvl="1"/>
            <a:endParaRPr lang="es-CO" sz="1000" dirty="0" smtClean="0">
              <a:latin typeface="Calibri"/>
            </a:endParaRPr>
          </a:p>
          <a:p>
            <a:pPr lvl="1"/>
            <a:r>
              <a:rPr lang="es-CO" dirty="0" smtClean="0">
                <a:latin typeface="Calibri"/>
              </a:rPr>
              <a:t>Concéntrica → a mayor velocidad, menor tensión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425746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s-CO" sz="3200" dirty="0" smtClean="0"/>
              <a:t>CONDICIONANTES DE LA GENERACIÓN DE TENSIÓN MUSCULAR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1828799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Reservas de energía e irrigación sanguínea: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El aporte energético condiciona la generación de tensión (almacenes de glucógeno)</a:t>
            </a:r>
          </a:p>
          <a:p>
            <a:pPr lvl="1"/>
            <a:endParaRPr lang="es-CO" sz="400" dirty="0" smtClean="0"/>
          </a:p>
          <a:p>
            <a:pPr lvl="1"/>
            <a:r>
              <a:rPr lang="es-CO" dirty="0" smtClean="0"/>
              <a:t>La cantidad de oxígeno disponible también (fenómeno de </a:t>
            </a:r>
            <a:r>
              <a:rPr lang="es-CO" dirty="0" err="1" smtClean="0"/>
              <a:t>neovascularización</a:t>
            </a:r>
            <a:r>
              <a:rPr lang="es-CO" dirty="0" smtClean="0"/>
              <a:t>)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326400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CONDICIONANTES DE LA GENERACIÓN DE TENSIÓN MUSCULAR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es-CO" dirty="0" smtClean="0"/>
              <a:t>Fatiga muscular local:</a:t>
            </a:r>
          </a:p>
          <a:p>
            <a:endParaRPr lang="es-CO" sz="1100" dirty="0" smtClean="0"/>
          </a:p>
          <a:p>
            <a:pPr lvl="1"/>
            <a:r>
              <a:rPr lang="es-CO" dirty="0" smtClean="0"/>
              <a:t>Menor respuesta muscular luego de estímulos repetidos </a:t>
            </a:r>
            <a:r>
              <a:rPr lang="es-CO" dirty="0" smtClean="0">
                <a:latin typeface="Calibri"/>
              </a:rPr>
              <a:t>→ estado </a:t>
            </a:r>
            <a:r>
              <a:rPr lang="es-CO" u="sng" dirty="0" smtClean="0">
                <a:latin typeface="Calibri"/>
              </a:rPr>
              <a:t>agudo</a:t>
            </a:r>
            <a:r>
              <a:rPr lang="es-CO" dirty="0" smtClean="0">
                <a:latin typeface="Calibri"/>
              </a:rPr>
              <a:t> de </a:t>
            </a:r>
            <a:r>
              <a:rPr lang="es-CO" u="sng" dirty="0" smtClean="0">
                <a:latin typeface="Calibri"/>
              </a:rPr>
              <a:t>agotamiento</a:t>
            </a:r>
            <a:r>
              <a:rPr lang="es-CO" dirty="0" smtClean="0">
                <a:latin typeface="Calibri"/>
              </a:rPr>
              <a:t> o </a:t>
            </a:r>
            <a:r>
              <a:rPr lang="es-CO" u="sng" dirty="0" smtClean="0">
                <a:latin typeface="Calibri"/>
              </a:rPr>
              <a:t>falla</a:t>
            </a:r>
            <a:r>
              <a:rPr lang="es-CO" dirty="0" smtClean="0">
                <a:latin typeface="Calibri"/>
              </a:rPr>
              <a:t> temporal, reversible:</a:t>
            </a:r>
          </a:p>
          <a:p>
            <a:pPr lvl="1"/>
            <a:endParaRPr lang="es-CO" sz="900" dirty="0" smtClean="0"/>
          </a:p>
          <a:p>
            <a:pPr lvl="2"/>
            <a:r>
              <a:rPr lang="es-CO" dirty="0" smtClean="0"/>
              <a:t>Disminución de la amplitud de los potenciales de acción de las unidades motoras</a:t>
            </a:r>
          </a:p>
          <a:p>
            <a:pPr marL="914400" lvl="2" indent="0">
              <a:buNone/>
            </a:pPr>
            <a:endParaRPr lang="es-CO" sz="400" dirty="0" smtClean="0"/>
          </a:p>
          <a:p>
            <a:pPr lvl="2"/>
            <a:r>
              <a:rPr lang="es-CO" dirty="0" smtClean="0"/>
              <a:t>Pérdida progresiva de reservas energéticas</a:t>
            </a:r>
          </a:p>
          <a:p>
            <a:pPr lvl="2"/>
            <a:endParaRPr lang="es-CO" sz="400" dirty="0" smtClean="0"/>
          </a:p>
          <a:p>
            <a:pPr lvl="2"/>
            <a:r>
              <a:rPr lang="es-CO" dirty="0" smtClean="0"/>
              <a:t>Oxigenación insuficiente</a:t>
            </a:r>
          </a:p>
          <a:p>
            <a:pPr lvl="2"/>
            <a:endParaRPr lang="es-CO" sz="400" dirty="0" smtClean="0"/>
          </a:p>
          <a:p>
            <a:pPr lvl="2"/>
            <a:r>
              <a:rPr lang="es-CO" dirty="0" smtClean="0"/>
              <a:t>Aumento en la concentración de protones</a:t>
            </a:r>
          </a:p>
          <a:p>
            <a:pPr lvl="2"/>
            <a:endParaRPr lang="es-CO" sz="500" dirty="0" smtClean="0"/>
          </a:p>
          <a:p>
            <a:pPr lvl="2"/>
            <a:r>
              <a:rPr lang="es-CO" dirty="0" smtClean="0"/>
              <a:t>Influencia inhibitoria (</a:t>
            </a:r>
            <a:r>
              <a:rPr lang="es-CO" dirty="0" err="1" smtClean="0"/>
              <a:t>protectiva</a:t>
            </a:r>
            <a:r>
              <a:rPr lang="es-CO" dirty="0" smtClean="0"/>
              <a:t>) del SNC</a:t>
            </a:r>
          </a:p>
          <a:p>
            <a:pPr lvl="2"/>
            <a:endParaRPr lang="es-CO" sz="500" dirty="0" smtClean="0"/>
          </a:p>
          <a:p>
            <a:pPr lvl="2"/>
            <a:r>
              <a:rPr lang="es-CO" dirty="0" smtClean="0"/>
              <a:t>Tipo de fibra muscular involucrada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60843239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68958"/>
          </a:xfrm>
        </p:spPr>
        <p:txBody>
          <a:bodyPr>
            <a:normAutofit/>
          </a:bodyPr>
          <a:lstStyle/>
          <a:p>
            <a:r>
              <a:rPr lang="es-CO" sz="3200" dirty="0" smtClean="0"/>
              <a:t>SIGNOS Y SÍNTOMAS DE FATIGA MUSCULAR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608512"/>
          </a:xfrm>
        </p:spPr>
        <p:txBody>
          <a:bodyPr>
            <a:normAutofit fontScale="70000" lnSpcReduction="20000"/>
          </a:bodyPr>
          <a:lstStyle/>
          <a:p>
            <a:r>
              <a:rPr lang="es-CO" dirty="0" smtClean="0"/>
              <a:t>Sensación incómoda en el músculo, incluso dolor y calambres</a:t>
            </a:r>
          </a:p>
          <a:p>
            <a:endParaRPr lang="es-CO" sz="1300" dirty="0" smtClean="0"/>
          </a:p>
          <a:p>
            <a:r>
              <a:rPr lang="es-CO" dirty="0" smtClean="0"/>
              <a:t>Temblores en el músculo en contracción</a:t>
            </a:r>
          </a:p>
          <a:p>
            <a:endParaRPr lang="es-CO" sz="1400" dirty="0" smtClean="0"/>
          </a:p>
          <a:p>
            <a:r>
              <a:rPr lang="es-CO" dirty="0" smtClean="0"/>
              <a:t>Los movimientos son en sacudidas y no suaves como al comenzar el ejercicio</a:t>
            </a:r>
          </a:p>
          <a:p>
            <a:endParaRPr lang="es-CO" sz="1400" dirty="0" smtClean="0"/>
          </a:p>
          <a:p>
            <a:r>
              <a:rPr lang="es-CO" dirty="0" smtClean="0"/>
              <a:t>Incapacidad de completar el patrón de movimiento en toda la amplitud disponible en los ejercicios dinámicos con empleo de la misma resistencia</a:t>
            </a:r>
          </a:p>
          <a:p>
            <a:endParaRPr lang="es-CO" sz="1400" dirty="0" smtClean="0"/>
          </a:p>
          <a:p>
            <a:r>
              <a:rPr lang="es-CO" dirty="0" smtClean="0"/>
              <a:t>Aparición de movimientos sustitutos para completar el movimiento</a:t>
            </a:r>
          </a:p>
          <a:p>
            <a:endParaRPr lang="es-CO" sz="1400" dirty="0" smtClean="0"/>
          </a:p>
          <a:p>
            <a:r>
              <a:rPr lang="es-CO" dirty="0" smtClean="0"/>
              <a:t>Incapacidad de continuar la actividad aunque sea a baja intensidad</a:t>
            </a:r>
          </a:p>
          <a:p>
            <a:endParaRPr lang="es-CO" sz="1400" dirty="0" smtClean="0"/>
          </a:p>
          <a:p>
            <a:r>
              <a:rPr lang="es-CO" dirty="0" smtClean="0"/>
              <a:t>Reducción de la fuerza máxima en pruebas </a:t>
            </a:r>
            <a:r>
              <a:rPr lang="es-CO" dirty="0" err="1" smtClean="0"/>
              <a:t>isocinéticas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9380202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FACTORES QUE INFLUYEN SOBRE LA FATIGA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411760" y="1628800"/>
            <a:ext cx="3898776" cy="4525963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Estado de salud</a:t>
            </a:r>
          </a:p>
          <a:p>
            <a:endParaRPr lang="es-CO" sz="900" dirty="0" smtClean="0"/>
          </a:p>
          <a:p>
            <a:r>
              <a:rPr lang="es-CO" dirty="0" smtClean="0"/>
              <a:t>Alimentación</a:t>
            </a:r>
          </a:p>
          <a:p>
            <a:endParaRPr lang="es-CO" sz="900" dirty="0" smtClean="0"/>
          </a:p>
          <a:p>
            <a:r>
              <a:rPr lang="es-CO" dirty="0" smtClean="0"/>
              <a:t>Estilo de vida</a:t>
            </a:r>
          </a:p>
          <a:p>
            <a:endParaRPr lang="es-CO" sz="900" dirty="0" smtClean="0"/>
          </a:p>
          <a:p>
            <a:r>
              <a:rPr lang="es-CO" dirty="0" smtClean="0"/>
              <a:t>Afecciones:</a:t>
            </a:r>
          </a:p>
          <a:p>
            <a:endParaRPr lang="es-CO" sz="700" dirty="0" smtClean="0"/>
          </a:p>
          <a:p>
            <a:pPr lvl="1"/>
            <a:r>
              <a:rPr lang="es-CO" dirty="0" smtClean="0"/>
              <a:t>Neuromusculares</a:t>
            </a:r>
          </a:p>
          <a:p>
            <a:pPr lvl="1"/>
            <a:endParaRPr lang="es-CO" sz="700" dirty="0" smtClean="0"/>
          </a:p>
          <a:p>
            <a:pPr lvl="1"/>
            <a:r>
              <a:rPr lang="es-CO" dirty="0" smtClean="0"/>
              <a:t>Cardiopulmonares</a:t>
            </a:r>
          </a:p>
          <a:p>
            <a:pPr lvl="1"/>
            <a:endParaRPr lang="es-CO" sz="700" dirty="0" smtClean="0"/>
          </a:p>
          <a:p>
            <a:pPr lvl="1"/>
            <a:r>
              <a:rPr lang="es-CO" dirty="0" smtClean="0"/>
              <a:t>Oncológicas</a:t>
            </a:r>
          </a:p>
          <a:p>
            <a:pPr lvl="1"/>
            <a:endParaRPr lang="es-CO" sz="700" dirty="0" smtClean="0"/>
          </a:p>
          <a:p>
            <a:pPr lvl="1"/>
            <a:r>
              <a:rPr lang="es-CO" dirty="0" smtClean="0"/>
              <a:t>Inflamatorias</a:t>
            </a:r>
          </a:p>
          <a:p>
            <a:pPr lvl="1"/>
            <a:endParaRPr lang="es-CO" sz="800" dirty="0" smtClean="0"/>
          </a:p>
          <a:p>
            <a:pPr lvl="1"/>
            <a:r>
              <a:rPr lang="es-CO" dirty="0" smtClean="0"/>
              <a:t>Psicológicas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412542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RECUPERACIÓN Y DENSIDAD DEL EJERCICIO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785395"/>
          </a:xfrm>
        </p:spPr>
        <p:txBody>
          <a:bodyPr>
            <a:normAutofit fontScale="77500" lnSpcReduction="20000"/>
          </a:bodyPr>
          <a:lstStyle/>
          <a:p>
            <a:r>
              <a:rPr lang="es-CO" dirty="0" smtClean="0"/>
              <a:t>En general, el tiempo de recuperación para retornar a un nivel del 90-95% de rendimiento es de 3 – 4 min</a:t>
            </a:r>
          </a:p>
          <a:p>
            <a:endParaRPr lang="es-CO" sz="1300" dirty="0" smtClean="0"/>
          </a:p>
          <a:p>
            <a:r>
              <a:rPr lang="es-CO" dirty="0" smtClean="0"/>
              <a:t>Densidad:</a:t>
            </a:r>
          </a:p>
          <a:p>
            <a:endParaRPr lang="es-CO" sz="500" dirty="0" smtClean="0"/>
          </a:p>
          <a:p>
            <a:pPr lvl="1"/>
            <a:r>
              <a:rPr lang="es-CO" dirty="0" smtClean="0"/>
              <a:t>1/1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1/2</a:t>
            </a:r>
          </a:p>
          <a:p>
            <a:pPr lvl="1"/>
            <a:endParaRPr lang="es-CO" sz="500" dirty="0" smtClean="0"/>
          </a:p>
          <a:p>
            <a:pPr lvl="1"/>
            <a:r>
              <a:rPr lang="es-CO" dirty="0" smtClean="0"/>
              <a:t>1/3</a:t>
            </a:r>
          </a:p>
          <a:p>
            <a:pPr lvl="1"/>
            <a:endParaRPr lang="es-CO" sz="1300" dirty="0" smtClean="0"/>
          </a:p>
          <a:p>
            <a:r>
              <a:rPr lang="es-CO" dirty="0" smtClean="0"/>
              <a:t>Cambios durante la recuperación:</a:t>
            </a:r>
          </a:p>
          <a:p>
            <a:endParaRPr lang="es-CO" sz="700" dirty="0" smtClean="0"/>
          </a:p>
          <a:p>
            <a:pPr lvl="1"/>
            <a:r>
              <a:rPr lang="es-CO" dirty="0" smtClean="0"/>
              <a:t>Reposición de los depósitos tisulares de oxígeno</a:t>
            </a:r>
          </a:p>
          <a:p>
            <a:pPr lvl="1"/>
            <a:endParaRPr lang="es-CO" sz="700" dirty="0" smtClean="0"/>
          </a:p>
          <a:p>
            <a:pPr lvl="1"/>
            <a:r>
              <a:rPr lang="es-CO" dirty="0" smtClean="0"/>
              <a:t>Reposición de los depósitos de energía</a:t>
            </a:r>
          </a:p>
          <a:p>
            <a:pPr lvl="1"/>
            <a:endParaRPr lang="es-CO" sz="700" dirty="0" smtClean="0"/>
          </a:p>
          <a:p>
            <a:pPr lvl="1"/>
            <a:r>
              <a:rPr lang="es-CO" dirty="0" smtClean="0"/>
              <a:t>Remoción de protones</a:t>
            </a:r>
          </a:p>
          <a:p>
            <a:pPr lvl="1"/>
            <a:endParaRPr lang="es-CO" sz="700" dirty="0" smtClean="0"/>
          </a:p>
          <a:p>
            <a:pPr lvl="1"/>
            <a:r>
              <a:rPr lang="es-CO" dirty="0" smtClean="0"/>
              <a:t>Reposición de glucógeno</a:t>
            </a:r>
          </a:p>
        </p:txBody>
      </p:sp>
    </p:spTree>
    <p:extLst>
      <p:ext uri="{BB962C8B-B14F-4D97-AF65-F5344CB8AC3E}">
        <p14:creationId xmlns:p14="http://schemas.microsoft.com/office/powerpoint/2010/main" val="218944259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CONDICIONANTES DE LA GENERACIÓN DE TENSIÓN MUSCULAR 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Edad:</a:t>
            </a:r>
          </a:p>
          <a:p>
            <a:pPr lvl="1"/>
            <a:endParaRPr lang="es-CO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0352" y="1498951"/>
            <a:ext cx="4634199" cy="4960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4188" y="1914525"/>
            <a:ext cx="3095625" cy="302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44543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CONDICIONANTES DE LA GENERACIÓN DE TENSIÓN MUSCULAR 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Edad:</a:t>
            </a:r>
          </a:p>
          <a:p>
            <a:pPr lvl="1"/>
            <a:endParaRPr lang="es-CO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5151516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676400"/>
            <a:ext cx="615315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03087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CONDICIONANTES DE LA GENERACIÓN DE TENSIÓN MUSCULAR 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Edad:</a:t>
            </a:r>
          </a:p>
          <a:p>
            <a:pPr lvl="1"/>
            <a:endParaRPr lang="es-CO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204864"/>
            <a:ext cx="7290798" cy="4153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891415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CONDICIONANTES DE LA GENERACIÓN DE TENSIÓN MUSCULAR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Factores psicológicos y cognitivos:</a:t>
            </a:r>
          </a:p>
          <a:p>
            <a:endParaRPr lang="es-CO" sz="1100" dirty="0" smtClean="0"/>
          </a:p>
          <a:p>
            <a:pPr lvl="1"/>
            <a:r>
              <a:rPr lang="es-CO" dirty="0" smtClean="0"/>
              <a:t>Miedo al dolor</a:t>
            </a:r>
          </a:p>
          <a:p>
            <a:pPr lvl="1"/>
            <a:endParaRPr lang="es-CO" sz="800" dirty="0" smtClean="0"/>
          </a:p>
          <a:p>
            <a:pPr lvl="1"/>
            <a:r>
              <a:rPr lang="es-CO" dirty="0" smtClean="0"/>
              <a:t>Miedo a lesiones o lesiones reiteradas</a:t>
            </a:r>
          </a:p>
          <a:p>
            <a:pPr lvl="1"/>
            <a:endParaRPr lang="es-CO" sz="800" dirty="0" smtClean="0"/>
          </a:p>
          <a:p>
            <a:pPr lvl="1"/>
            <a:r>
              <a:rPr lang="es-CO" dirty="0" smtClean="0"/>
              <a:t>Depresión relacionada a afección física</a:t>
            </a:r>
          </a:p>
          <a:p>
            <a:pPr lvl="1"/>
            <a:endParaRPr lang="es-CO" sz="800" dirty="0" smtClean="0"/>
          </a:p>
          <a:p>
            <a:pPr lvl="1"/>
            <a:r>
              <a:rPr lang="es-CO" dirty="0" smtClean="0"/>
              <a:t>Compromiso de la atención o la memoria</a:t>
            </a:r>
          </a:p>
          <a:p>
            <a:pPr lvl="1"/>
            <a:endParaRPr lang="es-CO" sz="800" dirty="0" smtClean="0"/>
          </a:p>
          <a:p>
            <a:pPr lvl="1"/>
            <a:r>
              <a:rPr lang="es-CO" dirty="0" smtClean="0"/>
              <a:t>Alteraciones el sistema nervioso</a:t>
            </a:r>
          </a:p>
          <a:p>
            <a:pPr lvl="1"/>
            <a:endParaRPr lang="es-CO" sz="800" dirty="0" smtClean="0"/>
          </a:p>
          <a:p>
            <a:pPr lvl="1"/>
            <a:r>
              <a:rPr lang="es-CO" dirty="0" smtClean="0"/>
              <a:t>Efectos colaterales de fármacos</a:t>
            </a:r>
          </a:p>
          <a:p>
            <a:pPr lvl="1"/>
            <a:endParaRPr lang="es-CO" sz="800" dirty="0" smtClean="0"/>
          </a:p>
          <a:p>
            <a:pPr lvl="1"/>
            <a:r>
              <a:rPr lang="es-CO" dirty="0" smtClean="0"/>
              <a:t>Atención</a:t>
            </a:r>
          </a:p>
          <a:p>
            <a:pPr lvl="1"/>
            <a:endParaRPr lang="es-CO" sz="800" dirty="0" smtClean="0"/>
          </a:p>
          <a:p>
            <a:pPr lvl="1"/>
            <a:r>
              <a:rPr lang="es-CO" dirty="0" smtClean="0"/>
              <a:t>Motivación</a:t>
            </a:r>
          </a:p>
        </p:txBody>
      </p:sp>
    </p:spTree>
    <p:extLst>
      <p:ext uri="{BB962C8B-B14F-4D97-AF65-F5344CB8AC3E}">
        <p14:creationId xmlns:p14="http://schemas.microsoft.com/office/powerpoint/2010/main" val="22395687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EJERCICIO CONTRA RESISTENCIA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Definición:</a:t>
            </a:r>
          </a:p>
          <a:p>
            <a:endParaRPr lang="es-CO" sz="1000" dirty="0" smtClean="0"/>
          </a:p>
          <a:p>
            <a:pPr lvl="1"/>
            <a:r>
              <a:rPr lang="es-CO" dirty="0" smtClean="0"/>
              <a:t>Cualquier tipo de ejercicio activo en el que la contracción muscular:</a:t>
            </a:r>
          </a:p>
          <a:p>
            <a:pPr lvl="1"/>
            <a:endParaRPr lang="es-CO" sz="400" dirty="0" smtClean="0"/>
          </a:p>
          <a:p>
            <a:pPr lvl="2"/>
            <a:r>
              <a:rPr lang="es-CO" dirty="0" smtClean="0"/>
              <a:t>Dinámica</a:t>
            </a:r>
          </a:p>
          <a:p>
            <a:pPr lvl="2"/>
            <a:endParaRPr lang="es-CO" sz="400" dirty="0" smtClean="0"/>
          </a:p>
          <a:p>
            <a:pPr lvl="2"/>
            <a:r>
              <a:rPr lang="es-CO" dirty="0" smtClean="0"/>
              <a:t>Estática</a:t>
            </a:r>
          </a:p>
          <a:p>
            <a:pPr lvl="2"/>
            <a:endParaRPr lang="es-CO" sz="1000" dirty="0" smtClean="0"/>
          </a:p>
          <a:p>
            <a:pPr lvl="1"/>
            <a:r>
              <a:rPr lang="es-CO" dirty="0" smtClean="0"/>
              <a:t>Se aplica contra una fuerza de resistencia externa que puede ser manual o mecánica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5873206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sz="3600" dirty="0" smtClean="0"/>
              <a:t>ADAPTACIONES FISIOLÓGICAS A LOS EJERCICIOS CONTRA RESISTENCIA</a:t>
            </a:r>
            <a:endParaRPr lang="es-C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989040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Estructura muscular esquelética:</a:t>
            </a:r>
          </a:p>
          <a:p>
            <a:endParaRPr lang="es-CO" sz="700" dirty="0" smtClean="0"/>
          </a:p>
          <a:p>
            <a:pPr lvl="1"/>
            <a:r>
              <a:rPr lang="es-CO" dirty="0" smtClean="0"/>
              <a:t>Hipertrofia de fibras</a:t>
            </a:r>
          </a:p>
          <a:p>
            <a:pPr lvl="1"/>
            <a:endParaRPr lang="es-CO" sz="400" dirty="0" smtClean="0"/>
          </a:p>
          <a:p>
            <a:pPr lvl="2"/>
            <a:r>
              <a:rPr lang="es-CO" dirty="0" smtClean="0"/>
              <a:t>Mayor en fibras tipo II</a:t>
            </a:r>
          </a:p>
          <a:p>
            <a:pPr lvl="2"/>
            <a:endParaRPr lang="es-CO" sz="700" dirty="0" smtClean="0"/>
          </a:p>
          <a:p>
            <a:pPr lvl="1"/>
            <a:r>
              <a:rPr lang="es-CO" dirty="0" smtClean="0"/>
              <a:t>Hiperplasia??</a:t>
            </a:r>
          </a:p>
          <a:p>
            <a:pPr lvl="1"/>
            <a:endParaRPr lang="es-CO" sz="700" dirty="0" smtClean="0"/>
          </a:p>
          <a:p>
            <a:pPr lvl="1"/>
            <a:r>
              <a:rPr lang="es-CO" dirty="0" smtClean="0"/>
              <a:t>Remodelado de fibras intermedias</a:t>
            </a:r>
          </a:p>
          <a:p>
            <a:pPr lvl="1"/>
            <a:endParaRPr lang="es-CO" sz="700" dirty="0" smtClean="0"/>
          </a:p>
          <a:p>
            <a:pPr lvl="1"/>
            <a:r>
              <a:rPr lang="es-CO" dirty="0" smtClean="0"/>
              <a:t>Puede aumentar o disminuir según estímulo:</a:t>
            </a:r>
          </a:p>
          <a:p>
            <a:pPr lvl="1"/>
            <a:endParaRPr lang="es-CO" sz="800" dirty="0" smtClean="0"/>
          </a:p>
          <a:p>
            <a:pPr lvl="2"/>
            <a:r>
              <a:rPr lang="es-CO" dirty="0" smtClean="0"/>
              <a:t>Densidad capilar</a:t>
            </a:r>
          </a:p>
          <a:p>
            <a:pPr lvl="2"/>
            <a:endParaRPr lang="es-CO" sz="400" dirty="0" smtClean="0"/>
          </a:p>
          <a:p>
            <a:pPr lvl="2"/>
            <a:r>
              <a:rPr lang="es-CO" dirty="0" smtClean="0"/>
              <a:t>Volumen mitocondrial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5399965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ADAPTACIONES FISIOLÓGICAS A LOS EJERCICIOS CONTRA RESISTENCIA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dirty="0" smtClean="0"/>
              <a:t>Sistema nervioso:</a:t>
            </a:r>
          </a:p>
          <a:p>
            <a:pPr lvl="1"/>
            <a:r>
              <a:rPr lang="es-CO" dirty="0" smtClean="0"/>
              <a:t>Incremento en el reclutamiento de unidades motoras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4603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USO DEL EJERCICIO CONTRA RESISTENCIA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s-CO" dirty="0" smtClean="0"/>
              <a:t>El ejercicio contra resistencia es fundamental en:</a:t>
            </a:r>
          </a:p>
          <a:p>
            <a:endParaRPr lang="es-CO" sz="1000" dirty="0" smtClean="0"/>
          </a:p>
          <a:p>
            <a:pPr lvl="1"/>
            <a:r>
              <a:rPr lang="es-CO" dirty="0"/>
              <a:t>P</a:t>
            </a:r>
            <a:r>
              <a:rPr lang="es-CO" dirty="0" smtClean="0"/>
              <a:t>rogramas de rehabilitación para personas con compromiso funcional</a:t>
            </a:r>
          </a:p>
          <a:p>
            <a:pPr lvl="1"/>
            <a:endParaRPr lang="es-CO" sz="1000" dirty="0" smtClean="0"/>
          </a:p>
          <a:p>
            <a:pPr lvl="1"/>
            <a:r>
              <a:rPr lang="es-CO" dirty="0"/>
              <a:t>P</a:t>
            </a:r>
            <a:r>
              <a:rPr lang="es-CO" dirty="0" smtClean="0"/>
              <a:t>rogramas de acondicionamiento para mantener un estado saludable</a:t>
            </a:r>
          </a:p>
          <a:p>
            <a:pPr lvl="1"/>
            <a:endParaRPr lang="es-CO" sz="1000" dirty="0" smtClean="0"/>
          </a:p>
          <a:p>
            <a:pPr lvl="1"/>
            <a:r>
              <a:rPr lang="es-CO" dirty="0"/>
              <a:t>M</a:t>
            </a:r>
            <a:r>
              <a:rPr lang="es-CO" dirty="0" smtClean="0"/>
              <a:t>ejorar el rendimiento físico</a:t>
            </a:r>
          </a:p>
          <a:p>
            <a:pPr lvl="1"/>
            <a:endParaRPr lang="es-CO" sz="1100" dirty="0" smtClean="0"/>
          </a:p>
          <a:p>
            <a:pPr lvl="1"/>
            <a:r>
              <a:rPr lang="es-CO" dirty="0" smtClean="0"/>
              <a:t>Prevenir el riesgo de lesiones o enfermedades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659016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REQUERIMIENTOS PARA LA IMPLEMENTACIÓN DE EJERCICIOS CONTRA RESISTENCIA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s-CO" dirty="0" smtClean="0"/>
              <a:t>Examen físico y evaluación integral del paciente</a:t>
            </a:r>
          </a:p>
          <a:p>
            <a:endParaRPr lang="es-CO" sz="1100" dirty="0" smtClean="0"/>
          </a:p>
          <a:p>
            <a:pPr lvl="1"/>
            <a:r>
              <a:rPr lang="es-CO" dirty="0" smtClean="0"/>
              <a:t>Específicamente:</a:t>
            </a:r>
          </a:p>
          <a:p>
            <a:pPr lvl="1"/>
            <a:endParaRPr lang="es-CO" sz="900" dirty="0" smtClean="0"/>
          </a:p>
          <a:p>
            <a:pPr lvl="2"/>
            <a:r>
              <a:rPr lang="es-CO" dirty="0" smtClean="0"/>
              <a:t>Evaluar comorbilidades de cada paciente</a:t>
            </a:r>
          </a:p>
          <a:p>
            <a:pPr lvl="2"/>
            <a:endParaRPr lang="es-CO" sz="900" dirty="0" smtClean="0"/>
          </a:p>
          <a:p>
            <a:pPr lvl="2"/>
            <a:r>
              <a:rPr lang="es-CO" dirty="0" smtClean="0"/>
              <a:t>Evaluar grado de compromiso del rendimiento muscular</a:t>
            </a:r>
          </a:p>
          <a:p>
            <a:pPr lvl="2"/>
            <a:endParaRPr lang="es-CO" sz="900" dirty="0" smtClean="0"/>
          </a:p>
          <a:p>
            <a:pPr lvl="2"/>
            <a:r>
              <a:rPr lang="es-CO" dirty="0" smtClean="0"/>
              <a:t>Presencia de impedimentos especiales</a:t>
            </a:r>
          </a:p>
          <a:p>
            <a:pPr lvl="2"/>
            <a:endParaRPr lang="es-CO" sz="900" dirty="0" smtClean="0"/>
          </a:p>
          <a:p>
            <a:pPr lvl="2"/>
            <a:r>
              <a:rPr lang="es-CO" dirty="0" smtClean="0"/>
              <a:t>Etapa de cicatrización de los tejidos luego de cirugía o lesión</a:t>
            </a:r>
          </a:p>
          <a:p>
            <a:pPr lvl="2"/>
            <a:endParaRPr lang="es-CO" sz="900" dirty="0" smtClean="0"/>
          </a:p>
          <a:p>
            <a:pPr lvl="2"/>
            <a:r>
              <a:rPr lang="es-CO" dirty="0" smtClean="0"/>
              <a:t>Edad del paciente</a:t>
            </a:r>
          </a:p>
          <a:p>
            <a:pPr lvl="2"/>
            <a:endParaRPr lang="es-CO" sz="800" dirty="0"/>
          </a:p>
          <a:p>
            <a:pPr lvl="2"/>
            <a:endParaRPr lang="es-CO" sz="900" dirty="0" smtClean="0"/>
          </a:p>
          <a:p>
            <a:pPr lvl="2"/>
            <a:r>
              <a:rPr lang="es-CO" dirty="0" smtClean="0"/>
              <a:t>Estado atlético general o de condicionamiento físico</a:t>
            </a:r>
          </a:p>
          <a:p>
            <a:pPr lvl="2"/>
            <a:endParaRPr lang="es-CO" sz="900" dirty="0" smtClean="0"/>
          </a:p>
          <a:p>
            <a:pPr lvl="2"/>
            <a:r>
              <a:rPr lang="es-CO" dirty="0" smtClean="0"/>
              <a:t>Capacidad de cooperar o aprender</a:t>
            </a:r>
          </a:p>
        </p:txBody>
      </p:sp>
    </p:spTree>
    <p:extLst>
      <p:ext uri="{BB962C8B-B14F-4D97-AF65-F5344CB8AC3E}">
        <p14:creationId xmlns:p14="http://schemas.microsoft.com/office/powerpoint/2010/main" val="35376418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CO" dirty="0" smtClean="0"/>
              <a:t>ELEMENTOS CLAVE DEL RENDIMIENTO MUSCULAR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592288"/>
          </a:xfrm>
        </p:spPr>
        <p:txBody>
          <a:bodyPr>
            <a:normAutofit/>
          </a:bodyPr>
          <a:lstStyle/>
          <a:p>
            <a:pPr algn="ctr"/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FUERZA</a:t>
            </a:r>
          </a:p>
          <a:p>
            <a:pPr algn="ctr"/>
            <a:endParaRPr lang="es-CO" sz="15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POTENCIA</a:t>
            </a:r>
          </a:p>
          <a:p>
            <a:pPr algn="ctr"/>
            <a:endParaRPr lang="es-CO" sz="15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s-CO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RESISTENCIA</a:t>
            </a:r>
          </a:p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088488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/>
          </a:bodyPr>
          <a:lstStyle/>
          <a:p>
            <a:r>
              <a:rPr lang="es-CO" sz="3200" dirty="0" smtClean="0"/>
              <a:t>MODIFICACIÓN DE LOS ELEMENTOS CLAVE DEL RENDIMIENTO MUSCULAR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>
            <a:normAutofit/>
          </a:bodyPr>
          <a:lstStyle/>
          <a:p>
            <a:r>
              <a:rPr lang="es-CO" dirty="0"/>
              <a:t>La proporción de modificación de cada uno depende de</a:t>
            </a:r>
            <a:r>
              <a:rPr lang="es-CO" dirty="0" smtClean="0"/>
              <a:t>:</a:t>
            </a:r>
          </a:p>
          <a:p>
            <a:endParaRPr lang="es-CO" sz="1000" dirty="0"/>
          </a:p>
          <a:p>
            <a:pPr lvl="1"/>
            <a:r>
              <a:rPr lang="es-CO" dirty="0"/>
              <a:t>Aplicación de los principios de </a:t>
            </a:r>
            <a:r>
              <a:rPr lang="es-CO" dirty="0" smtClean="0"/>
              <a:t>entrenamiento</a:t>
            </a:r>
          </a:p>
          <a:p>
            <a:pPr lvl="1"/>
            <a:endParaRPr lang="es-CO" sz="600" dirty="0"/>
          </a:p>
          <a:p>
            <a:pPr lvl="1"/>
            <a:r>
              <a:rPr lang="es-CO" dirty="0" smtClean="0"/>
              <a:t>Intensidad</a:t>
            </a:r>
          </a:p>
          <a:p>
            <a:pPr lvl="1"/>
            <a:endParaRPr lang="es-CO" sz="600" dirty="0"/>
          </a:p>
          <a:p>
            <a:pPr lvl="1"/>
            <a:r>
              <a:rPr lang="es-CO" dirty="0" smtClean="0"/>
              <a:t>Frecuencia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Duración</a:t>
            </a:r>
          </a:p>
          <a:p>
            <a:pPr lvl="1"/>
            <a:endParaRPr lang="es-CO" sz="600" dirty="0" smtClean="0"/>
          </a:p>
          <a:p>
            <a:pPr lvl="1"/>
            <a:r>
              <a:rPr lang="es-CO" dirty="0" smtClean="0"/>
              <a:t>Densidad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662712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CO" sz="3200" dirty="0" smtClean="0"/>
              <a:t>OBJETIVOS DEL ENTRENAMIENTO CONTRA RESISTENCIA</a:t>
            </a:r>
            <a:endParaRPr lang="es-CO" sz="32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 fontScale="85000" lnSpcReduction="20000"/>
          </a:bodyPr>
          <a:lstStyle/>
          <a:p>
            <a:r>
              <a:rPr lang="es-CO" dirty="0" smtClean="0"/>
              <a:t>Mejorar el rendimiento muscular:</a:t>
            </a:r>
          </a:p>
          <a:p>
            <a:endParaRPr lang="es-CO" sz="1100" dirty="0" smtClean="0"/>
          </a:p>
          <a:p>
            <a:pPr lvl="1"/>
            <a:r>
              <a:rPr lang="es-CO" dirty="0" smtClean="0"/>
              <a:t>Recuperar, aumentar o mantener la:</a:t>
            </a:r>
          </a:p>
          <a:p>
            <a:pPr lvl="1"/>
            <a:endParaRPr lang="es-CO" sz="500" dirty="0" smtClean="0"/>
          </a:p>
          <a:p>
            <a:pPr lvl="2"/>
            <a:r>
              <a:rPr lang="es-CO" dirty="0" smtClean="0"/>
              <a:t>Fuerza</a:t>
            </a:r>
          </a:p>
          <a:p>
            <a:pPr lvl="2"/>
            <a:endParaRPr lang="es-CO" sz="500" dirty="0" smtClean="0"/>
          </a:p>
          <a:p>
            <a:pPr lvl="2"/>
            <a:r>
              <a:rPr lang="es-CO" dirty="0" smtClean="0"/>
              <a:t>Potencia</a:t>
            </a:r>
          </a:p>
          <a:p>
            <a:pPr lvl="2"/>
            <a:endParaRPr lang="es-CO" sz="500" dirty="0" smtClean="0"/>
          </a:p>
          <a:p>
            <a:pPr lvl="2"/>
            <a:r>
              <a:rPr lang="es-CO" dirty="0" smtClean="0"/>
              <a:t>Resistencia</a:t>
            </a:r>
          </a:p>
          <a:p>
            <a:pPr lvl="2"/>
            <a:endParaRPr lang="es-CO" sz="1200" dirty="0" smtClean="0"/>
          </a:p>
          <a:p>
            <a:pPr lvl="1"/>
            <a:r>
              <a:rPr lang="es-CO" dirty="0" smtClean="0"/>
              <a:t>Incrementar resistencia de los tejidos conectivos:</a:t>
            </a:r>
          </a:p>
          <a:p>
            <a:pPr lvl="1"/>
            <a:endParaRPr lang="es-CO" sz="500" dirty="0" smtClean="0"/>
          </a:p>
          <a:p>
            <a:pPr lvl="2"/>
            <a:r>
              <a:rPr lang="es-CO" dirty="0" smtClean="0"/>
              <a:t>Tendones, ligamentos, tejido conectivo intramuscular</a:t>
            </a:r>
          </a:p>
          <a:p>
            <a:pPr lvl="2"/>
            <a:endParaRPr lang="es-CO" sz="1200" dirty="0" smtClean="0"/>
          </a:p>
          <a:p>
            <a:pPr lvl="1"/>
            <a:r>
              <a:rPr lang="es-CO" dirty="0" smtClean="0"/>
              <a:t>Incremento de la densidad mineral ósea o disminuir la desmineralización ósea</a:t>
            </a:r>
          </a:p>
          <a:p>
            <a:pPr lvl="1"/>
            <a:endParaRPr lang="es-CO" sz="1300" dirty="0" smtClean="0"/>
          </a:p>
          <a:p>
            <a:pPr lvl="1"/>
            <a:r>
              <a:rPr lang="es-CO" dirty="0" smtClean="0"/>
              <a:t>Incrementar el rendimiento físico en las tareas de la vida diaria, ocupacionales y recreacionales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922367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673</TotalTime>
  <Words>1660</Words>
  <Application>Microsoft Office PowerPoint</Application>
  <PresentationFormat>Presentación en pantalla (4:3)</PresentationFormat>
  <Paragraphs>478</Paragraphs>
  <Slides>41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41</vt:i4>
      </vt:variant>
    </vt:vector>
  </HeadingPairs>
  <TitlesOfParts>
    <vt:vector size="42" baseType="lpstr">
      <vt:lpstr>Tema de Office</vt:lpstr>
      <vt:lpstr>EJERCICIOS CONTRA RESISTENCIA O FORTALECIMIENTO</vt:lpstr>
      <vt:lpstr>GENERALIDADES</vt:lpstr>
      <vt:lpstr>GENERALIDADES</vt:lpstr>
      <vt:lpstr>EJERCICIO CONTRA RESISTENCIA</vt:lpstr>
      <vt:lpstr>USO DEL EJERCICIO CONTRA RESISTENCIA</vt:lpstr>
      <vt:lpstr>REQUERIMIENTOS PARA LA IMPLEMENTACIÓN DE EJERCICIOS CONTRA RESISTENCIA</vt:lpstr>
      <vt:lpstr>ELEMENTOS CLAVE DEL RENDIMIENTO MUSCULAR</vt:lpstr>
      <vt:lpstr>MODIFICACIÓN DE LOS ELEMENTOS CLAVE DEL RENDIMIENTO MUSCULAR</vt:lpstr>
      <vt:lpstr>OBJETIVOS DEL ENTRENAMIENTO CONTRA RESISTENCIA</vt:lpstr>
      <vt:lpstr>FUERZA</vt:lpstr>
      <vt:lpstr>FUERZA</vt:lpstr>
      <vt:lpstr>FUERZA</vt:lpstr>
      <vt:lpstr>FUERZA FUNCIONAL</vt:lpstr>
      <vt:lpstr>ENTRENAMIENTO DE FUERZA (ENTRENAMIENTO DE FORTALECIMIENTO)</vt:lpstr>
      <vt:lpstr>POTENCIA</vt:lpstr>
      <vt:lpstr>ENTRENAMIENTO DE POTENCIA</vt:lpstr>
      <vt:lpstr>RESISTENCIA</vt:lpstr>
      <vt:lpstr>ENTRENAMIENTO DE RESISTENCIA</vt:lpstr>
      <vt:lpstr>PRINCIPIOS DEL ENTRENAMIENTO DEL RENDIMIENTO MUSCULAR</vt:lpstr>
      <vt:lpstr>CONSIDERACIONES DEL PRINCIPIO DE SOBRECARGA</vt:lpstr>
      <vt:lpstr>PRINCIPIO DE ESPECIFICIDAD DEL ENTRENAMIENTO</vt:lpstr>
      <vt:lpstr>PRINCIPIO DE TRANSFERENCIA DE ENTRENAMIENTO</vt:lpstr>
      <vt:lpstr>PRINCIPIO DE REVERSIBILIDAD DEL ENTRENAMIENTO</vt:lpstr>
      <vt:lpstr>ADAPTACIÓN A LOS EJERCICIOS CONTRA RESISTENCIA</vt:lpstr>
      <vt:lpstr>CONDICIONANTES DE LA GENERACIÓN DE TENSIÓN MUSCULAR</vt:lpstr>
      <vt:lpstr>CONDICIONANTES DE LA GENERACIÓN DE TENSIÓN MUSCULAR</vt:lpstr>
      <vt:lpstr>CONDICIONANTES DE LA GENERACIÓN DE TENSIÓN MUSCULAR</vt:lpstr>
      <vt:lpstr>CONDICIONANTES DE LA GENERACIÓN DE TENSIÓN MUSCULAR</vt:lpstr>
      <vt:lpstr>CONDICIONANTES DE LA GENERACIÓN DE TENSIÓN MUSCULAR</vt:lpstr>
      <vt:lpstr>CONDICIONANTES DE LA GENERACIÓN DE TENSIÓN MUSCULAR</vt:lpstr>
      <vt:lpstr>CONDICIONANTES DE LA GENERACIÓN DE TENSIÓN MUSCULAR</vt:lpstr>
      <vt:lpstr>CONDICIONANTES DE LA GENERACIÓN DE TENSIÓN MUSCULAR</vt:lpstr>
      <vt:lpstr>SIGNOS Y SÍNTOMAS DE FATIGA MUSCULAR</vt:lpstr>
      <vt:lpstr>FACTORES QUE INFLUYEN SOBRE LA FATIGA</vt:lpstr>
      <vt:lpstr>RECUPERACIÓN Y DENSIDAD DEL EJERCICIO</vt:lpstr>
      <vt:lpstr>CONDICIONANTES DE LA GENERACIÓN DE TENSIÓN MUSCULAR </vt:lpstr>
      <vt:lpstr>CONDICIONANTES DE LA GENERACIÓN DE TENSIÓN MUSCULAR </vt:lpstr>
      <vt:lpstr>CONDICIONANTES DE LA GENERACIÓN DE TENSIÓN MUSCULAR </vt:lpstr>
      <vt:lpstr>CONDICIONANTES DE LA GENERACIÓN DE TENSIÓN MUSCULAR</vt:lpstr>
      <vt:lpstr>ADAPTACIONES FISIOLÓGICAS A LOS EJERCICIOS CONTRA RESISTENCIA</vt:lpstr>
      <vt:lpstr>ADAPTACIONES FISIOLÓGICAS A LOS EJERCICIOS CONTRA RESISTENCIA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EJERCICIOS CONTRA RESISTENCIA O FORTALECIMIENTO</dc:title>
  <dc:creator>ALEJANDRO GÓMEZ</dc:creator>
  <cp:lastModifiedBy>ALEJANDRO GÓMEZ</cp:lastModifiedBy>
  <cp:revision>35</cp:revision>
  <dcterms:created xsi:type="dcterms:W3CDTF">2017-01-25T21:16:51Z</dcterms:created>
  <dcterms:modified xsi:type="dcterms:W3CDTF">2017-01-30T21:56:21Z</dcterms:modified>
</cp:coreProperties>
</file>