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94" r:id="rId7"/>
    <p:sldId id="262" r:id="rId8"/>
    <p:sldId id="293" r:id="rId9"/>
    <p:sldId id="263" r:id="rId10"/>
    <p:sldId id="264" r:id="rId11"/>
    <p:sldId id="265" r:id="rId12"/>
    <p:sldId id="266" r:id="rId13"/>
    <p:sldId id="267" r:id="rId14"/>
    <p:sldId id="268" r:id="rId15"/>
    <p:sldId id="269" r:id="rId16"/>
    <p:sldId id="297" r:id="rId17"/>
    <p:sldId id="270" r:id="rId18"/>
    <p:sldId id="271" r:id="rId19"/>
    <p:sldId id="272" r:id="rId20"/>
    <p:sldId id="273" r:id="rId21"/>
    <p:sldId id="274" r:id="rId22"/>
    <p:sldId id="275" r:id="rId23"/>
    <p:sldId id="276" r:id="rId24"/>
    <p:sldId id="295" r:id="rId25"/>
    <p:sldId id="277" r:id="rId26"/>
    <p:sldId id="278" r:id="rId27"/>
    <p:sldId id="296" r:id="rId28"/>
    <p:sldId id="279" r:id="rId29"/>
    <p:sldId id="280" r:id="rId30"/>
    <p:sldId id="281" r:id="rId31"/>
    <p:sldId id="282" r:id="rId32"/>
    <p:sldId id="283" r:id="rId33"/>
    <p:sldId id="284" r:id="rId34"/>
    <p:sldId id="285" r:id="rId35"/>
    <p:sldId id="286" r:id="rId36"/>
    <p:sldId id="289" r:id="rId37"/>
    <p:sldId id="290" r:id="rId38"/>
    <p:sldId id="291" r:id="rId39"/>
    <p:sldId id="292" r:id="rId40"/>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206" y="8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52B2CC42-D141-435F-B36D-B02C13130049}" type="datetimeFigureOut">
              <a:rPr lang="es-CO" smtClean="0"/>
              <a:t>25/05/2017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34CEFBF-3946-4008-BD27-68B34D080468}" type="slidenum">
              <a:rPr lang="es-CO" smtClean="0"/>
              <a:t>‹Nº›</a:t>
            </a:fld>
            <a:endParaRPr lang="es-CO"/>
          </a:p>
        </p:txBody>
      </p:sp>
    </p:spTree>
    <p:extLst>
      <p:ext uri="{BB962C8B-B14F-4D97-AF65-F5344CB8AC3E}">
        <p14:creationId xmlns:p14="http://schemas.microsoft.com/office/powerpoint/2010/main" val="2809378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52B2CC42-D141-435F-B36D-B02C13130049}" type="datetimeFigureOut">
              <a:rPr lang="es-CO" smtClean="0"/>
              <a:t>25/05/2017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34CEFBF-3946-4008-BD27-68B34D080468}" type="slidenum">
              <a:rPr lang="es-CO" smtClean="0"/>
              <a:t>‹Nº›</a:t>
            </a:fld>
            <a:endParaRPr lang="es-CO"/>
          </a:p>
        </p:txBody>
      </p:sp>
    </p:spTree>
    <p:extLst>
      <p:ext uri="{BB962C8B-B14F-4D97-AF65-F5344CB8AC3E}">
        <p14:creationId xmlns:p14="http://schemas.microsoft.com/office/powerpoint/2010/main" val="3215568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52B2CC42-D141-435F-B36D-B02C13130049}" type="datetimeFigureOut">
              <a:rPr lang="es-CO" smtClean="0"/>
              <a:t>25/05/2017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34CEFBF-3946-4008-BD27-68B34D080468}" type="slidenum">
              <a:rPr lang="es-CO" smtClean="0"/>
              <a:t>‹Nº›</a:t>
            </a:fld>
            <a:endParaRPr lang="es-CO"/>
          </a:p>
        </p:txBody>
      </p:sp>
    </p:spTree>
    <p:extLst>
      <p:ext uri="{BB962C8B-B14F-4D97-AF65-F5344CB8AC3E}">
        <p14:creationId xmlns:p14="http://schemas.microsoft.com/office/powerpoint/2010/main" val="1409037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52B2CC42-D141-435F-B36D-B02C13130049}" type="datetimeFigureOut">
              <a:rPr lang="es-CO" smtClean="0"/>
              <a:t>25/05/2017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34CEFBF-3946-4008-BD27-68B34D080468}" type="slidenum">
              <a:rPr lang="es-CO" smtClean="0"/>
              <a:t>‹Nº›</a:t>
            </a:fld>
            <a:endParaRPr lang="es-CO"/>
          </a:p>
        </p:txBody>
      </p:sp>
    </p:spTree>
    <p:extLst>
      <p:ext uri="{BB962C8B-B14F-4D97-AF65-F5344CB8AC3E}">
        <p14:creationId xmlns:p14="http://schemas.microsoft.com/office/powerpoint/2010/main" val="3029514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2B2CC42-D141-435F-B36D-B02C13130049}" type="datetimeFigureOut">
              <a:rPr lang="es-CO" smtClean="0"/>
              <a:t>25/05/2017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34CEFBF-3946-4008-BD27-68B34D080468}" type="slidenum">
              <a:rPr lang="es-CO" smtClean="0"/>
              <a:t>‹Nº›</a:t>
            </a:fld>
            <a:endParaRPr lang="es-CO"/>
          </a:p>
        </p:txBody>
      </p:sp>
    </p:spTree>
    <p:extLst>
      <p:ext uri="{BB962C8B-B14F-4D97-AF65-F5344CB8AC3E}">
        <p14:creationId xmlns:p14="http://schemas.microsoft.com/office/powerpoint/2010/main" val="428417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52B2CC42-D141-435F-B36D-B02C13130049}" type="datetimeFigureOut">
              <a:rPr lang="es-CO" smtClean="0"/>
              <a:t>25/05/2017</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734CEFBF-3946-4008-BD27-68B34D080468}" type="slidenum">
              <a:rPr lang="es-CO" smtClean="0"/>
              <a:t>‹Nº›</a:t>
            </a:fld>
            <a:endParaRPr lang="es-CO"/>
          </a:p>
        </p:txBody>
      </p:sp>
    </p:spTree>
    <p:extLst>
      <p:ext uri="{BB962C8B-B14F-4D97-AF65-F5344CB8AC3E}">
        <p14:creationId xmlns:p14="http://schemas.microsoft.com/office/powerpoint/2010/main" val="746371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52B2CC42-D141-435F-B36D-B02C13130049}" type="datetimeFigureOut">
              <a:rPr lang="es-CO" smtClean="0"/>
              <a:t>25/05/2017</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734CEFBF-3946-4008-BD27-68B34D080468}" type="slidenum">
              <a:rPr lang="es-CO" smtClean="0"/>
              <a:t>‹Nº›</a:t>
            </a:fld>
            <a:endParaRPr lang="es-CO"/>
          </a:p>
        </p:txBody>
      </p:sp>
    </p:spTree>
    <p:extLst>
      <p:ext uri="{BB962C8B-B14F-4D97-AF65-F5344CB8AC3E}">
        <p14:creationId xmlns:p14="http://schemas.microsoft.com/office/powerpoint/2010/main" val="2259708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52B2CC42-D141-435F-B36D-B02C13130049}" type="datetimeFigureOut">
              <a:rPr lang="es-CO" smtClean="0"/>
              <a:t>25/05/2017</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734CEFBF-3946-4008-BD27-68B34D080468}" type="slidenum">
              <a:rPr lang="es-CO" smtClean="0"/>
              <a:t>‹Nº›</a:t>
            </a:fld>
            <a:endParaRPr lang="es-CO"/>
          </a:p>
        </p:txBody>
      </p:sp>
    </p:spTree>
    <p:extLst>
      <p:ext uri="{BB962C8B-B14F-4D97-AF65-F5344CB8AC3E}">
        <p14:creationId xmlns:p14="http://schemas.microsoft.com/office/powerpoint/2010/main" val="3938449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2B2CC42-D141-435F-B36D-B02C13130049}" type="datetimeFigureOut">
              <a:rPr lang="es-CO" smtClean="0"/>
              <a:t>25/05/2017</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734CEFBF-3946-4008-BD27-68B34D080468}" type="slidenum">
              <a:rPr lang="es-CO" smtClean="0"/>
              <a:t>‹Nº›</a:t>
            </a:fld>
            <a:endParaRPr lang="es-CO"/>
          </a:p>
        </p:txBody>
      </p:sp>
    </p:spTree>
    <p:extLst>
      <p:ext uri="{BB962C8B-B14F-4D97-AF65-F5344CB8AC3E}">
        <p14:creationId xmlns:p14="http://schemas.microsoft.com/office/powerpoint/2010/main" val="874099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2B2CC42-D141-435F-B36D-B02C13130049}" type="datetimeFigureOut">
              <a:rPr lang="es-CO" smtClean="0"/>
              <a:t>25/05/2017</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734CEFBF-3946-4008-BD27-68B34D080468}" type="slidenum">
              <a:rPr lang="es-CO" smtClean="0"/>
              <a:t>‹Nº›</a:t>
            </a:fld>
            <a:endParaRPr lang="es-CO"/>
          </a:p>
        </p:txBody>
      </p:sp>
    </p:spTree>
    <p:extLst>
      <p:ext uri="{BB962C8B-B14F-4D97-AF65-F5344CB8AC3E}">
        <p14:creationId xmlns:p14="http://schemas.microsoft.com/office/powerpoint/2010/main" val="707720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2B2CC42-D141-435F-B36D-B02C13130049}" type="datetimeFigureOut">
              <a:rPr lang="es-CO" smtClean="0"/>
              <a:t>25/05/2017</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734CEFBF-3946-4008-BD27-68B34D080468}" type="slidenum">
              <a:rPr lang="es-CO" smtClean="0"/>
              <a:t>‹Nº›</a:t>
            </a:fld>
            <a:endParaRPr lang="es-CO"/>
          </a:p>
        </p:txBody>
      </p:sp>
    </p:spTree>
    <p:extLst>
      <p:ext uri="{BB962C8B-B14F-4D97-AF65-F5344CB8AC3E}">
        <p14:creationId xmlns:p14="http://schemas.microsoft.com/office/powerpoint/2010/main" val="811918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B2CC42-D141-435F-B36D-B02C13130049}" type="datetimeFigureOut">
              <a:rPr lang="es-CO" smtClean="0"/>
              <a:t>25/05/2017</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4CEFBF-3946-4008-BD27-68B34D080468}" type="slidenum">
              <a:rPr lang="es-CO" smtClean="0"/>
              <a:t>‹Nº›</a:t>
            </a:fld>
            <a:endParaRPr lang="es-CO"/>
          </a:p>
        </p:txBody>
      </p:sp>
    </p:spTree>
    <p:extLst>
      <p:ext uri="{BB962C8B-B14F-4D97-AF65-F5344CB8AC3E}">
        <p14:creationId xmlns:p14="http://schemas.microsoft.com/office/powerpoint/2010/main" val="4053925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blogs.20minutos.es/el_10_futbol/post/2009/02/06/el-baraaa-se-vende-408-millones"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hyperlink" Target="http://es.linkedin.com/in/vjavaloyes/" TargetMode="External"/><Relationship Id="rId7" Type="http://schemas.openxmlformats.org/officeDocument/2006/relationships/image" Target="../media/image54.png"/><Relationship Id="rId2" Type="http://schemas.openxmlformats.org/officeDocument/2006/relationships/hyperlink" Target="https://www.facebook.com/vicente.javaloyessanchis" TargetMode="External"/><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hyperlink" Target="mailto:vjavaloyes@inefc.es" TargetMode="External"/><Relationship Id="rId5" Type="http://schemas.openxmlformats.org/officeDocument/2006/relationships/image" Target="../media/image52.jpeg"/><Relationship Id="rId10" Type="http://schemas.openxmlformats.org/officeDocument/2006/relationships/image" Target="../media/image56.png"/><Relationship Id="rId4" Type="http://schemas.openxmlformats.org/officeDocument/2006/relationships/image" Target="../media/image51.png"/><Relationship Id="rId9" Type="http://schemas.openxmlformats.org/officeDocument/2006/relationships/hyperlink" Target="http://www.deporteyocio.eu/"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7" name="Text Box 9"/>
          <p:cNvSpPr txBox="1">
            <a:spLocks noChangeArrowheads="1"/>
          </p:cNvSpPr>
          <p:nvPr/>
        </p:nvSpPr>
        <p:spPr bwMode="auto">
          <a:xfrm>
            <a:off x="6372200" y="5661248"/>
            <a:ext cx="237648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b="0" dirty="0"/>
              <a:t>Vicente Javaloyes</a:t>
            </a:r>
          </a:p>
          <a:p>
            <a:pPr>
              <a:spcBef>
                <a:spcPct val="50000"/>
              </a:spcBef>
            </a:pPr>
            <a:r>
              <a:rPr lang="es-ES" sz="2000" b="0" dirty="0"/>
              <a:t>@</a:t>
            </a:r>
            <a:r>
              <a:rPr lang="es-ES" sz="2000" b="0" dirty="0" err="1" smtClean="0"/>
              <a:t>javaloyesv</a:t>
            </a:r>
            <a:r>
              <a:rPr lang="es-ES" sz="2000" b="0" dirty="0" smtClean="0"/>
              <a:t> </a:t>
            </a:r>
            <a:endParaRPr lang="es-ES" sz="2000" b="0" dirty="0"/>
          </a:p>
        </p:txBody>
      </p:sp>
      <p:sp>
        <p:nvSpPr>
          <p:cNvPr id="12298" name="Text Box 10"/>
          <p:cNvSpPr txBox="1">
            <a:spLocks noChangeArrowheads="1"/>
          </p:cNvSpPr>
          <p:nvPr/>
        </p:nvSpPr>
        <p:spPr bwMode="auto">
          <a:xfrm>
            <a:off x="1043608" y="4149080"/>
            <a:ext cx="684053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3200" b="1" dirty="0"/>
              <a:t>“</a:t>
            </a:r>
            <a:r>
              <a:rPr lang="es-ES" sz="3200" b="1" dirty="0" smtClean="0"/>
              <a:t>Los </a:t>
            </a:r>
            <a:r>
              <a:rPr lang="es-ES" sz="3200" b="1" dirty="0" smtClean="0"/>
              <a:t>derechos </a:t>
            </a:r>
            <a:r>
              <a:rPr lang="es-ES" sz="3200" b="1" dirty="0" smtClean="0"/>
              <a:t>de imagen de los deportistas” </a:t>
            </a:r>
            <a:endParaRPr lang="es-ES" sz="3200" b="1" dirty="0"/>
          </a:p>
        </p:txBody>
      </p:sp>
      <p:pic>
        <p:nvPicPr>
          <p:cNvPr id="1026" name="Picture 2" descr="Resultado de imagen de derechos imagen deportist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700808"/>
            <a:ext cx="4642004" cy="2181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106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6" name="Picture 10" descr="Satellite?blobcol=urldata&amp;blobheadername1=Content-disposition&amp;blobheadervalue1=attachment%3B+filename%3DActo_de_Coca_Co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6712"/>
            <a:ext cx="5076825" cy="3252787"/>
          </a:xfrm>
          <a:prstGeom prst="rect">
            <a:avLst/>
          </a:prstGeom>
          <a:noFill/>
          <a:extLst>
            <a:ext uri="{909E8E84-426E-40DD-AFC4-6F175D3DCCD1}">
              <a14:hiddenFill xmlns:a14="http://schemas.microsoft.com/office/drawing/2010/main">
                <a:solidFill>
                  <a:srgbClr val="FFFFFF"/>
                </a:solidFill>
              </a14:hiddenFill>
            </a:ext>
          </a:extLst>
        </p:spPr>
      </p:pic>
      <p:pic>
        <p:nvPicPr>
          <p:cNvPr id="14348" name="Picture 12" descr="Satellite?blobcol=urldata&amp;blobheadername1=Content-disposition&amp;blobheadervalue1=attachment%3B+filename%3DActo_de_Coca_Co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 y="3489325"/>
            <a:ext cx="5076826" cy="3252788"/>
          </a:xfrm>
          <a:prstGeom prst="rect">
            <a:avLst/>
          </a:prstGeom>
          <a:noFill/>
          <a:extLst>
            <a:ext uri="{909E8E84-426E-40DD-AFC4-6F175D3DCCD1}">
              <a14:hiddenFill xmlns:a14="http://schemas.microsoft.com/office/drawing/2010/main">
                <a:solidFill>
                  <a:srgbClr val="FFFFFF"/>
                </a:solidFill>
              </a14:hiddenFill>
            </a:ext>
          </a:extLst>
        </p:spPr>
      </p:pic>
      <p:pic>
        <p:nvPicPr>
          <p:cNvPr id="14351" name="Picture 15" descr="Satellite?blobcol=urldata&amp;blobheadername1=Content-disposition&amp;blobheadervalue1=attachment%3B+filename%3DActo_de_Coca_Co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1844675"/>
            <a:ext cx="4716462" cy="302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41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6" name="Picture 12" descr="Captura-de-pantalla-2012-06-19-a-las-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28575"/>
            <a:ext cx="4907417" cy="3256409"/>
          </a:xfrm>
          <a:prstGeom prst="rect">
            <a:avLst/>
          </a:prstGeom>
          <a:noFill/>
          <a:extLst>
            <a:ext uri="{909E8E84-426E-40DD-AFC4-6F175D3DCCD1}">
              <a14:hiddenFill xmlns:a14="http://schemas.microsoft.com/office/drawing/2010/main">
                <a:solidFill>
                  <a:srgbClr val="FFFFFF"/>
                </a:solidFill>
              </a14:hiddenFill>
            </a:ext>
          </a:extLst>
        </p:spPr>
      </p:pic>
      <p:pic>
        <p:nvPicPr>
          <p:cNvPr id="36878" name="Picture 14" descr="cruzcampo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5561" y="2205038"/>
            <a:ext cx="3457575" cy="4695825"/>
          </a:xfrm>
          <a:prstGeom prst="rect">
            <a:avLst/>
          </a:prstGeom>
          <a:noFill/>
          <a:extLst>
            <a:ext uri="{909E8E84-426E-40DD-AFC4-6F175D3DCCD1}">
              <a14:hiddenFill xmlns:a14="http://schemas.microsoft.com/office/drawing/2010/main">
                <a:solidFill>
                  <a:srgbClr val="FFFFFF"/>
                </a:solidFill>
              </a14:hiddenFill>
            </a:ext>
          </a:extLst>
        </p:spPr>
      </p:pic>
      <p:pic>
        <p:nvPicPr>
          <p:cNvPr id="36882" name="Picture 18" descr="grafica-HORIZONTAL-interi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08325"/>
            <a:ext cx="5415561" cy="3749675"/>
          </a:xfrm>
          <a:prstGeom prst="rect">
            <a:avLst/>
          </a:prstGeom>
          <a:noFill/>
          <a:extLst>
            <a:ext uri="{909E8E84-426E-40DD-AFC4-6F175D3DCCD1}">
              <a14:hiddenFill xmlns:a14="http://schemas.microsoft.com/office/drawing/2010/main">
                <a:solidFill>
                  <a:srgbClr val="FFFFFF"/>
                </a:solidFill>
              </a14:hiddenFill>
            </a:ext>
          </a:extLst>
        </p:spPr>
      </p:pic>
      <p:pic>
        <p:nvPicPr>
          <p:cNvPr id="36886" name="Picture 22" descr="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124450" cy="2752725"/>
          </a:xfrm>
          <a:prstGeom prst="rect">
            <a:avLst/>
          </a:prstGeom>
          <a:noFill/>
          <a:extLst>
            <a:ext uri="{909E8E84-426E-40DD-AFC4-6F175D3DCCD1}">
              <a14:hiddenFill xmlns:a14="http://schemas.microsoft.com/office/drawing/2010/main">
                <a:solidFill>
                  <a:srgbClr val="FFFFFF"/>
                </a:solidFill>
              </a14:hiddenFill>
            </a:ext>
          </a:extLst>
        </p:spPr>
      </p:pic>
      <p:pic>
        <p:nvPicPr>
          <p:cNvPr id="36889" name="Picture 25" descr="8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205038"/>
            <a:ext cx="5124450" cy="158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233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36886"/>
                                        </p:tgtEl>
                                        <p:attrNameLst>
                                          <p:attrName>style.visibility</p:attrName>
                                        </p:attrNameLst>
                                      </p:cBhvr>
                                      <p:to>
                                        <p:strVal val="visible"/>
                                      </p:to>
                                    </p:set>
                                    <p:animEffect transition="in" filter="blinds(horizontal)">
                                      <p:cBhvr>
                                        <p:cTn id="7" dur="500"/>
                                        <p:tgtEl>
                                          <p:spTgt spid="36886"/>
                                        </p:tgtEl>
                                      </p:cBhvr>
                                    </p:animEffect>
                                  </p:childTnLst>
                                </p:cTn>
                              </p:par>
                              <p:par>
                                <p:cTn id="8" presetID="3" presetClass="entr" presetSubtype="10" fill="hold" nodeType="withEffect">
                                  <p:stCondLst>
                                    <p:cond delay="0"/>
                                  </p:stCondLst>
                                  <p:childTnLst>
                                    <p:set>
                                      <p:cBhvr>
                                        <p:cTn id="9" dur="1" fill="hold">
                                          <p:stCondLst>
                                            <p:cond delay="0"/>
                                          </p:stCondLst>
                                        </p:cTn>
                                        <p:tgtEl>
                                          <p:spTgt spid="36889"/>
                                        </p:tgtEl>
                                        <p:attrNameLst>
                                          <p:attrName>style.visibility</p:attrName>
                                        </p:attrNameLst>
                                      </p:cBhvr>
                                      <p:to>
                                        <p:strVal val="visible"/>
                                      </p:to>
                                    </p:set>
                                    <p:animEffect transition="in" filter="blinds(horizontal)">
                                      <p:cBhvr>
                                        <p:cTn id="10" dur="500"/>
                                        <p:tgtEl>
                                          <p:spTgt spid="36889"/>
                                        </p:tgtEl>
                                      </p:cBhvr>
                                    </p:animEffect>
                                  </p:childTnLst>
                                </p:cTn>
                              </p:par>
                            </p:childTnLst>
                          </p:cTn>
                        </p:par>
                        <p:par>
                          <p:cTn id="11" fill="hold" nodeType="afterGroup">
                            <p:stCondLst>
                              <p:cond delay="500"/>
                            </p:stCondLst>
                            <p:childTnLst>
                              <p:par>
                                <p:cTn id="12" presetID="3" presetClass="entr" presetSubtype="10" fill="hold" nodeType="afterEffect">
                                  <p:stCondLst>
                                    <p:cond delay="0"/>
                                  </p:stCondLst>
                                  <p:childTnLst>
                                    <p:set>
                                      <p:cBhvr>
                                        <p:cTn id="13" dur="1" fill="hold">
                                          <p:stCondLst>
                                            <p:cond delay="0"/>
                                          </p:stCondLst>
                                        </p:cTn>
                                        <p:tgtEl>
                                          <p:spTgt spid="36882"/>
                                        </p:tgtEl>
                                        <p:attrNameLst>
                                          <p:attrName>style.visibility</p:attrName>
                                        </p:attrNameLst>
                                      </p:cBhvr>
                                      <p:to>
                                        <p:strVal val="visible"/>
                                      </p:to>
                                    </p:set>
                                    <p:animEffect transition="in" filter="blinds(horizontal)">
                                      <p:cBhvr>
                                        <p:cTn id="14" dur="500"/>
                                        <p:tgtEl>
                                          <p:spTgt spid="36882"/>
                                        </p:tgtEl>
                                      </p:cBhvr>
                                    </p:animEffect>
                                  </p:childTnLst>
                                </p:cTn>
                              </p:par>
                            </p:childTnLst>
                          </p:cTn>
                        </p:par>
                        <p:par>
                          <p:cTn id="15" fill="hold" nodeType="afterGroup">
                            <p:stCondLst>
                              <p:cond delay="1000"/>
                            </p:stCondLst>
                            <p:childTnLst>
                              <p:par>
                                <p:cTn id="16" presetID="3" presetClass="entr" presetSubtype="10" fill="hold" nodeType="afterEffect">
                                  <p:stCondLst>
                                    <p:cond delay="0"/>
                                  </p:stCondLst>
                                  <p:childTnLst>
                                    <p:set>
                                      <p:cBhvr>
                                        <p:cTn id="17" dur="1" fill="hold">
                                          <p:stCondLst>
                                            <p:cond delay="0"/>
                                          </p:stCondLst>
                                        </p:cTn>
                                        <p:tgtEl>
                                          <p:spTgt spid="36878"/>
                                        </p:tgtEl>
                                        <p:attrNameLst>
                                          <p:attrName>style.visibility</p:attrName>
                                        </p:attrNameLst>
                                      </p:cBhvr>
                                      <p:to>
                                        <p:strVal val="visible"/>
                                      </p:to>
                                    </p:set>
                                    <p:animEffect transition="in" filter="blinds(horizontal)">
                                      <p:cBhvr>
                                        <p:cTn id="18" dur="500"/>
                                        <p:tgtEl>
                                          <p:spTgt spid="36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9" name="Picture 5" descr="collage-hugoboss-fraganc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052513"/>
            <a:ext cx="3095625" cy="4695825"/>
          </a:xfrm>
          <a:prstGeom prst="rect">
            <a:avLst/>
          </a:prstGeom>
          <a:noFill/>
          <a:extLst>
            <a:ext uri="{909E8E84-426E-40DD-AFC4-6F175D3DCCD1}">
              <a14:hiddenFill xmlns:a14="http://schemas.microsoft.com/office/drawing/2010/main">
                <a:solidFill>
                  <a:srgbClr val="FFFFFF"/>
                </a:solidFill>
              </a14:hiddenFill>
            </a:ext>
          </a:extLst>
        </p:spPr>
      </p:pic>
      <p:pic>
        <p:nvPicPr>
          <p:cNvPr id="41991" name="Picture 7" descr="jugadores_sele_bo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3573463"/>
            <a:ext cx="5124450" cy="2886075"/>
          </a:xfrm>
          <a:prstGeom prst="rect">
            <a:avLst/>
          </a:prstGeom>
          <a:noFill/>
          <a:extLst>
            <a:ext uri="{909E8E84-426E-40DD-AFC4-6F175D3DCCD1}">
              <a14:hiddenFill xmlns:a14="http://schemas.microsoft.com/office/drawing/2010/main">
                <a:solidFill>
                  <a:srgbClr val="FFFFFF"/>
                </a:solidFill>
              </a14:hiddenFill>
            </a:ext>
          </a:extLst>
        </p:spPr>
      </p:pic>
      <p:pic>
        <p:nvPicPr>
          <p:cNvPr id="41994" name="Picture 10" descr="maxresdefau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333375"/>
            <a:ext cx="5124450" cy="288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5346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pikebot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24450" cy="3324225"/>
          </a:xfrm>
          <a:prstGeom prst="rect">
            <a:avLst/>
          </a:prstGeom>
          <a:noFill/>
          <a:extLst>
            <a:ext uri="{909E8E84-426E-40DD-AFC4-6F175D3DCCD1}">
              <a14:hiddenFill xmlns:a14="http://schemas.microsoft.com/office/drawing/2010/main">
                <a:solidFill>
                  <a:srgbClr val="FFFFFF"/>
                </a:solidFill>
              </a14:hiddenFill>
            </a:ext>
          </a:extLst>
        </p:spPr>
      </p:pic>
      <p:pic>
        <p:nvPicPr>
          <p:cNvPr id="43014" name="Picture 6" descr="iniestabot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550" y="3981450"/>
            <a:ext cx="5124450" cy="2876550"/>
          </a:xfrm>
          <a:prstGeom prst="rect">
            <a:avLst/>
          </a:prstGeom>
          <a:noFill/>
          <a:extLst>
            <a:ext uri="{909E8E84-426E-40DD-AFC4-6F175D3DCCD1}">
              <a14:hiddenFill xmlns:a14="http://schemas.microsoft.com/office/drawing/2010/main">
                <a:solidFill>
                  <a:srgbClr val="FFFFFF"/>
                </a:solidFill>
              </a14:hiddenFill>
            </a:ext>
          </a:extLst>
        </p:spPr>
      </p:pic>
      <p:pic>
        <p:nvPicPr>
          <p:cNvPr id="43016" name="Picture 8" descr="pique-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62325"/>
            <a:ext cx="4643438" cy="3495675"/>
          </a:xfrm>
          <a:prstGeom prst="rect">
            <a:avLst/>
          </a:prstGeom>
          <a:noFill/>
          <a:extLst>
            <a:ext uri="{909E8E84-426E-40DD-AFC4-6F175D3DCCD1}">
              <a14:hiddenFill xmlns:a14="http://schemas.microsoft.com/office/drawing/2010/main">
                <a:solidFill>
                  <a:srgbClr val="FFFFFF"/>
                </a:solidFill>
              </a14:hiddenFill>
            </a:ext>
          </a:extLst>
        </p:spPr>
      </p:pic>
      <p:pic>
        <p:nvPicPr>
          <p:cNvPr id="43018" name="Picture 10" descr="ik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409" y="620688"/>
            <a:ext cx="3240087" cy="3240088"/>
          </a:xfrm>
          <a:prstGeom prst="rect">
            <a:avLst/>
          </a:prstGeom>
          <a:noFill/>
          <a:extLst>
            <a:ext uri="{909E8E84-426E-40DD-AFC4-6F175D3DCCD1}">
              <a14:hiddenFill xmlns:a14="http://schemas.microsoft.com/office/drawing/2010/main">
                <a:solidFill>
                  <a:srgbClr val="FFFFFF"/>
                </a:solidFill>
              </a14:hiddenFill>
            </a:ext>
          </a:extLst>
        </p:spPr>
      </p:pic>
      <p:pic>
        <p:nvPicPr>
          <p:cNvPr id="43020" name="Picture 12" descr="cristiano-ronaldo-campana-jacob-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9775" y="1719263"/>
            <a:ext cx="5124450" cy="341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5915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3020"/>
                                        </p:tgtEl>
                                        <p:attrNameLst>
                                          <p:attrName>style.visibility</p:attrName>
                                        </p:attrNameLst>
                                      </p:cBhvr>
                                      <p:to>
                                        <p:strVal val="visible"/>
                                      </p:to>
                                    </p:set>
                                    <p:animEffect transition="in" filter="strips(downLeft)">
                                      <p:cBhvr>
                                        <p:cTn id="7" dur="500"/>
                                        <p:tgtEl>
                                          <p:spTgt spid="43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7" name="Picture 7" descr="ronaldo-dent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119" y="1439703"/>
            <a:ext cx="7056437" cy="4005263"/>
          </a:xfrm>
          <a:prstGeom prst="rect">
            <a:avLst/>
          </a:prstGeom>
          <a:noFill/>
          <a:extLst>
            <a:ext uri="{909E8E84-426E-40DD-AFC4-6F175D3DCCD1}">
              <a14:hiddenFill xmlns:a14="http://schemas.microsoft.com/office/drawing/2010/main">
                <a:solidFill>
                  <a:srgbClr val="FFFFFF"/>
                </a:solidFill>
              </a14:hiddenFill>
            </a:ext>
          </a:extLst>
        </p:spPr>
      </p:pic>
      <p:sp>
        <p:nvSpPr>
          <p:cNvPr id="46088" name="Text Box 8"/>
          <p:cNvSpPr txBox="1">
            <a:spLocks noChangeArrowheads="1"/>
          </p:cNvSpPr>
          <p:nvPr/>
        </p:nvSpPr>
        <p:spPr bwMode="auto">
          <a:xfrm>
            <a:off x="1259656" y="5621178"/>
            <a:ext cx="7416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dirty="0" smtClean="0"/>
              <a:t>El gol </a:t>
            </a:r>
            <a:r>
              <a:rPr lang="es-ES" sz="2000" dirty="0"/>
              <a:t>de Ronaldo  provoca </a:t>
            </a:r>
            <a:r>
              <a:rPr lang="es-ES" sz="2000" b="0" dirty="0"/>
              <a:t>el enfado mayúsculo de sus patrocinadores</a:t>
            </a:r>
          </a:p>
        </p:txBody>
      </p:sp>
    </p:spTree>
    <p:extLst>
      <p:ext uri="{BB962C8B-B14F-4D97-AF65-F5344CB8AC3E}">
        <p14:creationId xmlns:p14="http://schemas.microsoft.com/office/powerpoint/2010/main" val="35920506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9" name="Picture 5" descr="57474-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9438" y="104775"/>
            <a:ext cx="4286250" cy="6648450"/>
          </a:xfrm>
          <a:prstGeom prst="rect">
            <a:avLst/>
          </a:prstGeom>
          <a:noFill/>
          <a:extLst>
            <a:ext uri="{909E8E84-426E-40DD-AFC4-6F175D3DCCD1}">
              <a14:hiddenFill xmlns:a14="http://schemas.microsoft.com/office/drawing/2010/main">
                <a:solidFill>
                  <a:srgbClr val="FFFFFF"/>
                </a:solidFill>
              </a14:hiddenFill>
            </a:ext>
          </a:extLst>
        </p:spPr>
      </p:pic>
      <p:pic>
        <p:nvPicPr>
          <p:cNvPr id="47110" name="Picture 6" descr="2011102437futbo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8" y="1125538"/>
            <a:ext cx="3819525" cy="4608512"/>
          </a:xfrm>
          <a:prstGeom prst="rect">
            <a:avLst/>
          </a:prstGeom>
          <a:noFill/>
          <a:extLst>
            <a:ext uri="{909E8E84-426E-40DD-AFC4-6F175D3DCCD1}">
              <a14:hiddenFill xmlns:a14="http://schemas.microsoft.com/office/drawing/2010/main">
                <a:solidFill>
                  <a:srgbClr val="FFFFFF"/>
                </a:solidFill>
              </a14:hiddenFill>
            </a:ext>
          </a:extLst>
        </p:spPr>
      </p:pic>
      <p:pic>
        <p:nvPicPr>
          <p:cNvPr id="47112" name="Picture 8" descr="ronald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9775" y="1504950"/>
            <a:ext cx="5124450" cy="384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3329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7112"/>
                                        </p:tgtEl>
                                        <p:attrNameLst>
                                          <p:attrName>style.visibility</p:attrName>
                                        </p:attrNameLst>
                                      </p:cBhvr>
                                      <p:to>
                                        <p:strVal val="visible"/>
                                      </p:to>
                                    </p:set>
                                    <p:animEffect transition="in" filter="blinds(horizontal)">
                                      <p:cBhvr>
                                        <p:cTn id="7" dur="500"/>
                                        <p:tgtEl>
                                          <p:spTgt spid="47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2112" y="1247774"/>
            <a:ext cx="6464221" cy="4845521"/>
          </a:xfrm>
          <a:prstGeom prst="rect">
            <a:avLst/>
          </a:prstGeom>
        </p:spPr>
      </p:pic>
    </p:spTree>
    <p:extLst>
      <p:ext uri="{BB962C8B-B14F-4D97-AF65-F5344CB8AC3E}">
        <p14:creationId xmlns:p14="http://schemas.microsoft.com/office/powerpoint/2010/main" val="26688328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ChangeArrowheads="1"/>
          </p:cNvSpPr>
          <p:nvPr/>
        </p:nvSpPr>
        <p:spPr bwMode="auto">
          <a:xfrm>
            <a:off x="755650" y="2133501"/>
            <a:ext cx="2303463" cy="17287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b="0"/>
              <a:t>CESIÓN CLUB </a:t>
            </a:r>
          </a:p>
          <a:p>
            <a:pPr algn="ctr"/>
            <a:r>
              <a:rPr lang="es-ES"/>
              <a:t>LABORAL</a:t>
            </a:r>
          </a:p>
        </p:txBody>
      </p:sp>
      <p:sp>
        <p:nvSpPr>
          <p:cNvPr id="49156" name="Rectangle 4"/>
          <p:cNvSpPr>
            <a:spLocks noChangeArrowheads="1"/>
          </p:cNvSpPr>
          <p:nvPr/>
        </p:nvSpPr>
        <p:spPr bwMode="auto">
          <a:xfrm>
            <a:off x="3419475" y="2133501"/>
            <a:ext cx="2303463" cy="17287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b="0"/>
              <a:t>CESIÓN CLUB </a:t>
            </a:r>
          </a:p>
          <a:p>
            <a:pPr algn="ctr"/>
            <a:r>
              <a:rPr lang="es-ES"/>
              <a:t>COMERCIAL</a:t>
            </a:r>
          </a:p>
        </p:txBody>
      </p:sp>
      <p:sp>
        <p:nvSpPr>
          <p:cNvPr id="49157" name="Rectangle 5"/>
          <p:cNvSpPr>
            <a:spLocks noChangeArrowheads="1"/>
          </p:cNvSpPr>
          <p:nvPr/>
        </p:nvSpPr>
        <p:spPr bwMode="auto">
          <a:xfrm>
            <a:off x="6156325" y="2133501"/>
            <a:ext cx="2303463" cy="1728787"/>
          </a:xfrm>
          <a:prstGeom prst="rect">
            <a:avLst/>
          </a:prstGeom>
          <a:solidFill>
            <a:srgbClr val="FF0000">
              <a:alpha val="85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b="0"/>
              <a:t>CESIÓN SELECCIÓN </a:t>
            </a:r>
          </a:p>
          <a:p>
            <a:pPr algn="ctr"/>
            <a:r>
              <a:rPr lang="es-ES"/>
              <a:t>LEGAL</a:t>
            </a:r>
          </a:p>
        </p:txBody>
      </p:sp>
      <p:sp>
        <p:nvSpPr>
          <p:cNvPr id="49158" name="Rectangle 6"/>
          <p:cNvSpPr>
            <a:spLocks noChangeArrowheads="1"/>
          </p:cNvSpPr>
          <p:nvPr/>
        </p:nvSpPr>
        <p:spPr bwMode="auto">
          <a:xfrm>
            <a:off x="2052638" y="4290913"/>
            <a:ext cx="2303462" cy="1728788"/>
          </a:xfrm>
          <a:prstGeom prst="rect">
            <a:avLst/>
          </a:prstGeom>
          <a:solidFill>
            <a:srgbClr val="FF0000">
              <a:alpha val="85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b="0"/>
              <a:t>CESIÓN SELECCIÓN </a:t>
            </a:r>
          </a:p>
          <a:p>
            <a:pPr algn="ctr"/>
            <a:r>
              <a:rPr lang="es-ES"/>
              <a:t>COMERCIAL</a:t>
            </a:r>
          </a:p>
        </p:txBody>
      </p:sp>
      <p:sp>
        <p:nvSpPr>
          <p:cNvPr id="49159" name="Rectangle 7"/>
          <p:cNvSpPr>
            <a:spLocks noChangeArrowheads="1"/>
          </p:cNvSpPr>
          <p:nvPr/>
        </p:nvSpPr>
        <p:spPr bwMode="auto">
          <a:xfrm>
            <a:off x="4716463" y="4292501"/>
            <a:ext cx="2303462" cy="1728787"/>
          </a:xfrm>
          <a:prstGeom prst="rect">
            <a:avLst/>
          </a:prstGeom>
          <a:solidFill>
            <a:srgbClr val="FFCC99">
              <a:alpha val="85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b="0"/>
              <a:t>PERSONAL </a:t>
            </a:r>
          </a:p>
          <a:p>
            <a:pPr algn="ctr"/>
            <a:r>
              <a:rPr lang="es-ES"/>
              <a:t>COMERCIAL</a:t>
            </a:r>
          </a:p>
          <a:p>
            <a:pPr algn="ctr"/>
            <a:r>
              <a:rPr lang="es-ES"/>
              <a:t>SOLIDARIA</a:t>
            </a:r>
          </a:p>
          <a:p>
            <a:pPr algn="ctr"/>
            <a:r>
              <a:rPr lang="es-ES"/>
              <a:t>INTIMA</a:t>
            </a:r>
          </a:p>
        </p:txBody>
      </p:sp>
    </p:spTree>
    <p:extLst>
      <p:ext uri="{BB962C8B-B14F-4D97-AF65-F5344CB8AC3E}">
        <p14:creationId xmlns:p14="http://schemas.microsoft.com/office/powerpoint/2010/main" val="22666025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56"/>
                                        </p:tgtEl>
                                        <p:attrNameLst>
                                          <p:attrName>style.visibility</p:attrName>
                                        </p:attrNameLst>
                                      </p:cBhvr>
                                      <p:to>
                                        <p:strVal val="visible"/>
                                      </p:to>
                                    </p:set>
                                    <p:anim calcmode="lin" valueType="num">
                                      <p:cBhvr additive="base">
                                        <p:cTn id="7" dur="500" fill="hold"/>
                                        <p:tgtEl>
                                          <p:spTgt spid="49156"/>
                                        </p:tgtEl>
                                        <p:attrNameLst>
                                          <p:attrName>ppt_x</p:attrName>
                                        </p:attrNameLst>
                                      </p:cBhvr>
                                      <p:tavLst>
                                        <p:tav tm="0">
                                          <p:val>
                                            <p:strVal val="#ppt_x"/>
                                          </p:val>
                                        </p:tav>
                                        <p:tav tm="100000">
                                          <p:val>
                                            <p:strVal val="#ppt_x"/>
                                          </p:val>
                                        </p:tav>
                                      </p:tavLst>
                                    </p:anim>
                                    <p:anim calcmode="lin" valueType="num">
                                      <p:cBhvr additive="base">
                                        <p:cTn id="8" dur="500" fill="hold"/>
                                        <p:tgtEl>
                                          <p:spTgt spid="4915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157"/>
                                        </p:tgtEl>
                                        <p:attrNameLst>
                                          <p:attrName>style.visibility</p:attrName>
                                        </p:attrNameLst>
                                      </p:cBhvr>
                                      <p:to>
                                        <p:strVal val="visible"/>
                                      </p:to>
                                    </p:set>
                                    <p:anim calcmode="lin" valueType="num">
                                      <p:cBhvr additive="base">
                                        <p:cTn id="13" dur="500" fill="hold"/>
                                        <p:tgtEl>
                                          <p:spTgt spid="49157"/>
                                        </p:tgtEl>
                                        <p:attrNameLst>
                                          <p:attrName>ppt_x</p:attrName>
                                        </p:attrNameLst>
                                      </p:cBhvr>
                                      <p:tavLst>
                                        <p:tav tm="0">
                                          <p:val>
                                            <p:strVal val="#ppt_x"/>
                                          </p:val>
                                        </p:tav>
                                        <p:tav tm="100000">
                                          <p:val>
                                            <p:strVal val="#ppt_x"/>
                                          </p:val>
                                        </p:tav>
                                      </p:tavLst>
                                    </p:anim>
                                    <p:anim calcmode="lin" valueType="num">
                                      <p:cBhvr additive="base">
                                        <p:cTn id="14" dur="500" fill="hold"/>
                                        <p:tgtEl>
                                          <p:spTgt spid="4915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9158"/>
                                        </p:tgtEl>
                                        <p:attrNameLst>
                                          <p:attrName>style.visibility</p:attrName>
                                        </p:attrNameLst>
                                      </p:cBhvr>
                                      <p:to>
                                        <p:strVal val="visible"/>
                                      </p:to>
                                    </p:set>
                                    <p:anim calcmode="lin" valueType="num">
                                      <p:cBhvr additive="base">
                                        <p:cTn id="19" dur="500" fill="hold"/>
                                        <p:tgtEl>
                                          <p:spTgt spid="49158"/>
                                        </p:tgtEl>
                                        <p:attrNameLst>
                                          <p:attrName>ppt_x</p:attrName>
                                        </p:attrNameLst>
                                      </p:cBhvr>
                                      <p:tavLst>
                                        <p:tav tm="0">
                                          <p:val>
                                            <p:strVal val="#ppt_x"/>
                                          </p:val>
                                        </p:tav>
                                        <p:tav tm="100000">
                                          <p:val>
                                            <p:strVal val="#ppt_x"/>
                                          </p:val>
                                        </p:tav>
                                      </p:tavLst>
                                    </p:anim>
                                    <p:anim calcmode="lin" valueType="num">
                                      <p:cBhvr additive="base">
                                        <p:cTn id="20" dur="500" fill="hold"/>
                                        <p:tgtEl>
                                          <p:spTgt spid="4915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9159"/>
                                        </p:tgtEl>
                                        <p:attrNameLst>
                                          <p:attrName>style.visibility</p:attrName>
                                        </p:attrNameLst>
                                      </p:cBhvr>
                                      <p:to>
                                        <p:strVal val="visible"/>
                                      </p:to>
                                    </p:set>
                                    <p:anim calcmode="lin" valueType="num">
                                      <p:cBhvr additive="base">
                                        <p:cTn id="25" dur="500" fill="hold"/>
                                        <p:tgtEl>
                                          <p:spTgt spid="49159"/>
                                        </p:tgtEl>
                                        <p:attrNameLst>
                                          <p:attrName>ppt_x</p:attrName>
                                        </p:attrNameLst>
                                      </p:cBhvr>
                                      <p:tavLst>
                                        <p:tav tm="0">
                                          <p:val>
                                            <p:strVal val="#ppt_x"/>
                                          </p:val>
                                        </p:tav>
                                        <p:tav tm="100000">
                                          <p:val>
                                            <p:strVal val="#ppt_x"/>
                                          </p:val>
                                        </p:tav>
                                      </p:tavLst>
                                    </p:anim>
                                    <p:anim calcmode="lin" valueType="num">
                                      <p:cBhvr additive="base">
                                        <p:cTn id="26" dur="500" fill="hold"/>
                                        <p:tgtEl>
                                          <p:spTgt spid="491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animBg="1"/>
      <p:bldP spid="49157" grpId="0" animBg="1"/>
      <p:bldP spid="49158" grpId="0" animBg="1"/>
      <p:bldP spid="4915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540072" y="2816101"/>
            <a:ext cx="82804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sz="2200" b="0" dirty="0"/>
              <a:t>Cesión de la imagen (GLOBAL / PARCIAL) exclusiva y excluyente ??</a:t>
            </a:r>
          </a:p>
        </p:txBody>
      </p:sp>
      <p:sp>
        <p:nvSpPr>
          <p:cNvPr id="26627" name="Text Box 3"/>
          <p:cNvSpPr txBox="1">
            <a:spLocks noChangeArrowheads="1"/>
          </p:cNvSpPr>
          <p:nvPr/>
        </p:nvSpPr>
        <p:spPr bwMode="auto">
          <a:xfrm>
            <a:off x="1331640" y="1196752"/>
            <a:ext cx="748851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2200" b="1" dirty="0"/>
              <a:t>Artículo 1255 Código civil</a:t>
            </a:r>
            <a:r>
              <a:rPr lang="es-ES" sz="2200" b="0" dirty="0"/>
              <a:t>: Los contratantes pueden establecer los pactos, cláusulas y condiciones que tengan por conveniente, siempre que no sean contrarios a las leyes, a la moral, ni al orden público.</a:t>
            </a:r>
          </a:p>
        </p:txBody>
      </p:sp>
      <p:sp>
        <p:nvSpPr>
          <p:cNvPr id="26631" name="Text Box 7"/>
          <p:cNvSpPr txBox="1">
            <a:spLocks noChangeArrowheads="1"/>
          </p:cNvSpPr>
          <p:nvPr/>
        </p:nvSpPr>
        <p:spPr bwMode="auto">
          <a:xfrm>
            <a:off x="900113" y="3674839"/>
            <a:ext cx="2736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400"/>
              <a:t>AGENTE</a:t>
            </a:r>
            <a:endParaRPr lang="es-ES_tradnl" sz="2400"/>
          </a:p>
        </p:txBody>
      </p:sp>
      <p:sp>
        <p:nvSpPr>
          <p:cNvPr id="26632" name="Text Box 8"/>
          <p:cNvSpPr txBox="1">
            <a:spLocks noChangeArrowheads="1"/>
          </p:cNvSpPr>
          <p:nvPr/>
        </p:nvSpPr>
        <p:spPr bwMode="auto">
          <a:xfrm>
            <a:off x="3421063" y="3674839"/>
            <a:ext cx="50403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400"/>
              <a:t>SOCIEDAD (España / Extranjero)</a:t>
            </a:r>
            <a:endParaRPr lang="es-ES_tradnl" sz="2400"/>
          </a:p>
        </p:txBody>
      </p:sp>
      <p:sp>
        <p:nvSpPr>
          <p:cNvPr id="26633" name="AutoShape 9"/>
          <p:cNvSpPr>
            <a:spLocks noChangeArrowheads="1"/>
          </p:cNvSpPr>
          <p:nvPr/>
        </p:nvSpPr>
        <p:spPr bwMode="auto">
          <a:xfrm>
            <a:off x="2484438" y="3819302"/>
            <a:ext cx="865187" cy="215900"/>
          </a:xfrm>
          <a:prstGeom prst="leftRightArrow">
            <a:avLst>
              <a:gd name="adj1" fmla="val 50000"/>
              <a:gd name="adj2" fmla="val 8014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6634" name="Text Box 10"/>
          <p:cNvSpPr txBox="1">
            <a:spLocks noChangeArrowheads="1"/>
          </p:cNvSpPr>
          <p:nvPr/>
        </p:nvSpPr>
        <p:spPr bwMode="auto">
          <a:xfrm>
            <a:off x="2124075" y="4873402"/>
            <a:ext cx="1728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400"/>
              <a:t>JUGADOR</a:t>
            </a:r>
            <a:endParaRPr lang="es-ES_tradnl" sz="2400"/>
          </a:p>
        </p:txBody>
      </p:sp>
      <p:sp>
        <p:nvSpPr>
          <p:cNvPr id="26635" name="AutoShape 11"/>
          <p:cNvSpPr>
            <a:spLocks noChangeArrowheads="1"/>
          </p:cNvSpPr>
          <p:nvPr/>
        </p:nvSpPr>
        <p:spPr bwMode="auto">
          <a:xfrm>
            <a:off x="2771775" y="4251102"/>
            <a:ext cx="360363" cy="576262"/>
          </a:xfrm>
          <a:prstGeom prst="upDownArrow">
            <a:avLst>
              <a:gd name="adj1" fmla="val 50000"/>
              <a:gd name="adj2" fmla="val 3198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6636" name="Oval 12"/>
          <p:cNvSpPr>
            <a:spLocks noChangeArrowheads="1"/>
          </p:cNvSpPr>
          <p:nvPr/>
        </p:nvSpPr>
        <p:spPr bwMode="auto">
          <a:xfrm>
            <a:off x="4643438" y="4682902"/>
            <a:ext cx="1368425" cy="1079500"/>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2400"/>
              <a:t>CLUB</a:t>
            </a:r>
            <a:endParaRPr lang="es-ES_tradnl" sz="2400"/>
          </a:p>
        </p:txBody>
      </p:sp>
      <p:sp>
        <p:nvSpPr>
          <p:cNvPr id="26637" name="Line 13"/>
          <p:cNvSpPr>
            <a:spLocks noChangeShapeType="1"/>
          </p:cNvSpPr>
          <p:nvPr/>
        </p:nvSpPr>
        <p:spPr bwMode="auto">
          <a:xfrm flipH="1" flipV="1">
            <a:off x="3563938" y="4611464"/>
            <a:ext cx="1008062"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6638" name="Line 14"/>
          <p:cNvSpPr>
            <a:spLocks noChangeShapeType="1"/>
          </p:cNvSpPr>
          <p:nvPr/>
        </p:nvSpPr>
        <p:spPr bwMode="auto">
          <a:xfrm flipH="1" flipV="1">
            <a:off x="3708400" y="4395564"/>
            <a:ext cx="863600"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6639" name="Line 15"/>
          <p:cNvSpPr>
            <a:spLocks noChangeShapeType="1"/>
          </p:cNvSpPr>
          <p:nvPr/>
        </p:nvSpPr>
        <p:spPr bwMode="auto">
          <a:xfrm flipH="1" flipV="1">
            <a:off x="4067175" y="4251102"/>
            <a:ext cx="504825"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Tree>
    <p:extLst>
      <p:ext uri="{BB962C8B-B14F-4D97-AF65-F5344CB8AC3E}">
        <p14:creationId xmlns:p14="http://schemas.microsoft.com/office/powerpoint/2010/main" val="13993341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ppt_x"/>
                                          </p:val>
                                        </p:tav>
                                        <p:tav tm="100000">
                                          <p:val>
                                            <p:strVal val="#ppt_x"/>
                                          </p:val>
                                        </p:tav>
                                      </p:tavLst>
                                    </p:anim>
                                    <p:anim calcmode="lin" valueType="num">
                                      <p:cBhvr additive="base">
                                        <p:cTn id="8"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26631"/>
                                        </p:tgtEl>
                                        <p:attrNameLst>
                                          <p:attrName>style.visibility</p:attrName>
                                        </p:attrNameLst>
                                      </p:cBhvr>
                                      <p:to>
                                        <p:strVal val="visible"/>
                                      </p:to>
                                    </p:set>
                                    <p:anim calcmode="lin" valueType="num">
                                      <p:cBhvr>
                                        <p:cTn id="13" dur="1000" fill="hold"/>
                                        <p:tgtEl>
                                          <p:spTgt spid="26631"/>
                                        </p:tgtEl>
                                        <p:attrNameLst>
                                          <p:attrName>ppt_w</p:attrName>
                                        </p:attrNameLst>
                                      </p:cBhvr>
                                      <p:tavLst>
                                        <p:tav tm="0">
                                          <p:val>
                                            <p:strVal val="#ppt_w*0.70"/>
                                          </p:val>
                                        </p:tav>
                                        <p:tav tm="100000">
                                          <p:val>
                                            <p:strVal val="#ppt_w"/>
                                          </p:val>
                                        </p:tav>
                                      </p:tavLst>
                                    </p:anim>
                                    <p:anim calcmode="lin" valueType="num">
                                      <p:cBhvr>
                                        <p:cTn id="14" dur="1000" fill="hold"/>
                                        <p:tgtEl>
                                          <p:spTgt spid="26631"/>
                                        </p:tgtEl>
                                        <p:attrNameLst>
                                          <p:attrName>ppt_h</p:attrName>
                                        </p:attrNameLst>
                                      </p:cBhvr>
                                      <p:tavLst>
                                        <p:tav tm="0">
                                          <p:val>
                                            <p:strVal val="#ppt_h"/>
                                          </p:val>
                                        </p:tav>
                                        <p:tav tm="100000">
                                          <p:val>
                                            <p:strVal val="#ppt_h"/>
                                          </p:val>
                                        </p:tav>
                                      </p:tavLst>
                                    </p:anim>
                                    <p:animEffect transition="in" filter="fade">
                                      <p:cBhvr>
                                        <p:cTn id="15" dur="1000"/>
                                        <p:tgtEl>
                                          <p:spTgt spid="26631"/>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26632"/>
                                        </p:tgtEl>
                                        <p:attrNameLst>
                                          <p:attrName>style.visibility</p:attrName>
                                        </p:attrNameLst>
                                      </p:cBhvr>
                                      <p:to>
                                        <p:strVal val="visible"/>
                                      </p:to>
                                    </p:set>
                                    <p:anim calcmode="lin" valueType="num">
                                      <p:cBhvr>
                                        <p:cTn id="18" dur="1000" fill="hold"/>
                                        <p:tgtEl>
                                          <p:spTgt spid="26632"/>
                                        </p:tgtEl>
                                        <p:attrNameLst>
                                          <p:attrName>ppt_w</p:attrName>
                                        </p:attrNameLst>
                                      </p:cBhvr>
                                      <p:tavLst>
                                        <p:tav tm="0">
                                          <p:val>
                                            <p:strVal val="#ppt_w*0.70"/>
                                          </p:val>
                                        </p:tav>
                                        <p:tav tm="100000">
                                          <p:val>
                                            <p:strVal val="#ppt_w"/>
                                          </p:val>
                                        </p:tav>
                                      </p:tavLst>
                                    </p:anim>
                                    <p:anim calcmode="lin" valueType="num">
                                      <p:cBhvr>
                                        <p:cTn id="19" dur="1000" fill="hold"/>
                                        <p:tgtEl>
                                          <p:spTgt spid="26632"/>
                                        </p:tgtEl>
                                        <p:attrNameLst>
                                          <p:attrName>ppt_h</p:attrName>
                                        </p:attrNameLst>
                                      </p:cBhvr>
                                      <p:tavLst>
                                        <p:tav tm="0">
                                          <p:val>
                                            <p:strVal val="#ppt_h"/>
                                          </p:val>
                                        </p:tav>
                                        <p:tav tm="100000">
                                          <p:val>
                                            <p:strVal val="#ppt_h"/>
                                          </p:val>
                                        </p:tav>
                                      </p:tavLst>
                                    </p:anim>
                                    <p:animEffect transition="in" filter="fade">
                                      <p:cBhvr>
                                        <p:cTn id="20" dur="1000"/>
                                        <p:tgtEl>
                                          <p:spTgt spid="26632"/>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26633"/>
                                        </p:tgtEl>
                                        <p:attrNameLst>
                                          <p:attrName>style.visibility</p:attrName>
                                        </p:attrNameLst>
                                      </p:cBhvr>
                                      <p:to>
                                        <p:strVal val="visible"/>
                                      </p:to>
                                    </p:set>
                                    <p:anim calcmode="lin" valueType="num">
                                      <p:cBhvr>
                                        <p:cTn id="23" dur="1000" fill="hold"/>
                                        <p:tgtEl>
                                          <p:spTgt spid="26633"/>
                                        </p:tgtEl>
                                        <p:attrNameLst>
                                          <p:attrName>ppt_w</p:attrName>
                                        </p:attrNameLst>
                                      </p:cBhvr>
                                      <p:tavLst>
                                        <p:tav tm="0">
                                          <p:val>
                                            <p:strVal val="#ppt_w*0.70"/>
                                          </p:val>
                                        </p:tav>
                                        <p:tav tm="100000">
                                          <p:val>
                                            <p:strVal val="#ppt_w"/>
                                          </p:val>
                                        </p:tav>
                                      </p:tavLst>
                                    </p:anim>
                                    <p:anim calcmode="lin" valueType="num">
                                      <p:cBhvr>
                                        <p:cTn id="24" dur="1000" fill="hold"/>
                                        <p:tgtEl>
                                          <p:spTgt spid="26633"/>
                                        </p:tgtEl>
                                        <p:attrNameLst>
                                          <p:attrName>ppt_h</p:attrName>
                                        </p:attrNameLst>
                                      </p:cBhvr>
                                      <p:tavLst>
                                        <p:tav tm="0">
                                          <p:val>
                                            <p:strVal val="#ppt_h"/>
                                          </p:val>
                                        </p:tav>
                                        <p:tav tm="100000">
                                          <p:val>
                                            <p:strVal val="#ppt_h"/>
                                          </p:val>
                                        </p:tav>
                                      </p:tavLst>
                                    </p:anim>
                                    <p:animEffect transition="in" filter="fade">
                                      <p:cBhvr>
                                        <p:cTn id="25" dur="1000"/>
                                        <p:tgtEl>
                                          <p:spTgt spid="2663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26634"/>
                                        </p:tgtEl>
                                        <p:attrNameLst>
                                          <p:attrName>style.visibility</p:attrName>
                                        </p:attrNameLst>
                                      </p:cBhvr>
                                      <p:to>
                                        <p:strVal val="visible"/>
                                      </p:to>
                                    </p:set>
                                    <p:anim calcmode="lin" valueType="num">
                                      <p:cBhvr>
                                        <p:cTn id="30" dur="1000" fill="hold"/>
                                        <p:tgtEl>
                                          <p:spTgt spid="26634"/>
                                        </p:tgtEl>
                                        <p:attrNameLst>
                                          <p:attrName>ppt_w</p:attrName>
                                        </p:attrNameLst>
                                      </p:cBhvr>
                                      <p:tavLst>
                                        <p:tav tm="0">
                                          <p:val>
                                            <p:strVal val="#ppt_w*0.70"/>
                                          </p:val>
                                        </p:tav>
                                        <p:tav tm="100000">
                                          <p:val>
                                            <p:strVal val="#ppt_w"/>
                                          </p:val>
                                        </p:tav>
                                      </p:tavLst>
                                    </p:anim>
                                    <p:anim calcmode="lin" valueType="num">
                                      <p:cBhvr>
                                        <p:cTn id="31" dur="1000" fill="hold"/>
                                        <p:tgtEl>
                                          <p:spTgt spid="26634"/>
                                        </p:tgtEl>
                                        <p:attrNameLst>
                                          <p:attrName>ppt_h</p:attrName>
                                        </p:attrNameLst>
                                      </p:cBhvr>
                                      <p:tavLst>
                                        <p:tav tm="0">
                                          <p:val>
                                            <p:strVal val="#ppt_h"/>
                                          </p:val>
                                        </p:tav>
                                        <p:tav tm="100000">
                                          <p:val>
                                            <p:strVal val="#ppt_h"/>
                                          </p:val>
                                        </p:tav>
                                      </p:tavLst>
                                    </p:anim>
                                    <p:animEffect transition="in" filter="fade">
                                      <p:cBhvr>
                                        <p:cTn id="32" dur="1000"/>
                                        <p:tgtEl>
                                          <p:spTgt spid="26634"/>
                                        </p:tgtEl>
                                      </p:cBhvr>
                                    </p:animEffect>
                                  </p:childTnLst>
                                </p:cTn>
                              </p:par>
                              <p:par>
                                <p:cTn id="33" presetID="55" presetClass="entr" presetSubtype="0" fill="hold" grpId="0" nodeType="withEffect">
                                  <p:stCondLst>
                                    <p:cond delay="0"/>
                                  </p:stCondLst>
                                  <p:childTnLst>
                                    <p:set>
                                      <p:cBhvr>
                                        <p:cTn id="34" dur="1" fill="hold">
                                          <p:stCondLst>
                                            <p:cond delay="0"/>
                                          </p:stCondLst>
                                        </p:cTn>
                                        <p:tgtEl>
                                          <p:spTgt spid="26635"/>
                                        </p:tgtEl>
                                        <p:attrNameLst>
                                          <p:attrName>style.visibility</p:attrName>
                                        </p:attrNameLst>
                                      </p:cBhvr>
                                      <p:to>
                                        <p:strVal val="visible"/>
                                      </p:to>
                                    </p:set>
                                    <p:anim calcmode="lin" valueType="num">
                                      <p:cBhvr>
                                        <p:cTn id="35" dur="1000" fill="hold"/>
                                        <p:tgtEl>
                                          <p:spTgt spid="26635"/>
                                        </p:tgtEl>
                                        <p:attrNameLst>
                                          <p:attrName>ppt_w</p:attrName>
                                        </p:attrNameLst>
                                      </p:cBhvr>
                                      <p:tavLst>
                                        <p:tav tm="0">
                                          <p:val>
                                            <p:strVal val="#ppt_w*0.70"/>
                                          </p:val>
                                        </p:tav>
                                        <p:tav tm="100000">
                                          <p:val>
                                            <p:strVal val="#ppt_w"/>
                                          </p:val>
                                        </p:tav>
                                      </p:tavLst>
                                    </p:anim>
                                    <p:anim calcmode="lin" valueType="num">
                                      <p:cBhvr>
                                        <p:cTn id="36" dur="1000" fill="hold"/>
                                        <p:tgtEl>
                                          <p:spTgt spid="26635"/>
                                        </p:tgtEl>
                                        <p:attrNameLst>
                                          <p:attrName>ppt_h</p:attrName>
                                        </p:attrNameLst>
                                      </p:cBhvr>
                                      <p:tavLst>
                                        <p:tav tm="0">
                                          <p:val>
                                            <p:strVal val="#ppt_h"/>
                                          </p:val>
                                        </p:tav>
                                        <p:tav tm="100000">
                                          <p:val>
                                            <p:strVal val="#ppt_h"/>
                                          </p:val>
                                        </p:tav>
                                      </p:tavLst>
                                    </p:anim>
                                    <p:animEffect transition="in" filter="fade">
                                      <p:cBhvr>
                                        <p:cTn id="37" dur="1000"/>
                                        <p:tgtEl>
                                          <p:spTgt spid="2663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26636"/>
                                        </p:tgtEl>
                                        <p:attrNameLst>
                                          <p:attrName>style.visibility</p:attrName>
                                        </p:attrNameLst>
                                      </p:cBhvr>
                                      <p:to>
                                        <p:strVal val="visible"/>
                                      </p:to>
                                    </p:set>
                                    <p:animEffect transition="in" filter="slide(fromBottom)">
                                      <p:cBhvr>
                                        <p:cTn id="42" dur="500"/>
                                        <p:tgtEl>
                                          <p:spTgt spid="26636"/>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26637"/>
                                        </p:tgtEl>
                                        <p:attrNameLst>
                                          <p:attrName>style.visibility</p:attrName>
                                        </p:attrNameLst>
                                      </p:cBhvr>
                                      <p:to>
                                        <p:strVal val="visible"/>
                                      </p:to>
                                    </p:set>
                                    <p:animEffect transition="in" filter="slide(fromBottom)">
                                      <p:cBhvr>
                                        <p:cTn id="45" dur="500"/>
                                        <p:tgtEl>
                                          <p:spTgt spid="26637"/>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26638"/>
                                        </p:tgtEl>
                                        <p:attrNameLst>
                                          <p:attrName>style.visibility</p:attrName>
                                        </p:attrNameLst>
                                      </p:cBhvr>
                                      <p:to>
                                        <p:strVal val="visible"/>
                                      </p:to>
                                    </p:set>
                                    <p:animEffect transition="in" filter="slide(fromBottom)">
                                      <p:cBhvr>
                                        <p:cTn id="48" dur="500"/>
                                        <p:tgtEl>
                                          <p:spTgt spid="26638"/>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26639"/>
                                        </p:tgtEl>
                                        <p:attrNameLst>
                                          <p:attrName>style.visibility</p:attrName>
                                        </p:attrNameLst>
                                      </p:cBhvr>
                                      <p:to>
                                        <p:strVal val="visible"/>
                                      </p:to>
                                    </p:set>
                                    <p:animEffect transition="in" filter="slide(fromBottom)">
                                      <p:cBhvr>
                                        <p:cTn id="51" dur="500"/>
                                        <p:tgtEl>
                                          <p:spTgt spid="26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31" grpId="0"/>
      <p:bldP spid="26632" grpId="0"/>
      <p:bldP spid="26633" grpId="0" animBg="1"/>
      <p:bldP spid="26634" grpId="0"/>
      <p:bldP spid="26635" grpId="0" animBg="1"/>
      <p:bldP spid="26636" grpId="0" animBg="1"/>
      <p:bldP spid="26637" grpId="0" animBg="1"/>
      <p:bldP spid="26638" grpId="0" animBg="1"/>
      <p:bldP spid="266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Image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052513"/>
            <a:ext cx="8077643" cy="4896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960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essi-balon-de-o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3957" y="1196751"/>
            <a:ext cx="3486075" cy="4834161"/>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ristiano-ronaldo_bota_o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3411" y="1195971"/>
            <a:ext cx="3550201" cy="4825417"/>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071130lalo4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9361" y="4365104"/>
            <a:ext cx="4694251" cy="2235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144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checkerboard(across)">
                                      <p:cBhvr>
                                        <p:cTn id="7"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331640" y="1556792"/>
            <a:ext cx="7489527"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ES" sz="2000" b="1" dirty="0"/>
              <a:t>RD 1006 Art. 7.3</a:t>
            </a:r>
            <a:r>
              <a:rPr lang="es-ES" sz="2000" b="0" dirty="0"/>
              <a:t>:</a:t>
            </a:r>
            <a:r>
              <a:rPr lang="es-ES" sz="2000" dirty="0"/>
              <a:t> </a:t>
            </a:r>
            <a:r>
              <a:rPr lang="es-ES" sz="2000" b="0" dirty="0"/>
              <a:t>En lo relativo a la </a:t>
            </a:r>
            <a:r>
              <a:rPr lang="es-ES" sz="2000" dirty="0"/>
              <a:t>participación en los beneficios que se deriven de la explotación comercial de la imagen</a:t>
            </a:r>
            <a:r>
              <a:rPr lang="es-ES" sz="2000" b="0" dirty="0"/>
              <a:t> de los deportistas se estará a lo que en su caso pudiera determinarse por </a:t>
            </a:r>
            <a:r>
              <a:rPr lang="es-ES" sz="2000" b="1" dirty="0"/>
              <a:t>convenio o pacto individual</a:t>
            </a:r>
            <a:r>
              <a:rPr lang="es-ES" sz="2000" b="0" dirty="0"/>
              <a:t>, salvo en el supuesto de contratación </a:t>
            </a:r>
            <a:r>
              <a:rPr lang="es-ES" sz="2000" dirty="0"/>
              <a:t>por empresas o firmas comerciales</a:t>
            </a:r>
            <a:r>
              <a:rPr lang="es-ES" sz="2000" b="0" dirty="0"/>
              <a:t> … </a:t>
            </a:r>
          </a:p>
        </p:txBody>
      </p:sp>
      <p:sp>
        <p:nvSpPr>
          <p:cNvPr id="30723" name="Text Box 3"/>
          <p:cNvSpPr txBox="1">
            <a:spLocks noChangeArrowheads="1"/>
          </p:cNvSpPr>
          <p:nvPr/>
        </p:nvSpPr>
        <p:spPr bwMode="auto">
          <a:xfrm>
            <a:off x="395288" y="3524349"/>
            <a:ext cx="856932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sz="2000" b="1" dirty="0"/>
              <a:t>Convenio Colectivo AFE-LFP. Artículo 28. Derecho de explotación de imagen. </a:t>
            </a:r>
            <a:r>
              <a:rPr lang="es-ES" sz="2000" b="0" dirty="0"/>
              <a:t>Para el caso de que el futbolista explote en su propio nombre sus derechos de imagen, por </a:t>
            </a:r>
            <a:r>
              <a:rPr lang="es-ES" sz="2000" dirty="0"/>
              <a:t>no haber sido estos cedidos</a:t>
            </a:r>
            <a:r>
              <a:rPr lang="es-ES" sz="2000" b="0" dirty="0"/>
              <a:t> temporal o indefinidamente a terceros, la cantidad que el Club/SAD satisfaga a aquél por la utilización de su imagen, nombre o figura con fines económicos, tendrá la consideración de concepto salarial…</a:t>
            </a:r>
            <a:endParaRPr lang="es-ES_tradnl" sz="2000" b="0" dirty="0"/>
          </a:p>
        </p:txBody>
      </p:sp>
    </p:spTree>
    <p:extLst>
      <p:ext uri="{BB962C8B-B14F-4D97-AF65-F5344CB8AC3E}">
        <p14:creationId xmlns:p14="http://schemas.microsoft.com/office/powerpoint/2010/main" val="142959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additive="base">
                                        <p:cTn id="7" dur="500" fill="hold"/>
                                        <p:tgtEl>
                                          <p:spTgt spid="30723"/>
                                        </p:tgtEl>
                                        <p:attrNameLst>
                                          <p:attrName>ppt_x</p:attrName>
                                        </p:attrNameLst>
                                      </p:cBhvr>
                                      <p:tavLst>
                                        <p:tav tm="0">
                                          <p:val>
                                            <p:strVal val="#ppt_x"/>
                                          </p:val>
                                        </p:tav>
                                        <p:tav tm="100000">
                                          <p:val>
                                            <p:strVal val="#ppt_x"/>
                                          </p:val>
                                        </p:tav>
                                      </p:tavLst>
                                    </p:anim>
                                    <p:anim calcmode="lin" valueType="num">
                                      <p:cBhvr additive="base">
                                        <p:cTn id="8" dur="500" fill="hold"/>
                                        <p:tgtEl>
                                          <p:spTgt spid="307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1331641" y="1161049"/>
            <a:ext cx="763284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pt-BR" sz="2200" dirty="0" smtClean="0"/>
              <a:t>TSJ </a:t>
            </a:r>
            <a:r>
              <a:rPr lang="pt-BR" sz="2200" dirty="0" err="1"/>
              <a:t>Islas</a:t>
            </a:r>
            <a:r>
              <a:rPr lang="pt-BR" sz="2200" dirty="0"/>
              <a:t> Canarias, Santa Cruz de Tenerife (Sala Social) Sentencia núm. 183/2005 de 14 </a:t>
            </a:r>
            <a:r>
              <a:rPr lang="pt-BR" sz="2200" dirty="0" err="1"/>
              <a:t>marzo</a:t>
            </a:r>
            <a:endParaRPr lang="es-ES" sz="2200" dirty="0"/>
          </a:p>
        </p:txBody>
      </p:sp>
      <p:sp>
        <p:nvSpPr>
          <p:cNvPr id="60419" name="Text Box 3"/>
          <p:cNvSpPr txBox="1">
            <a:spLocks noChangeArrowheads="1"/>
          </p:cNvSpPr>
          <p:nvPr/>
        </p:nvSpPr>
        <p:spPr bwMode="auto">
          <a:xfrm>
            <a:off x="2772917" y="2563260"/>
            <a:ext cx="612025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ES" dirty="0"/>
              <a:t>DEPORTISTAS PROFESIONALES: </a:t>
            </a:r>
            <a:r>
              <a:rPr lang="es-ES" b="0" dirty="0"/>
              <a:t>contrato de trabajo: futbolista: salarios: desestimación: derechos de imagen: reclamación ejercitada por cesionaria frente a sociedad con la que contrató: </a:t>
            </a:r>
            <a:r>
              <a:rPr lang="es-ES" b="1" dirty="0"/>
              <a:t>incompetencia de la Jurisdicción Laboral. </a:t>
            </a:r>
          </a:p>
        </p:txBody>
      </p:sp>
      <p:pic>
        <p:nvPicPr>
          <p:cNvPr id="60420" name="Picture 4" descr="cd+tenerife+fc+barcelona+real+madr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132856"/>
            <a:ext cx="1274142" cy="1702741"/>
          </a:xfrm>
          <a:prstGeom prst="rect">
            <a:avLst/>
          </a:prstGeom>
          <a:noFill/>
          <a:extLst>
            <a:ext uri="{909E8E84-426E-40DD-AFC4-6F175D3DCCD1}">
              <a14:hiddenFill xmlns:a14="http://schemas.microsoft.com/office/drawing/2010/main">
                <a:solidFill>
                  <a:srgbClr val="FFFFFF"/>
                </a:solidFill>
              </a14:hiddenFill>
            </a:ext>
          </a:extLst>
        </p:spPr>
      </p:pic>
      <p:sp>
        <p:nvSpPr>
          <p:cNvPr id="60421" name="Text Box 5"/>
          <p:cNvSpPr txBox="1">
            <a:spLocks noChangeArrowheads="1"/>
          </p:cNvSpPr>
          <p:nvPr/>
        </p:nvSpPr>
        <p:spPr bwMode="auto">
          <a:xfrm>
            <a:off x="3132138" y="4759984"/>
            <a:ext cx="583235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ES" dirty="0"/>
              <a:t>DEPORTISTAS PROFESIONALES: </a:t>
            </a:r>
            <a:r>
              <a:rPr lang="es-ES" b="0" dirty="0"/>
              <a:t>retribuciones: conceptos salariales: prima de fichaje: abono: proporcional al tiempo de prestación de servicios: determinación; derechos de imagen: </a:t>
            </a:r>
            <a:r>
              <a:rPr lang="es-ES" b="1" dirty="0"/>
              <a:t>incompetencia de la Jurisdicción Laboral</a:t>
            </a:r>
            <a:r>
              <a:rPr lang="es-ES" b="0" dirty="0"/>
              <a:t>: naturaleza mercantil: supuestos: cesión de los mismos a terceros. </a:t>
            </a:r>
          </a:p>
        </p:txBody>
      </p:sp>
      <p:sp>
        <p:nvSpPr>
          <p:cNvPr id="60422" name="Text Box 6"/>
          <p:cNvSpPr txBox="1">
            <a:spLocks noChangeArrowheads="1"/>
          </p:cNvSpPr>
          <p:nvPr/>
        </p:nvSpPr>
        <p:spPr bwMode="auto">
          <a:xfrm>
            <a:off x="179388" y="4078233"/>
            <a:ext cx="871378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sz="2200" dirty="0" smtClean="0"/>
              <a:t>TSJ </a:t>
            </a:r>
            <a:r>
              <a:rPr lang="pt-BR" sz="2200" dirty="0" err="1"/>
              <a:t>Andalucía</a:t>
            </a:r>
            <a:r>
              <a:rPr lang="pt-BR" sz="2200" dirty="0"/>
              <a:t>, Sevilla (Sala Social) Sentencia núm. 139/2005 de 19 </a:t>
            </a:r>
            <a:r>
              <a:rPr lang="pt-BR" sz="2200" dirty="0" err="1"/>
              <a:t>enero</a:t>
            </a:r>
            <a:endParaRPr lang="es-ES" sz="2200" b="0" dirty="0"/>
          </a:p>
        </p:txBody>
      </p:sp>
      <p:pic>
        <p:nvPicPr>
          <p:cNvPr id="60423" name="Picture 7" descr="betis-escudo-mortero_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4581525"/>
            <a:ext cx="1872059" cy="160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4453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3418358" y="2924944"/>
            <a:ext cx="5257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dirty="0"/>
              <a:t>IMPUESTO SOBRE LA RENTA DE LAS PERSONAS FISICAS (Ley 18/1991, de 6 junio): </a:t>
            </a:r>
            <a:r>
              <a:rPr lang="es-ES" b="0" dirty="0"/>
              <a:t>Rendimientos del trabajo: deportistas: rentas por cesión de derechos de imagen: </a:t>
            </a:r>
            <a:r>
              <a:rPr lang="es-ES" b="1" dirty="0"/>
              <a:t>consideración como salario </a:t>
            </a:r>
            <a:r>
              <a:rPr lang="es-ES" b="0" dirty="0"/>
              <a:t>en función de la normativa laboral y el convenio colectivo: apariencia de cesiones que no responden a realidades contractuales, indicativa de una </a:t>
            </a:r>
            <a:r>
              <a:rPr lang="es-ES" b="1" dirty="0"/>
              <a:t>simulación</a:t>
            </a:r>
            <a:r>
              <a:rPr lang="es-ES" b="0" dirty="0"/>
              <a:t>: doctrina del levantamiento del velo: retenciones procedentes. </a:t>
            </a:r>
          </a:p>
        </p:txBody>
      </p:sp>
      <p:sp>
        <p:nvSpPr>
          <p:cNvPr id="61443" name="Text Box 3"/>
          <p:cNvSpPr txBox="1">
            <a:spLocks noChangeArrowheads="1"/>
          </p:cNvSpPr>
          <p:nvPr/>
        </p:nvSpPr>
        <p:spPr bwMode="auto">
          <a:xfrm>
            <a:off x="2267744" y="1620431"/>
            <a:ext cx="612068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ES" sz="2400" dirty="0" smtClean="0">
                <a:solidFill>
                  <a:schemeClr val="tx2"/>
                </a:solidFill>
              </a:rPr>
              <a:t>AN </a:t>
            </a:r>
            <a:r>
              <a:rPr lang="es-ES" sz="2400" dirty="0">
                <a:solidFill>
                  <a:schemeClr val="tx2"/>
                </a:solidFill>
              </a:rPr>
              <a:t>Sala de lo Contencioso-Administrativo Sentencia 13 junio 2002</a:t>
            </a:r>
          </a:p>
        </p:txBody>
      </p:sp>
      <p:pic>
        <p:nvPicPr>
          <p:cNvPr id="61444" name="Picture 4" descr="fc_barcelona_2007_771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121893"/>
            <a:ext cx="2957513" cy="2111375"/>
          </a:xfrm>
          <a:prstGeom prst="rect">
            <a:avLst/>
          </a:prstGeom>
          <a:noFill/>
          <a:extLst>
            <a:ext uri="{909E8E84-426E-40DD-AFC4-6F175D3DCCD1}">
              <a14:hiddenFill xmlns:a14="http://schemas.microsoft.com/office/drawing/2010/main">
                <a:solidFill>
                  <a:srgbClr val="FFFFFF"/>
                </a:solidFill>
              </a14:hiddenFill>
            </a:ext>
          </a:extLst>
        </p:spPr>
      </p:pic>
      <p:sp>
        <p:nvSpPr>
          <p:cNvPr id="61445" name="Oval 5"/>
          <p:cNvSpPr>
            <a:spLocks noChangeArrowheads="1"/>
          </p:cNvSpPr>
          <p:nvPr/>
        </p:nvSpPr>
        <p:spPr bwMode="auto">
          <a:xfrm>
            <a:off x="7236296" y="5369025"/>
            <a:ext cx="1439862" cy="1223962"/>
          </a:xfrm>
          <a:prstGeom prst="ellipse">
            <a:avLst/>
          </a:prstGeom>
          <a:solidFill>
            <a:srgbClr val="CCFFCC"/>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b="0"/>
              <a:t>SALARIO</a:t>
            </a:r>
          </a:p>
        </p:txBody>
      </p:sp>
    </p:spTree>
    <p:extLst>
      <p:ext uri="{BB962C8B-B14F-4D97-AF65-F5344CB8AC3E}">
        <p14:creationId xmlns:p14="http://schemas.microsoft.com/office/powerpoint/2010/main" val="42351104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1445"/>
                                        </p:tgtEl>
                                        <p:attrNameLst>
                                          <p:attrName>style.visibility</p:attrName>
                                        </p:attrNameLst>
                                      </p:cBhvr>
                                      <p:to>
                                        <p:strVal val="visible"/>
                                      </p:to>
                                    </p:set>
                                    <p:animEffect transition="in" filter="fade">
                                      <p:cBhvr>
                                        <p:cTn id="7" dur="2000"/>
                                        <p:tgtEl>
                                          <p:spTgt spid="61445"/>
                                        </p:tgtEl>
                                      </p:cBhvr>
                                    </p:animEffect>
                                    <p:anim calcmode="lin" valueType="num">
                                      <p:cBhvr>
                                        <p:cTn id="8" dur="2000" fill="hold"/>
                                        <p:tgtEl>
                                          <p:spTgt spid="61445"/>
                                        </p:tgtEl>
                                        <p:attrNameLst>
                                          <p:attrName>style.rotation</p:attrName>
                                        </p:attrNameLst>
                                      </p:cBhvr>
                                      <p:tavLst>
                                        <p:tav tm="0">
                                          <p:val>
                                            <p:fltVal val="720"/>
                                          </p:val>
                                        </p:tav>
                                        <p:tav tm="100000">
                                          <p:val>
                                            <p:fltVal val="0"/>
                                          </p:val>
                                        </p:tav>
                                      </p:tavLst>
                                    </p:anim>
                                    <p:anim calcmode="lin" valueType="num">
                                      <p:cBhvr>
                                        <p:cTn id="9" dur="2000" fill="hold"/>
                                        <p:tgtEl>
                                          <p:spTgt spid="61445"/>
                                        </p:tgtEl>
                                        <p:attrNameLst>
                                          <p:attrName>ppt_h</p:attrName>
                                        </p:attrNameLst>
                                      </p:cBhvr>
                                      <p:tavLst>
                                        <p:tav tm="0">
                                          <p:val>
                                            <p:fltVal val="0"/>
                                          </p:val>
                                        </p:tav>
                                        <p:tav tm="100000">
                                          <p:val>
                                            <p:strVal val="#ppt_h"/>
                                          </p:val>
                                        </p:tav>
                                      </p:tavLst>
                                    </p:anim>
                                    <p:anim calcmode="lin" valueType="num">
                                      <p:cBhvr>
                                        <p:cTn id="10" dur="2000" fill="hold"/>
                                        <p:tgtEl>
                                          <p:spTgt spid="6144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1475656" y="1412776"/>
            <a:ext cx="7344494"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2200" dirty="0"/>
              <a:t>Tribunal Superior de Justicia de Extremadura, (Sala Social)</a:t>
            </a:r>
          </a:p>
          <a:p>
            <a:r>
              <a:rPr lang="es-ES" sz="2200" dirty="0"/>
              <a:t>Sentencia núm. 257/2009 de 25 mayo</a:t>
            </a:r>
          </a:p>
        </p:txBody>
      </p:sp>
      <p:sp>
        <p:nvSpPr>
          <p:cNvPr id="66563" name="Text Box 3"/>
          <p:cNvSpPr txBox="1">
            <a:spLocks noChangeArrowheads="1"/>
          </p:cNvSpPr>
          <p:nvPr/>
        </p:nvSpPr>
        <p:spPr bwMode="auto">
          <a:xfrm>
            <a:off x="323850" y="2420839"/>
            <a:ext cx="856932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dirty="0"/>
              <a:t>DEPORTISTA PROFESIONAL: </a:t>
            </a:r>
            <a:r>
              <a:rPr lang="es-ES" sz="2000" b="1" dirty="0"/>
              <a:t>despido procedente</a:t>
            </a:r>
            <a:r>
              <a:rPr lang="es-ES" sz="2000" b="0" dirty="0"/>
              <a:t>: transgresión de la buena fe contractual: conducir en estado de embriaguez: repercusión pública de la noticia, con </a:t>
            </a:r>
            <a:r>
              <a:rPr lang="es-ES" sz="2000" b="0" dirty="0">
                <a:solidFill>
                  <a:srgbClr val="FF0000"/>
                </a:solidFill>
              </a:rPr>
              <a:t>menoscabo de la imagen de la entidad deportiva</a:t>
            </a:r>
            <a:r>
              <a:rPr lang="es-ES" sz="2000" b="0" dirty="0"/>
              <a:t>. </a:t>
            </a:r>
          </a:p>
        </p:txBody>
      </p:sp>
      <p:pic>
        <p:nvPicPr>
          <p:cNvPr id="2052" name="Picture 4" descr="Deportivo Perei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933056"/>
            <a:ext cx="1872208" cy="18722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illonari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086266"/>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0481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Text Box 4"/>
          <p:cNvSpPr txBox="1">
            <a:spLocks noChangeArrowheads="1"/>
          </p:cNvSpPr>
          <p:nvPr/>
        </p:nvSpPr>
        <p:spPr bwMode="auto">
          <a:xfrm>
            <a:off x="1403649" y="1412776"/>
            <a:ext cx="7056784"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ES" sz="2200" dirty="0" smtClean="0"/>
              <a:t>AP </a:t>
            </a:r>
            <a:r>
              <a:rPr lang="es-ES" sz="2200" dirty="0"/>
              <a:t>de Barcelona (Sección 13ª) Sentencia núm. 72/2008 de 13 febrero JUR 2008\130731 </a:t>
            </a:r>
          </a:p>
        </p:txBody>
      </p:sp>
      <p:sp>
        <p:nvSpPr>
          <p:cNvPr id="66565" name="Text Box 5"/>
          <p:cNvSpPr txBox="1">
            <a:spLocks noChangeArrowheads="1"/>
          </p:cNvSpPr>
          <p:nvPr/>
        </p:nvSpPr>
        <p:spPr bwMode="auto">
          <a:xfrm>
            <a:off x="252413" y="2420888"/>
            <a:ext cx="8712200" cy="352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dirty="0"/>
              <a:t>DERECHO A LA PROPIA IMAGEN: </a:t>
            </a:r>
            <a:r>
              <a:rPr lang="es-ES" b="0" dirty="0"/>
              <a:t>intromisión ilegítima: inexistencia: uso de imagen de deportista profesional y modelo en </a:t>
            </a:r>
            <a:r>
              <a:rPr lang="es-ES" b="1" dirty="0"/>
              <a:t>valla publicitaria durante seis meses más del plazo pactado</a:t>
            </a:r>
            <a:r>
              <a:rPr lang="es-ES" b="0" dirty="0"/>
              <a:t>: incumplimiento contractual no acreditado que, de haberlo sido, tampoco constituiría intromisión ilegítima.</a:t>
            </a:r>
          </a:p>
          <a:p>
            <a:pPr>
              <a:spcBef>
                <a:spcPct val="50000"/>
              </a:spcBef>
            </a:pPr>
            <a:r>
              <a:rPr lang="es-ES" b="0" dirty="0"/>
              <a:t>Tal como declara la STS de 20.4.2001, </a:t>
            </a:r>
            <a:r>
              <a:rPr lang="es-ES" b="1" dirty="0"/>
              <a:t>existiendo consentimiento </a:t>
            </a:r>
            <a:r>
              <a:rPr lang="es-ES" b="0" dirty="0"/>
              <a:t>para la publicación de fotografías a cambio de compensación económica, la reproducción, cesión o divulgación de las mismas contraviniendo lo pactado no afecta a la propia imagen, provocando una intromisión ilegítima o una vulneración del derecho, sino que constituyen supuestos de </a:t>
            </a:r>
            <a:r>
              <a:rPr lang="es-ES" b="1" dirty="0"/>
              <a:t>incumplimiento contractual </a:t>
            </a:r>
            <a:r>
              <a:rPr lang="es-ES" b="0" dirty="0"/>
              <a:t>ajenos al procedimiento especial y propios de un procedimiento ordinario y que deben ser tratados de acuerdo con las normas que regulan la obligatoriedad de los pactos, establecidos libremente por las partes en los contratos entre ellos celebrados.</a:t>
            </a:r>
          </a:p>
        </p:txBody>
      </p:sp>
    </p:spTree>
    <p:extLst>
      <p:ext uri="{BB962C8B-B14F-4D97-AF65-F5344CB8AC3E}">
        <p14:creationId xmlns:p14="http://schemas.microsoft.com/office/powerpoint/2010/main" val="15245441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539552" y="1618922"/>
            <a:ext cx="8424936"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s-ES" dirty="0" smtClean="0">
                <a:latin typeface="+mn-lt"/>
              </a:rPr>
              <a:t>              </a:t>
            </a:r>
            <a:r>
              <a:rPr lang="es-ES" sz="2000" b="1" dirty="0" smtClean="0">
                <a:latin typeface="+mn-lt"/>
              </a:rPr>
              <a:t>Convenio </a:t>
            </a:r>
            <a:r>
              <a:rPr lang="es-ES" sz="2000" b="1" dirty="0">
                <a:latin typeface="+mn-lt"/>
              </a:rPr>
              <a:t>Colectivo artículo 38. Colecciones de cromos, "</a:t>
            </a:r>
            <a:r>
              <a:rPr lang="es-ES" sz="2000" b="1" dirty="0" err="1">
                <a:latin typeface="+mn-lt"/>
              </a:rPr>
              <a:t>Stick</a:t>
            </a:r>
            <a:r>
              <a:rPr lang="es-ES" sz="2000" b="1" dirty="0">
                <a:latin typeface="+mn-lt"/>
              </a:rPr>
              <a:t> </a:t>
            </a:r>
            <a:r>
              <a:rPr lang="es-ES" sz="2000" b="1" dirty="0" err="1">
                <a:latin typeface="+mn-lt"/>
              </a:rPr>
              <a:t>Stack</a:t>
            </a:r>
            <a:r>
              <a:rPr lang="es-ES" sz="2000" b="1" dirty="0">
                <a:latin typeface="+mn-lt"/>
              </a:rPr>
              <a:t>", "Pop Up", </a:t>
            </a:r>
            <a:r>
              <a:rPr lang="es-ES" sz="2000" b="1" dirty="0" smtClean="0">
                <a:latin typeface="+mn-lt"/>
              </a:rPr>
              <a:t>"</a:t>
            </a:r>
            <a:r>
              <a:rPr lang="es-ES" sz="2000" b="1" dirty="0">
                <a:latin typeface="+mn-lt"/>
              </a:rPr>
              <a:t>Trading </a:t>
            </a:r>
            <a:r>
              <a:rPr lang="es-ES" sz="2000" b="1" dirty="0" err="1">
                <a:latin typeface="+mn-lt"/>
              </a:rPr>
              <a:t>Cards</a:t>
            </a:r>
            <a:r>
              <a:rPr lang="es-ES" sz="2000" b="1" dirty="0">
                <a:latin typeface="+mn-lt"/>
              </a:rPr>
              <a:t>" y similares.</a:t>
            </a:r>
          </a:p>
          <a:p>
            <a:endParaRPr lang="es-ES" sz="2000" b="0" dirty="0">
              <a:latin typeface="+mn-lt"/>
            </a:endParaRPr>
          </a:p>
          <a:p>
            <a:pPr>
              <a:buFontTx/>
              <a:buAutoNum type="arabicPeriod"/>
            </a:pPr>
            <a:r>
              <a:rPr lang="es-ES" sz="2000" b="0" dirty="0">
                <a:latin typeface="+mn-lt"/>
              </a:rPr>
              <a:t>La LNFP y la AFE acuerdan la explotación conjunta con fines comerciales de la imagen de los distintivos, nombres y emblemas de los Clubes o </a:t>
            </a:r>
            <a:r>
              <a:rPr lang="es-ES" sz="2000" b="0" dirty="0" err="1">
                <a:latin typeface="+mn-lt"/>
              </a:rPr>
              <a:t>SAds</a:t>
            </a:r>
            <a:r>
              <a:rPr lang="es-ES" sz="2000" b="0" dirty="0">
                <a:latin typeface="+mn-lt"/>
              </a:rPr>
              <a:t> afiliados a la LNFP, así como de la</a:t>
            </a:r>
            <a:r>
              <a:rPr lang="es-ES" sz="2000" dirty="0">
                <a:latin typeface="+mn-lt"/>
              </a:rPr>
              <a:t> imagen de los futbolistas de cada plantilla</a:t>
            </a:r>
            <a:r>
              <a:rPr lang="es-ES" sz="2000" b="0" dirty="0">
                <a:latin typeface="+mn-lt"/>
              </a:rPr>
              <a:t>, en relación, </a:t>
            </a:r>
            <a:r>
              <a:rPr lang="es-ES" sz="2000" dirty="0">
                <a:latin typeface="+mn-lt"/>
              </a:rPr>
              <a:t>única y exclusivamente, con</a:t>
            </a:r>
            <a:r>
              <a:rPr lang="es-ES" sz="2000" b="0" dirty="0">
                <a:latin typeface="+mn-lt"/>
              </a:rPr>
              <a:t> la fabricación, distribución, promoción y venta de cromos, </a:t>
            </a:r>
            <a:r>
              <a:rPr lang="es-ES" sz="2000" b="0" dirty="0" err="1">
                <a:latin typeface="+mn-lt"/>
              </a:rPr>
              <a:t>stick</a:t>
            </a:r>
            <a:r>
              <a:rPr lang="es-ES" sz="2000" b="0" dirty="0">
                <a:latin typeface="+mn-lt"/>
              </a:rPr>
              <a:t> </a:t>
            </a:r>
            <a:r>
              <a:rPr lang="es-ES" sz="2000" b="0" dirty="0" err="1">
                <a:latin typeface="+mn-lt"/>
              </a:rPr>
              <a:t>stack</a:t>
            </a:r>
            <a:r>
              <a:rPr lang="es-ES" sz="2000" b="0" dirty="0">
                <a:latin typeface="+mn-lt"/>
              </a:rPr>
              <a:t>, pop up, trading </a:t>
            </a:r>
            <a:r>
              <a:rPr lang="es-ES" sz="2000" b="0" dirty="0" err="1">
                <a:latin typeface="+mn-lt"/>
              </a:rPr>
              <a:t>cards</a:t>
            </a:r>
            <a:r>
              <a:rPr lang="es-ES" sz="2000" b="0" dirty="0">
                <a:latin typeface="+mn-lt"/>
              </a:rPr>
              <a:t> y similares, con los respectivos álbumes para coleccionarlos, en los que se reproduzca la imagen y el nombre de los citados futbolistas con la indumentaria, distintivos y símbolos propios de los Clubes a que pertenecen.</a:t>
            </a:r>
          </a:p>
          <a:p>
            <a:pPr>
              <a:buFontTx/>
              <a:buAutoNum type="arabicPeriod"/>
            </a:pPr>
            <a:endParaRPr lang="es-ES" sz="2000" b="0" dirty="0">
              <a:latin typeface="+mn-lt"/>
            </a:endParaRPr>
          </a:p>
          <a:p>
            <a:r>
              <a:rPr lang="es-ES" sz="2000" b="0" dirty="0">
                <a:latin typeface="+mn-lt"/>
              </a:rPr>
              <a:t>2. Los beneficios líquidos que se obtengan serán repartidos a razón del 65% para la LNFP y 35% para la AFE.</a:t>
            </a:r>
          </a:p>
        </p:txBody>
      </p:sp>
    </p:spTree>
    <p:extLst>
      <p:ext uri="{BB962C8B-B14F-4D97-AF65-F5344CB8AC3E}">
        <p14:creationId xmlns:p14="http://schemas.microsoft.com/office/powerpoint/2010/main" val="3069690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1979713" y="1484784"/>
            <a:ext cx="554461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2200" b="1" dirty="0"/>
              <a:t>Audiencia Provincial de Asturias (Sección 5ª)   Sentencia núm. 538/2000 de 29 septiembre</a:t>
            </a:r>
          </a:p>
        </p:txBody>
      </p:sp>
      <p:sp>
        <p:nvSpPr>
          <p:cNvPr id="67587" name="Text Box 3"/>
          <p:cNvSpPr txBox="1">
            <a:spLocks noChangeArrowheads="1"/>
          </p:cNvSpPr>
          <p:nvPr/>
        </p:nvSpPr>
        <p:spPr bwMode="auto">
          <a:xfrm>
            <a:off x="323850" y="2651993"/>
            <a:ext cx="8569325"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dirty="0"/>
              <a:t>DEFENSA DE LA COMPETENCIA: </a:t>
            </a:r>
            <a:r>
              <a:rPr lang="es-ES" sz="2000" b="0" dirty="0"/>
              <a:t>COMPETENCIA DESLEAL: estimación: derecho de la actora a explotar en forma de cromos la imagen de los participantes así como los logotipos, trofeos, emblemas, uniformes y mascotas relativos a mundial de fútbol: contratos suscritos con diversos jugadores y federaciones: </a:t>
            </a:r>
            <a:r>
              <a:rPr lang="es-ES" sz="2000" b="1" dirty="0"/>
              <a:t>distribución de otra colección de cromos referida a la misma competición sin adquisición de los derechos necesarios para ello</a:t>
            </a:r>
            <a:r>
              <a:rPr lang="es-ES" sz="2000" b="0" dirty="0"/>
              <a:t>: </a:t>
            </a:r>
            <a:r>
              <a:rPr lang="es-ES" sz="2000" b="1" dirty="0">
                <a:solidFill>
                  <a:srgbClr val="FF0000"/>
                </a:solidFill>
              </a:rPr>
              <a:t>indemnización</a:t>
            </a:r>
            <a:r>
              <a:rPr lang="es-ES" sz="2000" b="0" dirty="0"/>
              <a:t>.</a:t>
            </a:r>
            <a:br>
              <a:rPr lang="es-ES" sz="2000" b="0" dirty="0"/>
            </a:br>
            <a:r>
              <a:rPr lang="es-ES" sz="2000" dirty="0"/>
              <a:t>DERECHO A LA PROPIA IMAGEN: </a:t>
            </a:r>
            <a:r>
              <a:rPr lang="es-ES" sz="2000" b="0" dirty="0"/>
              <a:t>INTROMISION ILEGITIMA: estimación: vulneración de los derechos de jugadores y federaciones adquiridos por la actora. </a:t>
            </a:r>
          </a:p>
        </p:txBody>
      </p:sp>
    </p:spTree>
    <p:extLst>
      <p:ext uri="{BB962C8B-B14F-4D97-AF65-F5344CB8AC3E}">
        <p14:creationId xmlns:p14="http://schemas.microsoft.com/office/powerpoint/2010/main" val="17345950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Text Box 4"/>
          <p:cNvSpPr txBox="1">
            <a:spLocks noChangeArrowheads="1"/>
          </p:cNvSpPr>
          <p:nvPr/>
        </p:nvSpPr>
        <p:spPr bwMode="auto">
          <a:xfrm>
            <a:off x="2195736" y="1298848"/>
            <a:ext cx="604867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ES" sz="2200" b="1" dirty="0"/>
              <a:t>Audiencia Provincial de Murcia (Sección 4ª) Sentencia núm. 112/2001 de 17 marzo</a:t>
            </a:r>
          </a:p>
        </p:txBody>
      </p:sp>
      <p:sp>
        <p:nvSpPr>
          <p:cNvPr id="67589" name="Text Box 5"/>
          <p:cNvSpPr txBox="1">
            <a:spLocks noChangeArrowheads="1"/>
          </p:cNvSpPr>
          <p:nvPr/>
        </p:nvSpPr>
        <p:spPr bwMode="auto">
          <a:xfrm>
            <a:off x="323528" y="2276872"/>
            <a:ext cx="849788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dirty="0"/>
              <a:t>PROPIEDAD INDUSTRIAL: </a:t>
            </a:r>
            <a:r>
              <a:rPr lang="es-ES" sz="2000" b="1" dirty="0"/>
              <a:t>competencia ilícita y desleal</a:t>
            </a:r>
            <a:r>
              <a:rPr lang="es-ES" sz="2000" b="0" dirty="0"/>
              <a:t>: publicación de álbumes y cromos del Campeonato Mundial de fútbol de Francia 98 sin disponer de los derechos de explotación de imagen constituyendo una </a:t>
            </a:r>
            <a:r>
              <a:rPr lang="es-ES" sz="2000" b="1" dirty="0"/>
              <a:t>infracción de derechos de imagen de los jugadores </a:t>
            </a:r>
            <a:r>
              <a:rPr lang="es-ES" sz="2000" b="0" dirty="0"/>
              <a:t>de las diferentes selecciones nacionales reproducidas sin consentimiento de sus titulares: indemnización de daños y perjuicios: procedencia</a:t>
            </a:r>
            <a:r>
              <a:rPr lang="es-ES" sz="2000" b="0" dirty="0" smtClean="0"/>
              <a:t>.</a:t>
            </a:r>
            <a:endParaRPr lang="es-ES" sz="2000" b="0" dirty="0"/>
          </a:p>
        </p:txBody>
      </p:sp>
      <p:pic>
        <p:nvPicPr>
          <p:cNvPr id="3074" name="Picture 2"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4098230"/>
            <a:ext cx="1872208" cy="238281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de colección cromos Mundial de fútbol de Francia 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4098230"/>
            <a:ext cx="2232238" cy="2374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6514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Text Box 5"/>
          <p:cNvSpPr txBox="1">
            <a:spLocks noChangeArrowheads="1"/>
          </p:cNvSpPr>
          <p:nvPr/>
        </p:nvSpPr>
        <p:spPr bwMode="auto">
          <a:xfrm>
            <a:off x="3671924" y="883568"/>
            <a:ext cx="1728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ES" sz="2400" b="1" dirty="0"/>
              <a:t>Fiscalidad</a:t>
            </a:r>
            <a:endParaRPr lang="es-ES_tradnl" sz="2400" b="1" dirty="0"/>
          </a:p>
        </p:txBody>
      </p:sp>
      <p:sp>
        <p:nvSpPr>
          <p:cNvPr id="59398" name="Text Box 6"/>
          <p:cNvSpPr txBox="1">
            <a:spLocks noChangeArrowheads="1"/>
          </p:cNvSpPr>
          <p:nvPr/>
        </p:nvSpPr>
        <p:spPr bwMode="auto">
          <a:xfrm>
            <a:off x="1259633" y="1374279"/>
            <a:ext cx="7811342"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ES" b="0" dirty="0"/>
              <a:t>Ley IRPF 35/2006, 28 nov. Art. 25.4 d) Los rendimientos que obtenga cualquier persona por la explotación de su imagen o como contraprestación por el consentimiento para su explotación, se integrarán en la </a:t>
            </a:r>
            <a:r>
              <a:rPr lang="es-ES" b="1" dirty="0"/>
              <a:t>base imponible del IRPF</a:t>
            </a:r>
            <a:r>
              <a:rPr lang="es-ES" b="0" dirty="0"/>
              <a:t>, como rendimientos del capital mobiliario</a:t>
            </a:r>
            <a:endParaRPr lang="es-ES_tradnl" b="0" dirty="0"/>
          </a:p>
        </p:txBody>
      </p:sp>
      <p:sp>
        <p:nvSpPr>
          <p:cNvPr id="59400" name="Text Box 8"/>
          <p:cNvSpPr txBox="1">
            <a:spLocks noChangeArrowheads="1"/>
          </p:cNvSpPr>
          <p:nvPr/>
        </p:nvSpPr>
        <p:spPr bwMode="auto">
          <a:xfrm>
            <a:off x="2699793" y="2528299"/>
            <a:ext cx="360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ES" sz="2000" b="0" dirty="0"/>
              <a:t>Ley IRPF. Art. 92. </a:t>
            </a:r>
            <a:r>
              <a:rPr lang="es-ES" sz="2000" b="1" dirty="0">
                <a:solidFill>
                  <a:srgbClr val="FF0000"/>
                </a:solidFill>
              </a:rPr>
              <a:t>Regla 85/15</a:t>
            </a:r>
            <a:endParaRPr lang="es-ES_tradnl" sz="2000" b="1" dirty="0">
              <a:solidFill>
                <a:srgbClr val="FF0000"/>
              </a:solidFill>
            </a:endParaRPr>
          </a:p>
        </p:txBody>
      </p:sp>
      <p:pic>
        <p:nvPicPr>
          <p:cNvPr id="5940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7" y="2852936"/>
            <a:ext cx="6697366" cy="1692059"/>
          </a:xfrm>
          <a:prstGeom prst="rect">
            <a:avLst/>
          </a:prstGeom>
          <a:noFill/>
          <a:extLst>
            <a:ext uri="{909E8E84-426E-40DD-AFC4-6F175D3DCCD1}">
              <a14:hiddenFill xmlns:a14="http://schemas.microsoft.com/office/drawing/2010/main">
                <a:solidFill>
                  <a:srgbClr val="FFFFFF"/>
                </a:solidFill>
              </a14:hiddenFill>
            </a:ext>
          </a:extLst>
        </p:spPr>
      </p:pic>
      <p:sp>
        <p:nvSpPr>
          <p:cNvPr id="59402" name="Text Box 10"/>
          <p:cNvSpPr txBox="1">
            <a:spLocks noChangeArrowheads="1"/>
          </p:cNvSpPr>
          <p:nvPr/>
        </p:nvSpPr>
        <p:spPr bwMode="auto">
          <a:xfrm>
            <a:off x="179388" y="4509120"/>
            <a:ext cx="889158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ES" b="0" dirty="0"/>
              <a:t>La Ley de Acompañamiento Presupuestos Generales Estado 1997 (Ley 13/1996, de medidas fiscales, administrativas y del orden social): consideró rendimientos de capital mobiliario, los procedentes de las sociedades que son propietarias de los derechos de imagen de los deportistas profesionales, siempre que dichos rendimientos </a:t>
            </a:r>
            <a:r>
              <a:rPr lang="es-ES" b="1" dirty="0"/>
              <a:t>no superen el 15% del total de los ingresos del deportista</a:t>
            </a:r>
            <a:r>
              <a:rPr lang="es-ES" b="0" dirty="0"/>
              <a:t>. Si superan % la renta obtenida por la sociedad se imputaría al jugador que la integraría en su propia declaración del IRPF</a:t>
            </a:r>
          </a:p>
        </p:txBody>
      </p:sp>
    </p:spTree>
    <p:extLst>
      <p:ext uri="{BB962C8B-B14F-4D97-AF65-F5344CB8AC3E}">
        <p14:creationId xmlns:p14="http://schemas.microsoft.com/office/powerpoint/2010/main" val="28961468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979712" y="1700808"/>
            <a:ext cx="6768430"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ES" sz="2000" b="1" dirty="0"/>
              <a:t>STS 1 julio 2008 que desestima recurso FC Barcelona</a:t>
            </a:r>
            <a:r>
              <a:rPr lang="es-ES" sz="2000" b="0" dirty="0"/>
              <a:t>. </a:t>
            </a:r>
            <a:r>
              <a:rPr lang="es-ES" sz="2000" b="1" dirty="0">
                <a:solidFill>
                  <a:srgbClr val="0070C0"/>
                </a:solidFill>
              </a:rPr>
              <a:t>TEAC</a:t>
            </a:r>
            <a:r>
              <a:rPr lang="es-ES" sz="2000" b="0" dirty="0"/>
              <a:t>: Imposibilidad de explotar la imagen del jugador al margen del contrato de trabajo. Ambos elementos constituyen </a:t>
            </a:r>
            <a:r>
              <a:rPr lang="es-ES" sz="2000" b="1" dirty="0">
                <a:solidFill>
                  <a:srgbClr val="FF0000"/>
                </a:solidFill>
              </a:rPr>
              <a:t>un todo único</a:t>
            </a:r>
            <a:r>
              <a:rPr lang="es-ES" sz="2000" b="0" dirty="0"/>
              <a:t> que se desarrolla durante el mismo tiempo. Desde el momento en que el deportista consiente en jugar con un club, a dicho club le pertenecen los derechos de imagen del jugador y tiene derecho a explotar la </a:t>
            </a:r>
            <a:r>
              <a:rPr lang="es-ES" sz="2000" dirty="0"/>
              <a:t>imagen colectiva</a:t>
            </a:r>
            <a:r>
              <a:rPr lang="es-ES" sz="2000" b="0" dirty="0"/>
              <a:t> de ese deportista (rendimientos trabajo). </a:t>
            </a:r>
            <a:r>
              <a:rPr lang="es-ES" sz="2000" b="1" dirty="0">
                <a:solidFill>
                  <a:srgbClr val="0070C0"/>
                </a:solidFill>
              </a:rPr>
              <a:t>TS</a:t>
            </a:r>
            <a:r>
              <a:rPr lang="es-ES" sz="2000" b="0" dirty="0"/>
              <a:t>: Sí es posible la cesión de los derechos imagen al margen contrato laboral (rendimientos capital mobiliario). Hay </a:t>
            </a:r>
            <a:r>
              <a:rPr lang="es-ES" sz="2000" b="1" dirty="0">
                <a:solidFill>
                  <a:srgbClr val="FF0000"/>
                </a:solidFill>
              </a:rPr>
              <a:t>2 tipos de derechos imagen</a:t>
            </a:r>
            <a:r>
              <a:rPr lang="es-ES" sz="2000" b="0" dirty="0"/>
              <a:t>: unos diferenciados de la prestación laboral, otros íntimamente conectados a la relación laboral que pueden sustraerse del ámbito de la relación laboral mediante acuerdo con el club.</a:t>
            </a:r>
          </a:p>
        </p:txBody>
      </p:sp>
      <p:pic>
        <p:nvPicPr>
          <p:cNvPr id="34821" name="Picture 5" descr="FC_Barcelona_logo.gif FC Barcelona image by drid22ma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731083"/>
            <a:ext cx="1408539" cy="144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753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Girls_Beautyful_Girls_Anna_Kurnikova_004851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6100" y="1954213"/>
            <a:ext cx="3849688" cy="28876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kurnikov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484313"/>
            <a:ext cx="303847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nna-kurnikova-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4413" y="0"/>
            <a:ext cx="45751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288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p:cTn id="7" dur="1000" fill="hold"/>
                                        <p:tgtEl>
                                          <p:spTgt spid="2054"/>
                                        </p:tgtEl>
                                        <p:attrNameLst>
                                          <p:attrName>ppt_x</p:attrName>
                                        </p:attrNameLst>
                                      </p:cBhvr>
                                      <p:tavLst>
                                        <p:tav tm="0">
                                          <p:val>
                                            <p:strVal val="#ppt_x-.2"/>
                                          </p:val>
                                        </p:tav>
                                        <p:tav tm="100000">
                                          <p:val>
                                            <p:strVal val="#ppt_x"/>
                                          </p:val>
                                        </p:tav>
                                      </p:tavLst>
                                    </p:anim>
                                    <p:anim calcmode="lin" valueType="num">
                                      <p:cBhvr>
                                        <p:cTn id="8" dur="1000" fill="hold"/>
                                        <p:tgtEl>
                                          <p:spTgt spid="205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4"/>
                                        </p:tgtEl>
                                      </p:cBhvr>
                                    </p:animEffect>
                                  </p:childTnLst>
                                </p:cTn>
                              </p:par>
                            </p:childTnLst>
                          </p:cTn>
                        </p:par>
                        <p:par>
                          <p:cTn id="10" fill="hold" nodeType="afterGroup">
                            <p:stCondLst>
                              <p:cond delay="1000"/>
                            </p:stCondLst>
                            <p:childTnLst>
                              <p:par>
                                <p:cTn id="11" presetID="3" presetClass="entr" presetSubtype="10" fill="hold" nodeType="afterEffect">
                                  <p:stCondLst>
                                    <p:cond delay="0"/>
                                  </p:stCondLst>
                                  <p:childTnLst>
                                    <p:set>
                                      <p:cBhvr>
                                        <p:cTn id="12" dur="1" fill="hold">
                                          <p:stCondLst>
                                            <p:cond delay="0"/>
                                          </p:stCondLst>
                                        </p:cTn>
                                        <p:tgtEl>
                                          <p:spTgt spid="2058"/>
                                        </p:tgtEl>
                                        <p:attrNameLst>
                                          <p:attrName>style.visibility</p:attrName>
                                        </p:attrNameLst>
                                      </p:cBhvr>
                                      <p:to>
                                        <p:strVal val="visible"/>
                                      </p:to>
                                    </p:set>
                                    <p:animEffect transition="in" filter="blinds(horizontal)">
                                      <p:cBhvr>
                                        <p:cTn id="13"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1405143" y="1311683"/>
            <a:ext cx="763135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pt-BR" sz="2200" b="1" dirty="0"/>
              <a:t>STS (Sala Contencioso-Administrativo, </a:t>
            </a:r>
            <a:r>
              <a:rPr lang="pt-BR" sz="2200" b="1" dirty="0" err="1"/>
              <a:t>Sección</a:t>
            </a:r>
            <a:r>
              <a:rPr lang="pt-BR" sz="2200" b="1" dirty="0"/>
              <a:t> 2ª) 5 </a:t>
            </a:r>
            <a:r>
              <a:rPr lang="pt-BR" sz="2200" b="1" dirty="0" err="1"/>
              <a:t>mayo</a:t>
            </a:r>
            <a:r>
              <a:rPr lang="pt-BR" sz="2200" b="1" dirty="0"/>
              <a:t> 2011</a:t>
            </a:r>
            <a:endParaRPr lang="es-ES" sz="2200" b="1" dirty="0"/>
          </a:p>
        </p:txBody>
      </p:sp>
      <p:sp>
        <p:nvSpPr>
          <p:cNvPr id="62467" name="Text Box 3"/>
          <p:cNvSpPr txBox="1">
            <a:spLocks noChangeArrowheads="1"/>
          </p:cNvSpPr>
          <p:nvPr/>
        </p:nvSpPr>
        <p:spPr bwMode="auto">
          <a:xfrm>
            <a:off x="2629279" y="1710046"/>
            <a:ext cx="5903912"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dirty="0"/>
              <a:t>IRPF: unidad de negocio jurídico</a:t>
            </a:r>
            <a:r>
              <a:rPr lang="es-ES" sz="2000" b="0" dirty="0"/>
              <a:t>. La existencia de contrato de trabajo absorbe todos los negocios jurídicos relacionados con derechos imagen. Hecho imponible: pagos efectuados por club de fútbol a entidades no residentes cesionarias de los derechos de imagen de sus trabajadores: tratamiento fiscal: consideración como rendimientos del trabajo personal: procedencia: obligación de ingreso a cuenta.</a:t>
            </a:r>
          </a:p>
        </p:txBody>
      </p:sp>
      <p:pic>
        <p:nvPicPr>
          <p:cNvPr id="62468" name="Picture 4" descr="ESPANY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103" y="2205980"/>
            <a:ext cx="1677739" cy="1677739"/>
          </a:xfrm>
          <a:prstGeom prst="rect">
            <a:avLst/>
          </a:prstGeom>
          <a:noFill/>
          <a:extLst>
            <a:ext uri="{909E8E84-426E-40DD-AFC4-6F175D3DCCD1}">
              <a14:hiddenFill xmlns:a14="http://schemas.microsoft.com/office/drawing/2010/main">
                <a:solidFill>
                  <a:srgbClr val="FFFFFF"/>
                </a:solidFill>
              </a14:hiddenFill>
            </a:ext>
          </a:extLst>
        </p:spPr>
      </p:pic>
      <p:sp>
        <p:nvSpPr>
          <p:cNvPr id="62469" name="Text Box 5"/>
          <p:cNvSpPr txBox="1">
            <a:spLocks noChangeArrowheads="1"/>
          </p:cNvSpPr>
          <p:nvPr/>
        </p:nvSpPr>
        <p:spPr bwMode="auto">
          <a:xfrm>
            <a:off x="324328" y="4510757"/>
            <a:ext cx="84963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b="1" dirty="0"/>
              <a:t>STS 28 febrero 2013 Caso Rivaldo FC Barcelona-TVC-empresas</a:t>
            </a:r>
            <a:r>
              <a:rPr lang="es-ES" sz="2000" b="0" dirty="0"/>
              <a:t>: estamos ante rentas del trabajo percibidas por el jugador como futbolista profesional y por lo tanto deben liquidarse en </a:t>
            </a:r>
            <a:r>
              <a:rPr lang="es-ES" sz="2000" b="0" dirty="0" smtClean="0"/>
              <a:t>IRPF.</a:t>
            </a:r>
            <a:endParaRPr lang="es-ES" sz="2000" b="0" dirty="0"/>
          </a:p>
        </p:txBody>
      </p:sp>
    </p:spTree>
    <p:extLst>
      <p:ext uri="{BB962C8B-B14F-4D97-AF65-F5344CB8AC3E}">
        <p14:creationId xmlns:p14="http://schemas.microsoft.com/office/powerpoint/2010/main" val="4820345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850" y="3284538"/>
            <a:ext cx="84963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b="0"/>
              <a:t>2. JUGADOR </a:t>
            </a:r>
            <a:r>
              <a:rPr lang="es-ES" sz="2400"/>
              <a:t>mandata</a:t>
            </a:r>
            <a:r>
              <a:rPr lang="es-ES" sz="2000"/>
              <a:t> </a:t>
            </a:r>
            <a:r>
              <a:rPr lang="es-ES" sz="2000" b="0"/>
              <a:t>a SOCIEDAD la gestión de la totalidad de sus derechos de imagen, nombre, voz, marca y propiedad intelectual por el mismo período de 2 años (o más). </a:t>
            </a:r>
          </a:p>
        </p:txBody>
      </p:sp>
      <p:sp>
        <p:nvSpPr>
          <p:cNvPr id="33796" name="Text Box 4"/>
          <p:cNvSpPr txBox="1">
            <a:spLocks noChangeArrowheads="1"/>
          </p:cNvSpPr>
          <p:nvPr/>
        </p:nvSpPr>
        <p:spPr bwMode="auto">
          <a:xfrm>
            <a:off x="2123728" y="1115690"/>
            <a:ext cx="6119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400" b="1" dirty="0"/>
              <a:t>Contrato intermediación (agente)</a:t>
            </a:r>
            <a:endParaRPr lang="es-ES_tradnl" sz="2400" b="1" dirty="0"/>
          </a:p>
        </p:txBody>
      </p:sp>
      <p:sp>
        <p:nvSpPr>
          <p:cNvPr id="33797" name="Text Box 5"/>
          <p:cNvSpPr txBox="1">
            <a:spLocks noChangeArrowheads="1"/>
          </p:cNvSpPr>
          <p:nvPr/>
        </p:nvSpPr>
        <p:spPr bwMode="auto">
          <a:xfrm>
            <a:off x="3203848" y="1561802"/>
            <a:ext cx="230425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ES" sz="2200" b="0" dirty="0"/>
              <a:t>2 años…………….!!</a:t>
            </a:r>
            <a:endParaRPr lang="es-ES_tradnl" sz="2200" b="0" dirty="0"/>
          </a:p>
        </p:txBody>
      </p:sp>
      <p:sp>
        <p:nvSpPr>
          <p:cNvPr id="33798" name="Text Box 6"/>
          <p:cNvSpPr txBox="1">
            <a:spLocks noChangeArrowheads="1"/>
          </p:cNvSpPr>
          <p:nvPr/>
        </p:nvSpPr>
        <p:spPr bwMode="auto">
          <a:xfrm>
            <a:off x="323850" y="2205038"/>
            <a:ext cx="8496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b="0"/>
              <a:t>1. JUGADOR </a:t>
            </a:r>
            <a:r>
              <a:rPr lang="es-ES" sz="2400"/>
              <a:t>cede</a:t>
            </a:r>
            <a:r>
              <a:rPr lang="es-ES" sz="2000"/>
              <a:t> </a:t>
            </a:r>
            <a:r>
              <a:rPr lang="es-ES" sz="2000" b="0"/>
              <a:t>a SOCIEDAD sus derechos de imagen, nombre, voz, marca y propiedad intelectual por un período de 2 años (o más). </a:t>
            </a:r>
          </a:p>
        </p:txBody>
      </p:sp>
      <p:sp>
        <p:nvSpPr>
          <p:cNvPr id="33799" name="Text Box 7"/>
          <p:cNvSpPr txBox="1">
            <a:spLocks noChangeArrowheads="1"/>
          </p:cNvSpPr>
          <p:nvPr/>
        </p:nvSpPr>
        <p:spPr bwMode="auto">
          <a:xfrm>
            <a:off x="323850" y="4652963"/>
            <a:ext cx="88201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FontTx/>
              <a:buAutoNum type="arabicPeriod"/>
            </a:pPr>
            <a:r>
              <a:rPr lang="es-ES" sz="2000" b="0"/>
              <a:t>Se COMPRA el derecho a comercializar, a VENDER. Se paga por él.</a:t>
            </a:r>
          </a:p>
          <a:p>
            <a:pPr>
              <a:spcBef>
                <a:spcPct val="50000"/>
              </a:spcBef>
              <a:buFontTx/>
              <a:buAutoNum type="arabicPeriod"/>
            </a:pPr>
            <a:r>
              <a:rPr lang="es-ES" sz="2000" b="0"/>
              <a:t>Se ENCARGA la gestión. Cobrar por las futuras operaciones. Comisión.</a:t>
            </a:r>
          </a:p>
        </p:txBody>
      </p:sp>
    </p:spTree>
    <p:extLst>
      <p:ext uri="{BB962C8B-B14F-4D97-AF65-F5344CB8AC3E}">
        <p14:creationId xmlns:p14="http://schemas.microsoft.com/office/powerpoint/2010/main" val="1291633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8"/>
                                        </p:tgtEl>
                                        <p:attrNameLst>
                                          <p:attrName>style.visibility</p:attrName>
                                        </p:attrNameLst>
                                      </p:cBhvr>
                                      <p:to>
                                        <p:strVal val="visible"/>
                                      </p:to>
                                    </p:set>
                                    <p:anim calcmode="lin" valueType="num">
                                      <p:cBhvr additive="base">
                                        <p:cTn id="7" dur="500" fill="hold"/>
                                        <p:tgtEl>
                                          <p:spTgt spid="33798"/>
                                        </p:tgtEl>
                                        <p:attrNameLst>
                                          <p:attrName>ppt_x</p:attrName>
                                        </p:attrNameLst>
                                      </p:cBhvr>
                                      <p:tavLst>
                                        <p:tav tm="0">
                                          <p:val>
                                            <p:strVal val="#ppt_x"/>
                                          </p:val>
                                        </p:tav>
                                        <p:tav tm="100000">
                                          <p:val>
                                            <p:strVal val="#ppt_x"/>
                                          </p:val>
                                        </p:tav>
                                      </p:tavLst>
                                    </p:anim>
                                    <p:anim calcmode="lin" valueType="num">
                                      <p:cBhvr additive="base">
                                        <p:cTn id="8" dur="500" fill="hold"/>
                                        <p:tgtEl>
                                          <p:spTgt spid="3379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4"/>
                                        </p:tgtEl>
                                        <p:attrNameLst>
                                          <p:attrName>style.visibility</p:attrName>
                                        </p:attrNameLst>
                                      </p:cBhvr>
                                      <p:to>
                                        <p:strVal val="visible"/>
                                      </p:to>
                                    </p:set>
                                    <p:anim calcmode="lin" valueType="num">
                                      <p:cBhvr additive="base">
                                        <p:cTn id="13" dur="500" fill="hold"/>
                                        <p:tgtEl>
                                          <p:spTgt spid="33794"/>
                                        </p:tgtEl>
                                        <p:attrNameLst>
                                          <p:attrName>ppt_x</p:attrName>
                                        </p:attrNameLst>
                                      </p:cBhvr>
                                      <p:tavLst>
                                        <p:tav tm="0">
                                          <p:val>
                                            <p:strVal val="#ppt_x"/>
                                          </p:val>
                                        </p:tav>
                                        <p:tav tm="100000">
                                          <p:val>
                                            <p:strVal val="#ppt_x"/>
                                          </p:val>
                                        </p:tav>
                                      </p:tavLst>
                                    </p:anim>
                                    <p:anim calcmode="lin" valueType="num">
                                      <p:cBhvr additive="base">
                                        <p:cTn id="14" dur="500" fill="hold"/>
                                        <p:tgtEl>
                                          <p:spTgt spid="3379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799"/>
                                        </p:tgtEl>
                                        <p:attrNameLst>
                                          <p:attrName>style.visibility</p:attrName>
                                        </p:attrNameLst>
                                      </p:cBhvr>
                                      <p:to>
                                        <p:strVal val="visible"/>
                                      </p:to>
                                    </p:set>
                                    <p:anim calcmode="lin" valueType="num">
                                      <p:cBhvr additive="base">
                                        <p:cTn id="19" dur="500" fill="hold"/>
                                        <p:tgtEl>
                                          <p:spTgt spid="33799"/>
                                        </p:tgtEl>
                                        <p:attrNameLst>
                                          <p:attrName>ppt_x</p:attrName>
                                        </p:attrNameLst>
                                      </p:cBhvr>
                                      <p:tavLst>
                                        <p:tav tm="0">
                                          <p:val>
                                            <p:strVal val="#ppt_x"/>
                                          </p:val>
                                        </p:tav>
                                        <p:tav tm="100000">
                                          <p:val>
                                            <p:strVal val="#ppt_x"/>
                                          </p:val>
                                        </p:tav>
                                      </p:tavLst>
                                    </p:anim>
                                    <p:anim calcmode="lin" valueType="num">
                                      <p:cBhvr additive="base">
                                        <p:cTn id="20" dur="500" fill="hold"/>
                                        <p:tgtEl>
                                          <p:spTgt spid="337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8" grpId="0"/>
      <p:bldP spid="3379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 Box 3"/>
          <p:cNvSpPr txBox="1">
            <a:spLocks noChangeArrowheads="1"/>
          </p:cNvSpPr>
          <p:nvPr/>
        </p:nvSpPr>
        <p:spPr bwMode="auto">
          <a:xfrm>
            <a:off x="323850" y="2300213"/>
            <a:ext cx="856932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b="0" dirty="0"/>
              <a:t>Si el JUGADOR en virtud de sus atribuciones y derechos personalísimos decidiera revocar dicho mandato, deberá abonar a la SOCIEDAD en concepto de daños y perjuicios y por la labor profesional desarrollada la cantidad de XXX EUROS, más el equivalente al XX% del valor del contrato que la SOCIEDAD le ha ya ofrecido o le pueda ofrecer en ese momento.</a:t>
            </a:r>
          </a:p>
        </p:txBody>
      </p:sp>
      <p:sp>
        <p:nvSpPr>
          <p:cNvPr id="56324" name="Text Box 4"/>
          <p:cNvSpPr txBox="1">
            <a:spLocks noChangeArrowheads="1"/>
          </p:cNvSpPr>
          <p:nvPr/>
        </p:nvSpPr>
        <p:spPr bwMode="auto">
          <a:xfrm>
            <a:off x="2052638" y="1270099"/>
            <a:ext cx="5111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ES" sz="2400" b="1" dirty="0"/>
              <a:t>Contrato intermediación (agente)</a:t>
            </a:r>
            <a:endParaRPr lang="es-ES_tradnl" sz="2400" b="1" dirty="0"/>
          </a:p>
        </p:txBody>
      </p:sp>
      <p:sp>
        <p:nvSpPr>
          <p:cNvPr id="56326" name="Text Box 6"/>
          <p:cNvSpPr txBox="1">
            <a:spLocks noChangeArrowheads="1"/>
          </p:cNvSpPr>
          <p:nvPr/>
        </p:nvSpPr>
        <p:spPr bwMode="auto">
          <a:xfrm>
            <a:off x="323850" y="4077072"/>
            <a:ext cx="83534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b="0" dirty="0"/>
              <a:t>Si la SOCIEDAD firmara contratos por valor de XXXXX EUROS, el contrato se prorrogará de forma autonómica por un periodo de igual duración.</a:t>
            </a:r>
          </a:p>
        </p:txBody>
      </p:sp>
    </p:spTree>
    <p:extLst>
      <p:ext uri="{BB962C8B-B14F-4D97-AF65-F5344CB8AC3E}">
        <p14:creationId xmlns:p14="http://schemas.microsoft.com/office/powerpoint/2010/main" val="2959654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26"/>
                                        </p:tgtEl>
                                        <p:attrNameLst>
                                          <p:attrName>style.visibility</p:attrName>
                                        </p:attrNameLst>
                                      </p:cBhvr>
                                      <p:to>
                                        <p:strVal val="visible"/>
                                      </p:to>
                                    </p:set>
                                    <p:anim calcmode="lin" valueType="num">
                                      <p:cBhvr additive="base">
                                        <p:cTn id="7" dur="500" fill="hold"/>
                                        <p:tgtEl>
                                          <p:spTgt spid="56326"/>
                                        </p:tgtEl>
                                        <p:attrNameLst>
                                          <p:attrName>ppt_x</p:attrName>
                                        </p:attrNameLst>
                                      </p:cBhvr>
                                      <p:tavLst>
                                        <p:tav tm="0">
                                          <p:val>
                                            <p:strVal val="#ppt_x"/>
                                          </p:val>
                                        </p:tav>
                                        <p:tav tm="100000">
                                          <p:val>
                                            <p:strVal val="#ppt_x"/>
                                          </p:val>
                                        </p:tav>
                                      </p:tavLst>
                                    </p:anim>
                                    <p:anim calcmode="lin" valueType="num">
                                      <p:cBhvr additive="base">
                                        <p:cTn id="8" dur="500" fill="hold"/>
                                        <p:tgtEl>
                                          <p:spTgt spid="563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1763688" y="1774420"/>
            <a:ext cx="648072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2400" dirty="0"/>
              <a:t>¿¿ Cuánto vale la imagen de un jugador ??</a:t>
            </a:r>
          </a:p>
        </p:txBody>
      </p:sp>
      <p:sp>
        <p:nvSpPr>
          <p:cNvPr id="58372" name="Text Box 4"/>
          <p:cNvSpPr txBox="1">
            <a:spLocks noChangeArrowheads="1"/>
          </p:cNvSpPr>
          <p:nvPr/>
        </p:nvSpPr>
        <p:spPr bwMode="auto">
          <a:xfrm>
            <a:off x="2178730" y="2463775"/>
            <a:ext cx="5903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sz="2400"/>
              <a:t>¿¿ Cuánto vale un patrocinio ??</a:t>
            </a:r>
          </a:p>
        </p:txBody>
      </p:sp>
      <p:sp>
        <p:nvSpPr>
          <p:cNvPr id="58373" name="Text Box 5"/>
          <p:cNvSpPr txBox="1">
            <a:spLocks noChangeArrowheads="1"/>
          </p:cNvSpPr>
          <p:nvPr/>
        </p:nvSpPr>
        <p:spPr bwMode="auto">
          <a:xfrm>
            <a:off x="3599543" y="2435200"/>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ES_tradnl" b="0"/>
          </a:p>
        </p:txBody>
      </p:sp>
      <p:sp>
        <p:nvSpPr>
          <p:cNvPr id="58374" name="Text Box 6"/>
          <p:cNvSpPr txBox="1">
            <a:spLocks noChangeArrowheads="1"/>
          </p:cNvSpPr>
          <p:nvPr/>
        </p:nvSpPr>
        <p:spPr bwMode="auto">
          <a:xfrm>
            <a:off x="2467655" y="3471837"/>
            <a:ext cx="5614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sz="2400"/>
              <a:t>TANGIBLES / </a:t>
            </a:r>
            <a:r>
              <a:rPr lang="es-ES" sz="2400">
                <a:solidFill>
                  <a:srgbClr val="FF0000"/>
                </a:solidFill>
              </a:rPr>
              <a:t>INTANGIBLES</a:t>
            </a:r>
          </a:p>
        </p:txBody>
      </p:sp>
      <p:sp>
        <p:nvSpPr>
          <p:cNvPr id="58376" name="Text Box 8"/>
          <p:cNvSpPr txBox="1">
            <a:spLocks noChangeArrowheads="1"/>
          </p:cNvSpPr>
          <p:nvPr/>
        </p:nvSpPr>
        <p:spPr bwMode="auto">
          <a:xfrm>
            <a:off x="1531030" y="4406875"/>
            <a:ext cx="59769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sz="2400"/>
              <a:t>¿¿ Cuánto se debe cobrar de comisión por captar patrocinios ??</a:t>
            </a:r>
            <a:endParaRPr lang="es-ES" sz="2400">
              <a:solidFill>
                <a:srgbClr val="FF0000"/>
              </a:solidFill>
            </a:endParaRPr>
          </a:p>
        </p:txBody>
      </p:sp>
    </p:spTree>
    <p:extLst>
      <p:ext uri="{BB962C8B-B14F-4D97-AF65-F5344CB8AC3E}">
        <p14:creationId xmlns:p14="http://schemas.microsoft.com/office/powerpoint/2010/main" val="6871962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slide(fromBottom)">
                                      <p:cBhvr>
                                        <p:cTn id="7" dur="500"/>
                                        <p:tgtEl>
                                          <p:spTgt spid="583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8374"/>
                                        </p:tgtEl>
                                        <p:attrNameLst>
                                          <p:attrName>style.visibility</p:attrName>
                                        </p:attrNameLst>
                                      </p:cBhvr>
                                      <p:to>
                                        <p:strVal val="visible"/>
                                      </p:to>
                                    </p:set>
                                    <p:animEffect transition="in" filter="slide(fromBottom)">
                                      <p:cBhvr>
                                        <p:cTn id="12" dur="500"/>
                                        <p:tgtEl>
                                          <p:spTgt spid="583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8376"/>
                                        </p:tgtEl>
                                        <p:attrNameLst>
                                          <p:attrName>style.visibility</p:attrName>
                                        </p:attrNameLst>
                                      </p:cBhvr>
                                      <p:to>
                                        <p:strVal val="visible"/>
                                      </p:to>
                                    </p:set>
                                    <p:animEffect transition="in" filter="slide(fromBottom)">
                                      <p:cBhvr>
                                        <p:cTn id="17" dur="500"/>
                                        <p:tgtEl>
                                          <p:spTgt spid="58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P spid="58374" grpId="0"/>
      <p:bldP spid="5837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547664" y="1052736"/>
            <a:ext cx="633670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ES" sz="2400" b="1" dirty="0"/>
              <a:t>Ejemplos cláusulas en los contratos jugador-club</a:t>
            </a:r>
          </a:p>
        </p:txBody>
      </p:sp>
      <p:sp>
        <p:nvSpPr>
          <p:cNvPr id="37891" name="Text Box 3"/>
          <p:cNvSpPr txBox="1">
            <a:spLocks noChangeArrowheads="1"/>
          </p:cNvSpPr>
          <p:nvPr/>
        </p:nvSpPr>
        <p:spPr bwMode="auto">
          <a:xfrm>
            <a:off x="574675" y="1916832"/>
            <a:ext cx="8569325"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sz="2000" b="0" dirty="0" smtClean="0"/>
              <a:t>“El </a:t>
            </a:r>
            <a:r>
              <a:rPr lang="es-ES" sz="2000" b="0" dirty="0"/>
              <a:t>jugador cede y transfiere al CLUB, la facultad </a:t>
            </a:r>
            <a:r>
              <a:rPr lang="es-ES" sz="2000" dirty="0"/>
              <a:t>exclusiva y excluyente</a:t>
            </a:r>
            <a:r>
              <a:rPr lang="es-ES" sz="2000" b="0" dirty="0"/>
              <a:t> de utilización con finalidades </a:t>
            </a:r>
            <a:r>
              <a:rPr lang="es-ES" sz="2000" dirty="0"/>
              <a:t>únicamente publicitarias</a:t>
            </a:r>
            <a:r>
              <a:rPr lang="es-ES" sz="2000" b="0" dirty="0"/>
              <a:t> (bien entendido que el termino publicitarias </a:t>
            </a:r>
            <a:r>
              <a:rPr lang="es-ES" sz="2000" dirty="0"/>
              <a:t>incluye las deportivas</a:t>
            </a:r>
            <a:r>
              <a:rPr lang="es-ES" sz="2000" b="0" dirty="0"/>
              <a:t>) </a:t>
            </a:r>
            <a:r>
              <a:rPr lang="es-ES" sz="2000" dirty="0"/>
              <a:t>del propio club</a:t>
            </a:r>
            <a:r>
              <a:rPr lang="es-ES" sz="2000" b="0" dirty="0"/>
              <a:t>, del derecho a su propia imagen en su condición de JUGADOR DE FUTBOL PROFESIONAL. Como consecuencia de dicha cesión el CLUB, podrá difundir la citada IMAGEN, FIGURA, VOZ y NOMBRE DEL JUGADOR, por cualquier medio de producción o difusión, para todo el mundo incluyendo TV, radio y cinematografía, Internet y multimedia.</a:t>
            </a:r>
          </a:p>
          <a:p>
            <a:endParaRPr lang="es-ES" sz="2000" b="0" dirty="0"/>
          </a:p>
          <a:p>
            <a:r>
              <a:rPr lang="es-ES" sz="2000" b="0" dirty="0"/>
              <a:t>El jugador se obliga a hacer </a:t>
            </a:r>
            <a:r>
              <a:rPr lang="es-ES" sz="2000" dirty="0"/>
              <a:t>todos los spots de publicidad que le indique el club</a:t>
            </a:r>
            <a:r>
              <a:rPr lang="es-ES" sz="2000" b="0" dirty="0"/>
              <a:t>. El jugador </a:t>
            </a:r>
            <a:r>
              <a:rPr lang="es-ES" sz="2000" dirty="0"/>
              <a:t>no podrá usar</a:t>
            </a:r>
            <a:r>
              <a:rPr lang="es-ES" sz="2000" b="0" dirty="0"/>
              <a:t> su imagen, figura, voz y nombre </a:t>
            </a:r>
            <a:r>
              <a:rPr lang="es-ES" sz="2000" dirty="0"/>
              <a:t>en su condición de</a:t>
            </a:r>
            <a:r>
              <a:rPr lang="es-ES" sz="2000" b="0" dirty="0"/>
              <a:t> JUGADOR DE FUTBOL PROFESIONAL, sin el consentimiento del CLUB y se obliga a intervenir </a:t>
            </a:r>
            <a:r>
              <a:rPr lang="es-ES" sz="2000" dirty="0"/>
              <a:t>en cuantos actos</a:t>
            </a:r>
            <a:r>
              <a:rPr lang="es-ES" sz="2000" b="0" dirty="0"/>
              <a:t> promocionales, institucionales y culturales, sean requeridos por parte del CLUB</a:t>
            </a:r>
            <a:r>
              <a:rPr lang="es-ES" sz="2000" b="0" dirty="0" smtClean="0"/>
              <a:t>.”</a:t>
            </a:r>
            <a:endParaRPr lang="es-ES" sz="2000" b="0" dirty="0"/>
          </a:p>
        </p:txBody>
      </p:sp>
    </p:spTree>
    <p:extLst>
      <p:ext uri="{BB962C8B-B14F-4D97-AF65-F5344CB8AC3E}">
        <p14:creationId xmlns:p14="http://schemas.microsoft.com/office/powerpoint/2010/main" val="17113969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323850" y="1844824"/>
            <a:ext cx="8712646"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ES" sz="2000" b="0" dirty="0" smtClean="0"/>
              <a:t>“El </a:t>
            </a:r>
            <a:r>
              <a:rPr lang="es-ES" sz="2000" b="0" dirty="0"/>
              <a:t>presente contrato incluye la concesión y transferencia de la facultad </a:t>
            </a:r>
            <a:r>
              <a:rPr lang="es-ES" sz="2000" dirty="0"/>
              <a:t>exclusiva y excluyente</a:t>
            </a:r>
            <a:r>
              <a:rPr lang="es-ES" sz="2000" b="0" dirty="0"/>
              <a:t> de la utilización, con finalidades </a:t>
            </a:r>
            <a:r>
              <a:rPr lang="es-ES" sz="2000" dirty="0"/>
              <a:t>únicamente publicitarias</a:t>
            </a:r>
            <a:r>
              <a:rPr lang="es-ES" sz="2000" b="0" dirty="0"/>
              <a:t> del propio </a:t>
            </a:r>
            <a:r>
              <a:rPr lang="es-ES" sz="2000" dirty="0"/>
              <a:t>Club</a:t>
            </a:r>
            <a:r>
              <a:rPr lang="es-ES" sz="2000" b="0" dirty="0"/>
              <a:t>, </a:t>
            </a:r>
            <a:r>
              <a:rPr lang="es-ES" sz="2000" dirty="0"/>
              <a:t>patrocinadores y personas físicas o jurídicas que el Club determine</a:t>
            </a:r>
            <a:r>
              <a:rPr lang="es-ES" sz="2000" b="0" dirty="0"/>
              <a:t>, del derecho a su propia imagen, pudiendo difundir la citada imagen, voz y nombre del JUGADOR</a:t>
            </a:r>
            <a:r>
              <a:rPr lang="es-ES" sz="2000" dirty="0"/>
              <a:t> </a:t>
            </a:r>
            <a:r>
              <a:rPr lang="es-ES" sz="2000" b="0" dirty="0"/>
              <a:t>por cualquier medio de producción o difusión del Club, de los patrocinadores y personas que el Club determine, incluidos televisión, radio, cinematografía, Internet, páginas Web, </a:t>
            </a:r>
            <a:r>
              <a:rPr lang="es-ES" sz="2000" b="0" dirty="0" err="1"/>
              <a:t>cartelería</a:t>
            </a:r>
            <a:r>
              <a:rPr lang="es-ES" sz="2000" b="0" dirty="0"/>
              <a:t>, medios escritos y prensa</a:t>
            </a:r>
            <a:r>
              <a:rPr lang="es-ES" sz="2000" b="0" dirty="0" smtClean="0"/>
              <a:t>.”</a:t>
            </a:r>
            <a:endParaRPr lang="es-ES" sz="2000" b="0" dirty="0"/>
          </a:p>
        </p:txBody>
      </p:sp>
      <p:sp>
        <p:nvSpPr>
          <p:cNvPr id="68611" name="Text Box 3"/>
          <p:cNvSpPr txBox="1">
            <a:spLocks noChangeArrowheads="1"/>
          </p:cNvSpPr>
          <p:nvPr/>
        </p:nvSpPr>
        <p:spPr bwMode="auto">
          <a:xfrm>
            <a:off x="1547664" y="1196752"/>
            <a:ext cx="6408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ES" sz="2400" b="1" dirty="0"/>
              <a:t>Ejemplos cláusulas en los contratos jugador-club</a:t>
            </a:r>
          </a:p>
        </p:txBody>
      </p:sp>
      <p:sp>
        <p:nvSpPr>
          <p:cNvPr id="68612" name="Text Box 4"/>
          <p:cNvSpPr txBox="1">
            <a:spLocks noChangeArrowheads="1"/>
          </p:cNvSpPr>
          <p:nvPr/>
        </p:nvSpPr>
        <p:spPr bwMode="auto">
          <a:xfrm>
            <a:off x="323850" y="4149080"/>
            <a:ext cx="882015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ES" sz="2000" b="0" dirty="0" smtClean="0"/>
              <a:t>“El </a:t>
            </a:r>
            <a:r>
              <a:rPr lang="es-ES" sz="2000" b="0" dirty="0"/>
              <a:t>jugador cede los derechos de </a:t>
            </a:r>
            <a:r>
              <a:rPr lang="es-ES" sz="2000" dirty="0"/>
              <a:t>explotación comercial</a:t>
            </a:r>
            <a:r>
              <a:rPr lang="es-ES" sz="2000" b="0" dirty="0"/>
              <a:t> de su imagen y figura al Club para usarlos en reproducciones gráficas, cinematográficas y </a:t>
            </a:r>
            <a:r>
              <a:rPr lang="es-ES" sz="2000" b="0" dirty="0" err="1"/>
              <a:t>videográficas</a:t>
            </a:r>
            <a:r>
              <a:rPr lang="es-ES" sz="2000" b="0" dirty="0"/>
              <a:t> y que sea utilizado por la entidad para su promoción, siendo esta cesión de forma </a:t>
            </a:r>
            <a:r>
              <a:rPr lang="es-ES" sz="2000" dirty="0"/>
              <a:t>exclusiva</a:t>
            </a:r>
            <a:r>
              <a:rPr lang="es-ES" sz="2000" b="0" dirty="0"/>
              <a:t>. El jugador podrá </a:t>
            </a:r>
            <a:r>
              <a:rPr lang="es-ES" sz="2000" dirty="0"/>
              <a:t>destinar</a:t>
            </a:r>
            <a:r>
              <a:rPr lang="es-ES" sz="2000" b="0" dirty="0"/>
              <a:t> el porcentaje de su contrato que estipule la reglamentación vigente en concepto de imagen a la sociedad que el jugador decida en su momento en cada temporada de las estipuladas en el presente contrato</a:t>
            </a:r>
            <a:r>
              <a:rPr lang="es-ES" sz="2000" b="0" dirty="0" smtClean="0"/>
              <a:t>.”</a:t>
            </a:r>
            <a:endParaRPr lang="es-ES" sz="2000" b="0" dirty="0"/>
          </a:p>
        </p:txBody>
      </p:sp>
    </p:spTree>
    <p:extLst>
      <p:ext uri="{BB962C8B-B14F-4D97-AF65-F5344CB8AC3E}">
        <p14:creationId xmlns:p14="http://schemas.microsoft.com/office/powerpoint/2010/main" val="2873074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395288" y="2012181"/>
            <a:ext cx="8497887"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sz="2000" b="0" dirty="0" smtClean="0"/>
              <a:t>“En </a:t>
            </a:r>
            <a:r>
              <a:rPr lang="es-ES" sz="2000" b="0" dirty="0"/>
              <a:t>todos los casos en los que la utilización de la imagen del jugador esté relacionada con productos, marcas, o servicios comerciales de terceras entidades (incluido patrocinadores oficiales), la imagen del Jugador no será utilizada de forma individual sino colectiva (al menos con otros cuatro miembros de la Plantilla del Club/SAD), ni su imagen será claramente preponderante sobre la de los demás</a:t>
            </a:r>
            <a:r>
              <a:rPr lang="es-ES" sz="2000" b="0" dirty="0" smtClean="0"/>
              <a:t>.”</a:t>
            </a:r>
            <a:endParaRPr lang="es-ES" sz="2000" b="0" dirty="0"/>
          </a:p>
        </p:txBody>
      </p:sp>
      <p:sp>
        <p:nvSpPr>
          <p:cNvPr id="71684" name="Text Box 4"/>
          <p:cNvSpPr txBox="1">
            <a:spLocks noChangeArrowheads="1"/>
          </p:cNvSpPr>
          <p:nvPr/>
        </p:nvSpPr>
        <p:spPr bwMode="auto">
          <a:xfrm>
            <a:off x="395288" y="4028405"/>
            <a:ext cx="835342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sz="2000" b="0" dirty="0" smtClean="0"/>
              <a:t>“En </a:t>
            </a:r>
            <a:r>
              <a:rPr lang="es-ES" sz="2000" b="0" dirty="0"/>
              <a:t>virtud del presente acuerdo el jugador cede en exclusiva al CLUB todos los derechos de imagen personal o profesional, tanto individuales como colectivos, entendiéndose como colectivos lo que le pertenezca como miembro perteneciente a la plantilla del Club, no percibiendo cantidad adicional a la prevista por este concepto al entenderse incluida en la remuneración pactada</a:t>
            </a:r>
            <a:r>
              <a:rPr lang="es-ES" sz="2000" b="0" dirty="0" smtClean="0"/>
              <a:t>.”</a:t>
            </a:r>
            <a:endParaRPr lang="es-ES" sz="2000" b="0" dirty="0"/>
          </a:p>
        </p:txBody>
      </p:sp>
      <p:sp>
        <p:nvSpPr>
          <p:cNvPr id="5" name="Text Box 3"/>
          <p:cNvSpPr txBox="1">
            <a:spLocks noChangeArrowheads="1"/>
          </p:cNvSpPr>
          <p:nvPr/>
        </p:nvSpPr>
        <p:spPr bwMode="auto">
          <a:xfrm>
            <a:off x="1547664" y="1196752"/>
            <a:ext cx="6408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ES" sz="2400" b="1" dirty="0"/>
              <a:t>Ejemplos cláusulas en los contratos jugador-club</a:t>
            </a:r>
          </a:p>
        </p:txBody>
      </p:sp>
    </p:spTree>
    <p:extLst>
      <p:ext uri="{BB962C8B-B14F-4D97-AF65-F5344CB8AC3E}">
        <p14:creationId xmlns:p14="http://schemas.microsoft.com/office/powerpoint/2010/main" val="27499381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2123728" y="1189062"/>
            <a:ext cx="583282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ES" sz="2400" b="1" dirty="0"/>
              <a:t>CONCLUSIONES/ RECOMENDACIONES</a:t>
            </a:r>
          </a:p>
        </p:txBody>
      </p:sp>
      <p:sp>
        <p:nvSpPr>
          <p:cNvPr id="53251" name="Text Box 3"/>
          <p:cNvSpPr txBox="1">
            <a:spLocks noChangeArrowheads="1"/>
          </p:cNvSpPr>
          <p:nvPr/>
        </p:nvSpPr>
        <p:spPr bwMode="auto">
          <a:xfrm>
            <a:off x="395288" y="1990477"/>
            <a:ext cx="87487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b="0" dirty="0"/>
              <a:t>- No se debe generalizar. Hay que ver cuál es la verdadera naturaleza jurídica en cada caso. Características de la sociedad gestora/mandataria (fecha constitución, socios, vida mercantil, estructura RRHH</a:t>
            </a:r>
            <a:r>
              <a:rPr lang="es-ES" sz="2000" b="0" dirty="0" smtClean="0"/>
              <a:t>…).</a:t>
            </a:r>
            <a:endParaRPr lang="es-ES" sz="2000" b="0" dirty="0"/>
          </a:p>
        </p:txBody>
      </p:sp>
      <p:sp>
        <p:nvSpPr>
          <p:cNvPr id="53252" name="Text Box 4"/>
          <p:cNvSpPr txBox="1">
            <a:spLocks noChangeArrowheads="1"/>
          </p:cNvSpPr>
          <p:nvPr/>
        </p:nvSpPr>
        <p:spPr bwMode="auto">
          <a:xfrm>
            <a:off x="395288" y="3153162"/>
            <a:ext cx="874871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b="0" dirty="0"/>
              <a:t>- Hay que analizar muy bien todas las cláusulas de todos los contratos. Conocer qué se cede, a quién y qué derechos ostenta cada una de las partes </a:t>
            </a:r>
            <a:r>
              <a:rPr lang="es-ES" sz="2000" b="0" dirty="0" smtClean="0"/>
              <a:t>implicadas.</a:t>
            </a:r>
            <a:endParaRPr lang="es-ES" sz="2000" b="0" dirty="0"/>
          </a:p>
        </p:txBody>
      </p:sp>
      <p:sp>
        <p:nvSpPr>
          <p:cNvPr id="53253" name="Text Box 5"/>
          <p:cNvSpPr txBox="1">
            <a:spLocks noChangeArrowheads="1"/>
          </p:cNvSpPr>
          <p:nvPr/>
        </p:nvSpPr>
        <p:spPr bwMode="auto">
          <a:xfrm>
            <a:off x="395288" y="4005064"/>
            <a:ext cx="87487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b="0" dirty="0"/>
              <a:t>- OJO: cesiones de derechos que no se ostentan en ese momento, ya que han sido cedidos a otra entidad con anterioridad. Cuidado con la cesión global, exclusiva y excluyente. Cuidado con las fechas de los </a:t>
            </a:r>
            <a:r>
              <a:rPr lang="es-ES" sz="2000" b="0" dirty="0" smtClean="0"/>
              <a:t>contratos.</a:t>
            </a:r>
            <a:endParaRPr lang="es-ES" sz="2000" b="0" dirty="0"/>
          </a:p>
        </p:txBody>
      </p:sp>
      <p:sp>
        <p:nvSpPr>
          <p:cNvPr id="53254" name="Text Box 6"/>
          <p:cNvSpPr txBox="1">
            <a:spLocks noChangeArrowheads="1"/>
          </p:cNvSpPr>
          <p:nvPr/>
        </p:nvSpPr>
        <p:spPr bwMode="auto">
          <a:xfrm>
            <a:off x="395288" y="5157192"/>
            <a:ext cx="849719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ES" sz="2000" b="0" dirty="0"/>
              <a:t>- Si hay cesión, es decir VENTA de derechos hay que tener en cuenta el precio de mercado según las características del jugador. </a:t>
            </a:r>
            <a:r>
              <a:rPr lang="es-ES" sz="2000" b="0" dirty="0" smtClean="0"/>
              <a:t>RELATIVO.</a:t>
            </a:r>
            <a:endParaRPr lang="es-ES" sz="2000" b="0" dirty="0"/>
          </a:p>
        </p:txBody>
      </p:sp>
    </p:spTree>
    <p:extLst>
      <p:ext uri="{BB962C8B-B14F-4D97-AF65-F5344CB8AC3E}">
        <p14:creationId xmlns:p14="http://schemas.microsoft.com/office/powerpoint/2010/main" val="1640137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2"/>
                                        </p:tgtEl>
                                        <p:attrNameLst>
                                          <p:attrName>style.visibility</p:attrName>
                                        </p:attrNameLst>
                                      </p:cBhvr>
                                      <p:to>
                                        <p:strVal val="visible"/>
                                      </p:to>
                                    </p:set>
                                    <p:anim calcmode="lin" valueType="num">
                                      <p:cBhvr additive="base">
                                        <p:cTn id="7" dur="500" fill="hold"/>
                                        <p:tgtEl>
                                          <p:spTgt spid="53252"/>
                                        </p:tgtEl>
                                        <p:attrNameLst>
                                          <p:attrName>ppt_x</p:attrName>
                                        </p:attrNameLst>
                                      </p:cBhvr>
                                      <p:tavLst>
                                        <p:tav tm="0">
                                          <p:val>
                                            <p:strVal val="#ppt_x"/>
                                          </p:val>
                                        </p:tav>
                                        <p:tav tm="100000">
                                          <p:val>
                                            <p:strVal val="#ppt_x"/>
                                          </p:val>
                                        </p:tav>
                                      </p:tavLst>
                                    </p:anim>
                                    <p:anim calcmode="lin" valueType="num">
                                      <p:cBhvr additive="base">
                                        <p:cTn id="8" dur="500" fill="hold"/>
                                        <p:tgtEl>
                                          <p:spTgt spid="5325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3253"/>
                                        </p:tgtEl>
                                        <p:attrNameLst>
                                          <p:attrName>style.visibility</p:attrName>
                                        </p:attrNameLst>
                                      </p:cBhvr>
                                      <p:to>
                                        <p:strVal val="visible"/>
                                      </p:to>
                                    </p:set>
                                    <p:anim calcmode="lin" valueType="num">
                                      <p:cBhvr additive="base">
                                        <p:cTn id="13" dur="500" fill="hold"/>
                                        <p:tgtEl>
                                          <p:spTgt spid="53253"/>
                                        </p:tgtEl>
                                        <p:attrNameLst>
                                          <p:attrName>ppt_x</p:attrName>
                                        </p:attrNameLst>
                                      </p:cBhvr>
                                      <p:tavLst>
                                        <p:tav tm="0">
                                          <p:val>
                                            <p:strVal val="#ppt_x"/>
                                          </p:val>
                                        </p:tav>
                                        <p:tav tm="100000">
                                          <p:val>
                                            <p:strVal val="#ppt_x"/>
                                          </p:val>
                                        </p:tav>
                                      </p:tavLst>
                                    </p:anim>
                                    <p:anim calcmode="lin" valueType="num">
                                      <p:cBhvr additive="base">
                                        <p:cTn id="14" dur="500" fill="hold"/>
                                        <p:tgtEl>
                                          <p:spTgt spid="5325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3254"/>
                                        </p:tgtEl>
                                        <p:attrNameLst>
                                          <p:attrName>style.visibility</p:attrName>
                                        </p:attrNameLst>
                                      </p:cBhvr>
                                      <p:to>
                                        <p:strVal val="visible"/>
                                      </p:to>
                                    </p:set>
                                    <p:anim calcmode="lin" valueType="num">
                                      <p:cBhvr additive="base">
                                        <p:cTn id="19" dur="500" fill="hold"/>
                                        <p:tgtEl>
                                          <p:spTgt spid="53254"/>
                                        </p:tgtEl>
                                        <p:attrNameLst>
                                          <p:attrName>ppt_x</p:attrName>
                                        </p:attrNameLst>
                                      </p:cBhvr>
                                      <p:tavLst>
                                        <p:tav tm="0">
                                          <p:val>
                                            <p:strVal val="#ppt_x"/>
                                          </p:val>
                                        </p:tav>
                                        <p:tav tm="100000">
                                          <p:val>
                                            <p:strVal val="#ppt_x"/>
                                          </p:val>
                                        </p:tav>
                                      </p:tavLst>
                                    </p:anim>
                                    <p:anim calcmode="lin" valueType="num">
                                      <p:cBhvr additive="base">
                                        <p:cTn id="20" dur="500" fill="hold"/>
                                        <p:tgtEl>
                                          <p:spTgt spid="532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2267744" y="1196752"/>
            <a:ext cx="532859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ES" sz="2400" b="1" dirty="0"/>
              <a:t>CONCLUSIONES/ RECOMENDACIONES</a:t>
            </a:r>
          </a:p>
        </p:txBody>
      </p:sp>
      <p:sp>
        <p:nvSpPr>
          <p:cNvPr id="57347" name="Text Box 3"/>
          <p:cNvSpPr txBox="1">
            <a:spLocks noChangeArrowheads="1"/>
          </p:cNvSpPr>
          <p:nvPr/>
        </p:nvSpPr>
        <p:spPr bwMode="auto">
          <a:xfrm>
            <a:off x="395288" y="1935237"/>
            <a:ext cx="87487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b="0" dirty="0"/>
              <a:t>- Si hay MANDATO se encarga gestión de la comercialización, la captación de patrocinadores. No se paga, se </a:t>
            </a:r>
            <a:r>
              <a:rPr lang="es-ES" sz="2000" b="0" dirty="0" smtClean="0"/>
              <a:t>cobra.</a:t>
            </a:r>
            <a:endParaRPr lang="es-ES" sz="2000" b="0" dirty="0"/>
          </a:p>
        </p:txBody>
      </p:sp>
      <p:sp>
        <p:nvSpPr>
          <p:cNvPr id="57348" name="Text Box 4"/>
          <p:cNvSpPr txBox="1">
            <a:spLocks noChangeArrowheads="1"/>
          </p:cNvSpPr>
          <p:nvPr/>
        </p:nvSpPr>
        <p:spPr bwMode="auto">
          <a:xfrm>
            <a:off x="395288" y="2672085"/>
            <a:ext cx="8424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ES" sz="2000" b="0" dirty="0"/>
              <a:t>- Como agente rentabiliza al máximo el contrato que firmas con el </a:t>
            </a:r>
            <a:r>
              <a:rPr lang="es-ES" sz="2000" b="0" dirty="0" smtClean="0"/>
              <a:t>jugador.</a:t>
            </a:r>
            <a:endParaRPr lang="es-ES" sz="2000" b="0" dirty="0"/>
          </a:p>
        </p:txBody>
      </p:sp>
      <p:sp>
        <p:nvSpPr>
          <p:cNvPr id="57349" name="Text Box 5"/>
          <p:cNvSpPr txBox="1">
            <a:spLocks noChangeArrowheads="1"/>
          </p:cNvSpPr>
          <p:nvPr/>
        </p:nvSpPr>
        <p:spPr bwMode="auto">
          <a:xfrm>
            <a:off x="395288" y="3141117"/>
            <a:ext cx="87487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b="0" dirty="0"/>
              <a:t>- No sólo es recomendable, es NECESARIO homogenizar las cláusulas de cesión / gestión de los derechos de imagen en los contratos </a:t>
            </a:r>
            <a:r>
              <a:rPr lang="es-ES" sz="2000" b="0" dirty="0" smtClean="0"/>
              <a:t>clubes.</a:t>
            </a:r>
            <a:endParaRPr lang="es-ES" sz="2000" b="0" dirty="0"/>
          </a:p>
        </p:txBody>
      </p:sp>
      <p:sp>
        <p:nvSpPr>
          <p:cNvPr id="57350" name="Text Box 6"/>
          <p:cNvSpPr txBox="1">
            <a:spLocks noChangeArrowheads="1"/>
          </p:cNvSpPr>
          <p:nvPr/>
        </p:nvSpPr>
        <p:spPr bwMode="auto">
          <a:xfrm>
            <a:off x="395288" y="3933056"/>
            <a:ext cx="842486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b="0" dirty="0"/>
              <a:t>- La existencia de contrato de trabajo NO ABSORBE todos los negocios jurídicos relacionados con derechos imagen. </a:t>
            </a:r>
          </a:p>
        </p:txBody>
      </p:sp>
      <p:sp>
        <p:nvSpPr>
          <p:cNvPr id="57351" name="Text Box 7"/>
          <p:cNvSpPr txBox="1">
            <a:spLocks noChangeArrowheads="1"/>
          </p:cNvSpPr>
          <p:nvPr/>
        </p:nvSpPr>
        <p:spPr bwMode="auto">
          <a:xfrm>
            <a:off x="395288" y="4710013"/>
            <a:ext cx="8569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ES" sz="2000" b="0" dirty="0"/>
              <a:t>- Vulneración del principio de inocencia. Presunción. Tendencia de HP y los Tribunales a ver fraude en toda cesión de derechos de imagen a una sociedad, siempre que haya un contrato DP por medio. Ingeniería </a:t>
            </a:r>
            <a:r>
              <a:rPr lang="es-ES" sz="2000" b="0" dirty="0" smtClean="0"/>
              <a:t>financiera.</a:t>
            </a:r>
            <a:endParaRPr lang="es-ES" sz="2000" b="0" dirty="0"/>
          </a:p>
        </p:txBody>
      </p:sp>
      <p:sp>
        <p:nvSpPr>
          <p:cNvPr id="57352" name="Text Box 8"/>
          <p:cNvSpPr txBox="1">
            <a:spLocks noChangeArrowheads="1"/>
          </p:cNvSpPr>
          <p:nvPr/>
        </p:nvSpPr>
        <p:spPr bwMode="auto">
          <a:xfrm>
            <a:off x="395288" y="5805264"/>
            <a:ext cx="8424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b="0" dirty="0"/>
              <a:t>- Creación de sociedades de gestión de </a:t>
            </a:r>
            <a:r>
              <a:rPr lang="es-ES" sz="2000" b="0" dirty="0" smtClean="0"/>
              <a:t>marketing/patrocinio. </a:t>
            </a:r>
            <a:endParaRPr lang="es-ES" sz="2000" b="0" dirty="0"/>
          </a:p>
        </p:txBody>
      </p:sp>
    </p:spTree>
    <p:extLst>
      <p:ext uri="{BB962C8B-B14F-4D97-AF65-F5344CB8AC3E}">
        <p14:creationId xmlns:p14="http://schemas.microsoft.com/office/powerpoint/2010/main" val="2275646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8"/>
                                        </p:tgtEl>
                                        <p:attrNameLst>
                                          <p:attrName>style.visibility</p:attrName>
                                        </p:attrNameLst>
                                      </p:cBhvr>
                                      <p:to>
                                        <p:strVal val="visible"/>
                                      </p:to>
                                    </p:set>
                                    <p:anim calcmode="lin" valueType="num">
                                      <p:cBhvr additive="base">
                                        <p:cTn id="7" dur="500" fill="hold"/>
                                        <p:tgtEl>
                                          <p:spTgt spid="57348"/>
                                        </p:tgtEl>
                                        <p:attrNameLst>
                                          <p:attrName>ppt_x</p:attrName>
                                        </p:attrNameLst>
                                      </p:cBhvr>
                                      <p:tavLst>
                                        <p:tav tm="0">
                                          <p:val>
                                            <p:strVal val="#ppt_x"/>
                                          </p:val>
                                        </p:tav>
                                        <p:tav tm="100000">
                                          <p:val>
                                            <p:strVal val="#ppt_x"/>
                                          </p:val>
                                        </p:tav>
                                      </p:tavLst>
                                    </p:anim>
                                    <p:anim calcmode="lin" valueType="num">
                                      <p:cBhvr additive="base">
                                        <p:cTn id="8" dur="500" fill="hold"/>
                                        <p:tgtEl>
                                          <p:spTgt spid="5734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7349"/>
                                        </p:tgtEl>
                                        <p:attrNameLst>
                                          <p:attrName>style.visibility</p:attrName>
                                        </p:attrNameLst>
                                      </p:cBhvr>
                                      <p:to>
                                        <p:strVal val="visible"/>
                                      </p:to>
                                    </p:set>
                                    <p:anim calcmode="lin" valueType="num">
                                      <p:cBhvr additive="base">
                                        <p:cTn id="13" dur="500" fill="hold"/>
                                        <p:tgtEl>
                                          <p:spTgt spid="57349"/>
                                        </p:tgtEl>
                                        <p:attrNameLst>
                                          <p:attrName>ppt_x</p:attrName>
                                        </p:attrNameLst>
                                      </p:cBhvr>
                                      <p:tavLst>
                                        <p:tav tm="0">
                                          <p:val>
                                            <p:strVal val="#ppt_x"/>
                                          </p:val>
                                        </p:tav>
                                        <p:tav tm="100000">
                                          <p:val>
                                            <p:strVal val="#ppt_x"/>
                                          </p:val>
                                        </p:tav>
                                      </p:tavLst>
                                    </p:anim>
                                    <p:anim calcmode="lin" valueType="num">
                                      <p:cBhvr additive="base">
                                        <p:cTn id="14" dur="500" fill="hold"/>
                                        <p:tgtEl>
                                          <p:spTgt spid="5734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7350"/>
                                        </p:tgtEl>
                                        <p:attrNameLst>
                                          <p:attrName>style.visibility</p:attrName>
                                        </p:attrNameLst>
                                      </p:cBhvr>
                                      <p:to>
                                        <p:strVal val="visible"/>
                                      </p:to>
                                    </p:set>
                                    <p:anim calcmode="lin" valueType="num">
                                      <p:cBhvr additive="base">
                                        <p:cTn id="19" dur="500" fill="hold"/>
                                        <p:tgtEl>
                                          <p:spTgt spid="57350"/>
                                        </p:tgtEl>
                                        <p:attrNameLst>
                                          <p:attrName>ppt_x</p:attrName>
                                        </p:attrNameLst>
                                      </p:cBhvr>
                                      <p:tavLst>
                                        <p:tav tm="0">
                                          <p:val>
                                            <p:strVal val="#ppt_x"/>
                                          </p:val>
                                        </p:tav>
                                        <p:tav tm="100000">
                                          <p:val>
                                            <p:strVal val="#ppt_x"/>
                                          </p:val>
                                        </p:tav>
                                      </p:tavLst>
                                    </p:anim>
                                    <p:anim calcmode="lin" valueType="num">
                                      <p:cBhvr additive="base">
                                        <p:cTn id="20" dur="500" fill="hold"/>
                                        <p:tgtEl>
                                          <p:spTgt spid="5735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7351"/>
                                        </p:tgtEl>
                                        <p:attrNameLst>
                                          <p:attrName>style.visibility</p:attrName>
                                        </p:attrNameLst>
                                      </p:cBhvr>
                                      <p:to>
                                        <p:strVal val="visible"/>
                                      </p:to>
                                    </p:set>
                                    <p:anim calcmode="lin" valueType="num">
                                      <p:cBhvr additive="base">
                                        <p:cTn id="25" dur="500" fill="hold"/>
                                        <p:tgtEl>
                                          <p:spTgt spid="57351"/>
                                        </p:tgtEl>
                                        <p:attrNameLst>
                                          <p:attrName>ppt_x</p:attrName>
                                        </p:attrNameLst>
                                      </p:cBhvr>
                                      <p:tavLst>
                                        <p:tav tm="0">
                                          <p:val>
                                            <p:strVal val="#ppt_x"/>
                                          </p:val>
                                        </p:tav>
                                        <p:tav tm="100000">
                                          <p:val>
                                            <p:strVal val="#ppt_x"/>
                                          </p:val>
                                        </p:tav>
                                      </p:tavLst>
                                    </p:anim>
                                    <p:anim calcmode="lin" valueType="num">
                                      <p:cBhvr additive="base">
                                        <p:cTn id="26" dur="500" fill="hold"/>
                                        <p:tgtEl>
                                          <p:spTgt spid="57351"/>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7352"/>
                                        </p:tgtEl>
                                        <p:attrNameLst>
                                          <p:attrName>style.visibility</p:attrName>
                                        </p:attrNameLst>
                                      </p:cBhvr>
                                      <p:to>
                                        <p:strVal val="visible"/>
                                      </p:to>
                                    </p:set>
                                    <p:anim calcmode="lin" valueType="num">
                                      <p:cBhvr additive="base">
                                        <p:cTn id="31" dur="500" fill="hold"/>
                                        <p:tgtEl>
                                          <p:spTgt spid="57352"/>
                                        </p:tgtEl>
                                        <p:attrNameLst>
                                          <p:attrName>ppt_x</p:attrName>
                                        </p:attrNameLst>
                                      </p:cBhvr>
                                      <p:tavLst>
                                        <p:tav tm="0">
                                          <p:val>
                                            <p:strVal val="#ppt_x"/>
                                          </p:val>
                                        </p:tav>
                                        <p:tav tm="100000">
                                          <p:val>
                                            <p:strVal val="#ppt_x"/>
                                          </p:val>
                                        </p:tav>
                                      </p:tavLst>
                                    </p:anim>
                                    <p:anim calcmode="lin" valueType="num">
                                      <p:cBhvr additive="base">
                                        <p:cTn id="32" dur="500" fill="hold"/>
                                        <p:tgtEl>
                                          <p:spTgt spid="573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p:bldP spid="57349" grpId="0"/>
      <p:bldP spid="57350" grpId="0"/>
      <p:bldP spid="57351" grpId="0"/>
      <p:bldP spid="5735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1098550" y="4778747"/>
            <a:ext cx="7505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s-ES" sz="2400" b="0">
                <a:cs typeface="Arial" panose="020B0604020202020204" pitchFamily="34" charset="0"/>
                <a:hlinkClick r:id="rId2"/>
              </a:rPr>
              <a:t>https://www.facebook.com/vicente.javaloyessanchis</a:t>
            </a:r>
            <a:r>
              <a:rPr lang="es-ES" b="0">
                <a:cs typeface="Arial" panose="020B0604020202020204" pitchFamily="34" charset="0"/>
              </a:rPr>
              <a:t> </a:t>
            </a:r>
          </a:p>
        </p:txBody>
      </p:sp>
      <p:sp>
        <p:nvSpPr>
          <p:cNvPr id="72707" name="Text Box 3"/>
          <p:cNvSpPr txBox="1">
            <a:spLocks noChangeArrowheads="1"/>
          </p:cNvSpPr>
          <p:nvPr/>
        </p:nvSpPr>
        <p:spPr bwMode="auto">
          <a:xfrm>
            <a:off x="1098550" y="4077072"/>
            <a:ext cx="4354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s-ES" sz="2400" b="0">
                <a:latin typeface="Arial Unicode MS" panose="020B0604020202020204" pitchFamily="34" charset="-128"/>
                <a:cs typeface="Arial" panose="020B0604020202020204" pitchFamily="34" charset="0"/>
                <a:hlinkClick r:id="rId3" tooltip="Ver perfil público"/>
              </a:rPr>
              <a:t>es.linkedin.com/in/vjavaloyes/</a:t>
            </a:r>
            <a:r>
              <a:rPr lang="es-ES" sz="2400">
                <a:latin typeface="Arial Unicode MS" panose="020B0604020202020204" pitchFamily="34" charset="-128"/>
                <a:cs typeface="Arial" panose="020B0604020202020204" pitchFamily="34" charset="0"/>
              </a:rPr>
              <a:t> </a:t>
            </a:r>
          </a:p>
        </p:txBody>
      </p:sp>
      <p:pic>
        <p:nvPicPr>
          <p:cNvPr id="72708" name="Picture 3" descr="C:\Users\Tamara\Desktop\skyp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507410"/>
            <a:ext cx="6873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Text Box 6"/>
          <p:cNvSpPr txBox="1">
            <a:spLocks noChangeArrowheads="1"/>
          </p:cNvSpPr>
          <p:nvPr/>
        </p:nvSpPr>
        <p:spPr bwMode="auto">
          <a:xfrm>
            <a:off x="1098550" y="5428035"/>
            <a:ext cx="2554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s-ES" sz="2400" b="0">
                <a:cs typeface="Arial" panose="020B0604020202020204" pitchFamily="34" charset="0"/>
              </a:rPr>
              <a:t>vicente.javaloyes  </a:t>
            </a:r>
          </a:p>
        </p:txBody>
      </p:sp>
      <p:pic>
        <p:nvPicPr>
          <p:cNvPr id="72710" name="Picture 7" descr="ANd9GcRYRGxwX1nYXa-AN4iwH-0pzsDTwaEDTIMUDKtxV8hgajyeELrMa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0850" y="4786685"/>
            <a:ext cx="53975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1" name="Picture 8" descr="v65oai7fxn47qv9nect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06575" y="2864644"/>
            <a:ext cx="725488"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2" name="Text Box 9"/>
          <p:cNvSpPr txBox="1">
            <a:spLocks noChangeArrowheads="1"/>
          </p:cNvSpPr>
          <p:nvPr/>
        </p:nvSpPr>
        <p:spPr bwMode="auto">
          <a:xfrm>
            <a:off x="2555875" y="2929731"/>
            <a:ext cx="2005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s-ES" sz="2400" b="0">
                <a:cs typeface="Arial" panose="020B0604020202020204" pitchFamily="34" charset="0"/>
              </a:rPr>
              <a:t>@javaloyesv</a:t>
            </a:r>
            <a:r>
              <a:rPr lang="es-ES" sz="2400">
                <a:cs typeface="Arial" panose="020B0604020202020204" pitchFamily="34" charset="0"/>
              </a:rPr>
              <a:t> </a:t>
            </a:r>
            <a:endParaRPr lang="es-ES" sz="2400" b="0">
              <a:cs typeface="Arial" panose="020B0604020202020204" pitchFamily="34" charset="0"/>
            </a:endParaRPr>
          </a:p>
        </p:txBody>
      </p:sp>
      <p:pic>
        <p:nvPicPr>
          <p:cNvPr id="72713" name="Picture 10" descr="linkedin-mejora-busque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038" y="4083422"/>
            <a:ext cx="5746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4" name="Picture 11" descr="734501_535570116464810_1100330685_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07100" y="1173163"/>
            <a:ext cx="2222500"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5" name="Picture 12">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83313" y="3765550"/>
            <a:ext cx="1839912"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7" name="Text Box 14"/>
          <p:cNvSpPr txBox="1">
            <a:spLocks noChangeArrowheads="1"/>
          </p:cNvSpPr>
          <p:nvPr/>
        </p:nvSpPr>
        <p:spPr bwMode="auto">
          <a:xfrm>
            <a:off x="1403648" y="2060848"/>
            <a:ext cx="388843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s-ES" sz="2800" b="0" dirty="0">
                <a:solidFill>
                  <a:schemeClr val="accent1"/>
                </a:solidFill>
                <a:cs typeface="Arial" panose="020B0604020202020204" pitchFamily="34" charset="0"/>
                <a:hlinkClick r:id="rId11"/>
              </a:rPr>
              <a:t>vjavaloyes@inefc.es</a:t>
            </a:r>
            <a:r>
              <a:rPr lang="es-ES" sz="2800" b="0" dirty="0">
                <a:solidFill>
                  <a:schemeClr val="accent1"/>
                </a:solidFill>
                <a:cs typeface="Arial" panose="020B0604020202020204" pitchFamily="34" charset="0"/>
              </a:rPr>
              <a:t> </a:t>
            </a:r>
            <a:r>
              <a:rPr lang="es-ES" sz="3200" b="0" dirty="0">
                <a:solidFill>
                  <a:schemeClr val="accent1"/>
                </a:solidFill>
                <a:cs typeface="Arial" panose="020B0604020202020204" pitchFamily="34" charset="0"/>
              </a:rPr>
              <a:t> </a:t>
            </a:r>
          </a:p>
        </p:txBody>
      </p:sp>
    </p:spTree>
    <p:extLst>
      <p:ext uri="{BB962C8B-B14F-4D97-AF65-F5344CB8AC3E}">
        <p14:creationId xmlns:p14="http://schemas.microsoft.com/office/powerpoint/2010/main" val="3788139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Oval 5"/>
          <p:cNvSpPr>
            <a:spLocks noChangeArrowheads="1"/>
          </p:cNvSpPr>
          <p:nvPr/>
        </p:nvSpPr>
        <p:spPr bwMode="auto">
          <a:xfrm>
            <a:off x="468313" y="2348880"/>
            <a:ext cx="1439862" cy="1223962"/>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2400" b="0"/>
              <a:t>Civil</a:t>
            </a:r>
          </a:p>
        </p:txBody>
      </p:sp>
      <p:sp>
        <p:nvSpPr>
          <p:cNvPr id="11270" name="Oval 6"/>
          <p:cNvSpPr>
            <a:spLocks noChangeArrowheads="1"/>
          </p:cNvSpPr>
          <p:nvPr/>
        </p:nvSpPr>
        <p:spPr bwMode="auto">
          <a:xfrm>
            <a:off x="2124075" y="2348880"/>
            <a:ext cx="1439863" cy="1223962"/>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2400" b="0"/>
              <a:t>Laboral</a:t>
            </a:r>
          </a:p>
        </p:txBody>
      </p:sp>
      <p:sp>
        <p:nvSpPr>
          <p:cNvPr id="11271" name="Oval 7"/>
          <p:cNvSpPr>
            <a:spLocks noChangeArrowheads="1"/>
          </p:cNvSpPr>
          <p:nvPr/>
        </p:nvSpPr>
        <p:spPr bwMode="auto">
          <a:xfrm>
            <a:off x="3781425" y="2348880"/>
            <a:ext cx="1439863" cy="1223962"/>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2400" b="0"/>
              <a:t>Fiscal</a:t>
            </a:r>
          </a:p>
        </p:txBody>
      </p:sp>
      <p:sp>
        <p:nvSpPr>
          <p:cNvPr id="11272" name="Oval 8"/>
          <p:cNvSpPr>
            <a:spLocks noChangeArrowheads="1"/>
          </p:cNvSpPr>
          <p:nvPr/>
        </p:nvSpPr>
        <p:spPr bwMode="auto">
          <a:xfrm>
            <a:off x="7092950" y="2348880"/>
            <a:ext cx="1439863" cy="1223962"/>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2400" b="0"/>
              <a:t>Marketing</a:t>
            </a:r>
          </a:p>
        </p:txBody>
      </p:sp>
      <p:sp>
        <p:nvSpPr>
          <p:cNvPr id="11273" name="Oval 9"/>
          <p:cNvSpPr>
            <a:spLocks noChangeArrowheads="1"/>
          </p:cNvSpPr>
          <p:nvPr/>
        </p:nvSpPr>
        <p:spPr bwMode="auto">
          <a:xfrm>
            <a:off x="5437188" y="2348880"/>
            <a:ext cx="1439862" cy="1223962"/>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2400" b="0"/>
              <a:t>Deportiva</a:t>
            </a:r>
          </a:p>
        </p:txBody>
      </p:sp>
      <p:pic>
        <p:nvPicPr>
          <p:cNvPr id="2050" name="Picture 2" descr="Resultado de imagen de demandas deportistas por sus derechos imagen Hacien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4005064"/>
            <a:ext cx="3457338"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535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403647" y="1196752"/>
            <a:ext cx="727362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2000" b="1" dirty="0"/>
              <a:t>Artículo 18.1 CE</a:t>
            </a:r>
            <a:r>
              <a:rPr lang="es-ES" sz="2000" dirty="0"/>
              <a:t>. </a:t>
            </a:r>
            <a:r>
              <a:rPr lang="es-ES" sz="2000" b="0" dirty="0"/>
              <a:t>Se garantiza el derecho al honor, a la intimidad personal y familiar y a la </a:t>
            </a:r>
            <a:r>
              <a:rPr lang="es-ES" sz="2000" dirty="0"/>
              <a:t>propia </a:t>
            </a:r>
            <a:r>
              <a:rPr lang="es-ES" sz="2000" dirty="0" smtClean="0"/>
              <a:t>imagen.</a:t>
            </a:r>
            <a:endParaRPr lang="es-ES" sz="2000" dirty="0"/>
          </a:p>
        </p:txBody>
      </p:sp>
      <p:sp>
        <p:nvSpPr>
          <p:cNvPr id="48131" name="Text Box 3"/>
          <p:cNvSpPr txBox="1">
            <a:spLocks noChangeArrowheads="1"/>
          </p:cNvSpPr>
          <p:nvPr/>
        </p:nvSpPr>
        <p:spPr bwMode="auto">
          <a:xfrm>
            <a:off x="468313" y="2244502"/>
            <a:ext cx="84963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dirty="0"/>
              <a:t>Ley Orgánica 1/1982, de 5 mayo, de Protección Civil del Derecho al Honor, a la Intimidad Personal y Familiar y a la Propia </a:t>
            </a:r>
            <a:r>
              <a:rPr lang="es-ES" sz="2000" dirty="0" smtClean="0"/>
              <a:t>Imagen.</a:t>
            </a:r>
            <a:endParaRPr lang="es-ES" sz="2000" dirty="0"/>
          </a:p>
          <a:p>
            <a:pPr>
              <a:spcBef>
                <a:spcPct val="50000"/>
              </a:spcBef>
            </a:pPr>
            <a:r>
              <a:rPr lang="es-ES" sz="2000" b="0" dirty="0"/>
              <a:t>Derecho irrenunciable, inalienable e imprescriptible. La renuncia a la protección será nula, sin perjuicio de los supuestos de autorización o consentimiento </a:t>
            </a:r>
            <a:r>
              <a:rPr lang="es-ES" sz="2000" b="0" dirty="0" smtClean="0"/>
              <a:t>previstos.</a:t>
            </a:r>
            <a:endParaRPr lang="es-ES" sz="2000" b="0" dirty="0"/>
          </a:p>
        </p:txBody>
      </p:sp>
      <p:sp>
        <p:nvSpPr>
          <p:cNvPr id="48132" name="Text Box 4"/>
          <p:cNvSpPr txBox="1">
            <a:spLocks noChangeArrowheads="1"/>
          </p:cNvSpPr>
          <p:nvPr/>
        </p:nvSpPr>
        <p:spPr bwMode="auto">
          <a:xfrm>
            <a:off x="468313" y="4305290"/>
            <a:ext cx="8496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sz="2000" dirty="0"/>
              <a:t>Son intromisiones ilegítimas</a:t>
            </a:r>
            <a:r>
              <a:rPr lang="es-ES" sz="2000" b="0" dirty="0"/>
              <a:t>: La utilización del </a:t>
            </a:r>
            <a:r>
              <a:rPr lang="es-ES" sz="2000" b="0" dirty="0">
                <a:solidFill>
                  <a:srgbClr val="FF0000"/>
                </a:solidFill>
              </a:rPr>
              <a:t>nombre</a:t>
            </a:r>
            <a:r>
              <a:rPr lang="es-ES" sz="2000" b="0" dirty="0"/>
              <a:t>, de la </a:t>
            </a:r>
            <a:r>
              <a:rPr lang="es-ES" sz="2000" b="0" dirty="0">
                <a:solidFill>
                  <a:srgbClr val="FF0000"/>
                </a:solidFill>
              </a:rPr>
              <a:t>voz</a:t>
            </a:r>
            <a:r>
              <a:rPr lang="es-ES" sz="2000" b="0" dirty="0"/>
              <a:t> o de la </a:t>
            </a:r>
            <a:r>
              <a:rPr lang="es-ES" sz="2000" b="0" dirty="0">
                <a:solidFill>
                  <a:srgbClr val="FF0000"/>
                </a:solidFill>
              </a:rPr>
              <a:t>imagen</a:t>
            </a:r>
            <a:r>
              <a:rPr lang="es-ES" sz="2000" b="0" dirty="0"/>
              <a:t> de una persona para fines publicitarios, comerciales o de naturaleza </a:t>
            </a:r>
            <a:r>
              <a:rPr lang="es-ES" sz="2000" b="0" dirty="0" smtClean="0"/>
              <a:t>análoga.</a:t>
            </a:r>
            <a:endParaRPr lang="es-ES" sz="2000" b="0" dirty="0"/>
          </a:p>
        </p:txBody>
      </p:sp>
      <p:sp>
        <p:nvSpPr>
          <p:cNvPr id="48133" name="Oval 5"/>
          <p:cNvSpPr>
            <a:spLocks noChangeArrowheads="1"/>
          </p:cNvSpPr>
          <p:nvPr/>
        </p:nvSpPr>
        <p:spPr bwMode="auto">
          <a:xfrm>
            <a:off x="6804248" y="5157192"/>
            <a:ext cx="1727200" cy="1296987"/>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2400" b="0"/>
              <a:t>Contenido</a:t>
            </a:r>
          </a:p>
          <a:p>
            <a:pPr algn="ctr"/>
            <a:r>
              <a:rPr lang="es-ES" sz="2400" b="0"/>
              <a:t>patrimonial</a:t>
            </a:r>
          </a:p>
        </p:txBody>
      </p:sp>
    </p:spTree>
    <p:extLst>
      <p:ext uri="{BB962C8B-B14F-4D97-AF65-F5344CB8AC3E}">
        <p14:creationId xmlns:p14="http://schemas.microsoft.com/office/powerpoint/2010/main" val="3052465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475656" y="1268760"/>
            <a:ext cx="7344816" cy="707886"/>
          </a:xfrm>
          <a:prstGeom prst="rect">
            <a:avLst/>
          </a:prstGeom>
          <a:noFill/>
        </p:spPr>
        <p:txBody>
          <a:bodyPr wrap="square" rtlCol="0">
            <a:spAutoFit/>
          </a:bodyPr>
          <a:lstStyle/>
          <a:p>
            <a:r>
              <a:rPr lang="es-ES" sz="2000" dirty="0" smtClean="0"/>
              <a:t>En </a:t>
            </a:r>
            <a:r>
              <a:rPr lang="es-ES" sz="2000" b="1" dirty="0" smtClean="0"/>
              <a:t>Colombia</a:t>
            </a:r>
            <a:r>
              <a:rPr lang="es-ES" sz="2000" dirty="0" smtClean="0"/>
              <a:t> están vinculados a los derechos de autor, a la honra y dignidad humana.</a:t>
            </a:r>
            <a:endParaRPr lang="es-ES" sz="2000" dirty="0"/>
          </a:p>
        </p:txBody>
      </p:sp>
      <p:pic>
        <p:nvPicPr>
          <p:cNvPr id="1028" name="Picture 4" descr="Resultado de imagen de Mariana paj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585601"/>
            <a:ext cx="4450209" cy="29636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2348880"/>
            <a:ext cx="2660897" cy="34371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de james Rodríguez"/>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6792" y="2348881"/>
            <a:ext cx="2490661" cy="3437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947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8" name="Picture 8" descr="ronaldo2_JR06070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340768"/>
            <a:ext cx="3362325" cy="4695825"/>
          </a:xfrm>
          <a:prstGeom prst="rect">
            <a:avLst/>
          </a:prstGeom>
          <a:noFill/>
          <a:extLst>
            <a:ext uri="{909E8E84-426E-40DD-AFC4-6F175D3DCCD1}">
              <a14:hiddenFill xmlns:a14="http://schemas.microsoft.com/office/drawing/2010/main">
                <a:solidFill>
                  <a:srgbClr val="FFFFFF"/>
                </a:solidFill>
              </a14:hiddenFill>
            </a:ext>
          </a:extLst>
        </p:spPr>
      </p:pic>
      <p:pic>
        <p:nvPicPr>
          <p:cNvPr id="35850" name="Picture 10" descr="Messi-Bota_de_oro-Camp_Nou-Liga_BBVA_MDSIMA20131123_0098_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2420888"/>
            <a:ext cx="4836418" cy="2741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6526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5850"/>
                                        </p:tgtEl>
                                        <p:attrNameLst>
                                          <p:attrName>style.visibility</p:attrName>
                                        </p:attrNameLst>
                                      </p:cBhvr>
                                      <p:to>
                                        <p:strVal val="visible"/>
                                      </p:to>
                                    </p:set>
                                    <p:animEffect transition="in" filter="blinds(horizontal)">
                                      <p:cBhvr>
                                        <p:cTn id="7" dur="500"/>
                                        <p:tgtEl>
                                          <p:spTgt spid="35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75656" y="1196752"/>
            <a:ext cx="7344816" cy="830997"/>
          </a:xfrm>
          <a:prstGeom prst="rect">
            <a:avLst/>
          </a:prstGeom>
          <a:noFill/>
        </p:spPr>
        <p:txBody>
          <a:bodyPr wrap="square" rtlCol="0">
            <a:spAutoFit/>
          </a:bodyPr>
          <a:lstStyle/>
          <a:p>
            <a:r>
              <a:rPr lang="es-ES" sz="2400" b="1" dirty="0"/>
              <a:t>Carolina Marín cede parte de sus derechos de imagen para el bádminton </a:t>
            </a:r>
            <a:r>
              <a:rPr lang="es-ES" sz="2400" b="1" dirty="0" smtClean="0"/>
              <a:t>base</a:t>
            </a:r>
            <a:endParaRPr lang="es-ES" sz="2400" b="1" dirty="0"/>
          </a:p>
        </p:txBody>
      </p:sp>
      <p:pic>
        <p:nvPicPr>
          <p:cNvPr id="3074" name="Picture 2" descr="Carolina Marín cede parte de sus derechos de imagen para el bádminton b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276872"/>
            <a:ext cx="6153150" cy="343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716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descr="dolce-gabb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4560"/>
            <a:ext cx="4762500" cy="3209925"/>
          </a:xfrm>
          <a:prstGeom prst="rect">
            <a:avLst/>
          </a:prstGeom>
          <a:noFill/>
          <a:extLst>
            <a:ext uri="{909E8E84-426E-40DD-AFC4-6F175D3DCCD1}">
              <a14:hiddenFill xmlns:a14="http://schemas.microsoft.com/office/drawing/2010/main">
                <a:solidFill>
                  <a:srgbClr val="FFFFFF"/>
                </a:solidFill>
              </a14:hiddenFill>
            </a:ext>
          </a:extLst>
        </p:spPr>
      </p:pic>
      <p:pic>
        <p:nvPicPr>
          <p:cNvPr id="44036" name="Picture 4" descr="los-jugadores-del-bar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33800"/>
            <a:ext cx="512445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44037" name="Picture 5" descr="o_seleccion_espanola_eurocopa_2012_polonia_ucran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3968" y="1626758"/>
            <a:ext cx="4789934" cy="2697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568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checkerboard(across)">
                                      <p:cBhvr>
                                        <p:cTn id="7" dur="500"/>
                                        <p:tgtEl>
                                          <p:spTgt spid="44036"/>
                                        </p:tgtEl>
                                      </p:cBhvr>
                                    </p:animEffect>
                                  </p:childTnLst>
                                </p:cTn>
                              </p:par>
                              <p:par>
                                <p:cTn id="8" presetID="5" presetClass="entr" presetSubtype="10" fill="hold" nodeType="withEffect">
                                  <p:stCondLst>
                                    <p:cond delay="0"/>
                                  </p:stCondLst>
                                  <p:childTnLst>
                                    <p:set>
                                      <p:cBhvr>
                                        <p:cTn id="9" dur="1" fill="hold">
                                          <p:stCondLst>
                                            <p:cond delay="0"/>
                                          </p:stCondLst>
                                        </p:cTn>
                                        <p:tgtEl>
                                          <p:spTgt spid="44037"/>
                                        </p:tgtEl>
                                        <p:attrNameLst>
                                          <p:attrName>style.visibility</p:attrName>
                                        </p:attrNameLst>
                                      </p:cBhvr>
                                      <p:to>
                                        <p:strVal val="visible"/>
                                      </p:to>
                                    </p:set>
                                    <p:animEffect transition="in" filter="checkerboard(across)">
                                      <p:cBhvr>
                                        <p:cTn id="10" dur="500"/>
                                        <p:tgtEl>
                                          <p:spTgt spid="44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1277</TotalTime>
  <Words>2474</Words>
  <Application>Microsoft Office PowerPoint</Application>
  <PresentationFormat>Presentación en pantalla (4:3)</PresentationFormat>
  <Paragraphs>107</Paragraphs>
  <Slides>39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39</vt:i4>
      </vt:variant>
    </vt:vector>
  </HeadingPairs>
  <TitlesOfParts>
    <vt:vector size="43" baseType="lpstr">
      <vt:lpstr>Arial Unicode MS</vt: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Toshiba-User</dc:creator>
  <cp:lastModifiedBy>Vicente Javaloyes Sanchis</cp:lastModifiedBy>
  <cp:revision>31</cp:revision>
  <dcterms:created xsi:type="dcterms:W3CDTF">2017-04-19T19:20:13Z</dcterms:created>
  <dcterms:modified xsi:type="dcterms:W3CDTF">2017-05-25T04:35:02Z</dcterms:modified>
</cp:coreProperties>
</file>