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1"/>
    <p:restoredTop sz="92947"/>
  </p:normalViewPr>
  <p:slideViewPr>
    <p:cSldViewPr>
      <p:cViewPr varScale="1">
        <p:scale>
          <a:sx n="68" d="100"/>
          <a:sy n="68" d="100"/>
        </p:scale>
        <p:origin x="-15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15D91-1199-A04D-8D8D-140509A484A6}" type="datetimeFigureOut">
              <a:rPr lang="es-ES_tradnl" smtClean="0"/>
              <a:t>25/05/2017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5BA8E-3B12-EA4D-ADD2-1AC6DABD9B9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013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Real </a:t>
            </a:r>
            <a:r>
              <a:rPr lang="es-ES_tradnl" dirty="0" err="1" smtClean="0"/>
              <a:t>cartagena</a:t>
            </a:r>
            <a:endParaRPr lang="es-ES_tradnl" dirty="0" smtClean="0"/>
          </a:p>
          <a:p>
            <a:r>
              <a:rPr lang="es-ES_tradnl" dirty="0" err="1" smtClean="0"/>
              <a:t>Union</a:t>
            </a:r>
            <a:r>
              <a:rPr lang="es-ES_tradnl" dirty="0" smtClean="0"/>
              <a:t> magdalena</a:t>
            </a:r>
          </a:p>
          <a:p>
            <a:r>
              <a:rPr lang="es-ES_tradnl" dirty="0" smtClean="0"/>
              <a:t>Tigres</a:t>
            </a:r>
          </a:p>
          <a:p>
            <a:r>
              <a:rPr lang="es-ES_tradnl" dirty="0" err="1" smtClean="0"/>
              <a:t>America</a:t>
            </a:r>
            <a:r>
              <a:rPr lang="es-ES_tradnl" dirty="0" smtClean="0"/>
              <a:t> de </a:t>
            </a:r>
            <a:r>
              <a:rPr lang="es-ES_tradnl" dirty="0" err="1" smtClean="0"/>
              <a:t>cali</a:t>
            </a:r>
            <a:endParaRPr lang="es-ES_tradnl" dirty="0" smtClean="0"/>
          </a:p>
          <a:p>
            <a:r>
              <a:rPr lang="es-ES_tradnl" dirty="0" smtClean="0"/>
              <a:t>Patriotas</a:t>
            </a:r>
          </a:p>
          <a:p>
            <a:r>
              <a:rPr lang="es-ES_tradnl" dirty="0" err="1" smtClean="0"/>
              <a:t>medellin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29D48-DB45-D44E-AF70-B738036B6294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60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37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56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03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951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637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7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44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0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77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91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CC42-D141-435F-B36D-B02C13130049}" type="datetimeFigureOut">
              <a:rPr lang="es-CO" smtClean="0"/>
              <a:t>25/05/2017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guerrero@coldeportes.gov.c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589660"/>
            <a:ext cx="7543800" cy="1678682"/>
          </a:xfrm>
          <a:prstGeom prst="rect">
            <a:avLst/>
          </a:prstGeom>
        </p:spPr>
      </p:pic>
      <p:sp>
        <p:nvSpPr>
          <p:cNvPr id="3" name="1 Rectángulo"/>
          <p:cNvSpPr/>
          <p:nvPr/>
        </p:nvSpPr>
        <p:spPr>
          <a:xfrm>
            <a:off x="2948521" y="1980167"/>
            <a:ext cx="5546546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r>
              <a:rPr lang="es-MX" sz="2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DEPARTAMENTO ADMINISTRATIVO </a:t>
            </a: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sz="135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endParaRPr lang="es-MX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r>
              <a:rPr lang="es-MX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Dra. Clara Luz Roldán González</a:t>
            </a:r>
          </a:p>
          <a:p>
            <a:pPr algn="ctr">
              <a:defRPr/>
            </a:pPr>
            <a:r>
              <a:rPr lang="es-MX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Directora General</a:t>
            </a:r>
          </a:p>
          <a:p>
            <a:pPr algn="ctr">
              <a:defRPr/>
            </a:pPr>
            <a:r>
              <a:rPr lang="es-MX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Dra. Claudia E. Guerrero Sánchez</a:t>
            </a:r>
          </a:p>
          <a:p>
            <a:pPr algn="ctr">
              <a:defRPr/>
            </a:pPr>
            <a:r>
              <a:rPr lang="es-MX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Dirección de Inspección, Vigilancia y Control</a:t>
            </a:r>
          </a:p>
          <a:p>
            <a:pPr algn="ctr">
              <a:defRPr/>
            </a:pPr>
            <a:endParaRPr lang="es-MX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r>
              <a:rPr lang="es-MX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2017</a:t>
            </a:r>
            <a:endParaRPr lang="es-CO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8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0948" y="2127440"/>
            <a:ext cx="8753052" cy="7254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950" i="1" dirty="0"/>
              <a:t>Obligación de presentar a Coldeportes el Presupuesto Anual de funcionamiento  </a:t>
            </a:r>
            <a:r>
              <a:rPr lang="es-CO" sz="1950" i="1" dirty="0">
                <a:solidFill>
                  <a:srgbClr val="FF0000"/>
                </a:solidFill>
              </a:rPr>
              <a:t>Objetivo: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97829" y="188640"/>
            <a:ext cx="2834211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CONTRATOS LABORALES </a:t>
            </a:r>
            <a:endParaRPr lang="es-CO" i="1" dirty="0">
              <a:effectLst>
                <a:glow rad="635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08244" y="2952712"/>
            <a:ext cx="60447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 algn="r">
              <a:buFont typeface="Wingdings" pitchFamily="2" charset="2"/>
              <a:buChar char="ü"/>
            </a:pPr>
            <a:r>
              <a:rPr lang="es-CO" sz="1950" i="1" dirty="0"/>
              <a:t>Garantizar sostenibilidad. </a:t>
            </a:r>
          </a:p>
          <a:p>
            <a:pPr lvl="6" algn="r">
              <a:buFont typeface="Wingdings" pitchFamily="2" charset="2"/>
              <a:buChar char="ü"/>
            </a:pPr>
            <a:endParaRPr lang="es-CO" sz="1950" i="1" dirty="0"/>
          </a:p>
          <a:p>
            <a:pPr lvl="6" algn="r">
              <a:buFont typeface="Wingdings" pitchFamily="2" charset="2"/>
              <a:buChar char="ü"/>
            </a:pPr>
            <a:r>
              <a:rPr lang="es-CO" sz="1950" i="1" dirty="0"/>
              <a:t>Garantizar cumplimiento pago.</a:t>
            </a:r>
          </a:p>
          <a:p>
            <a:pPr lvl="6" algn="r">
              <a:buFont typeface="Wingdings" pitchFamily="2" charset="2"/>
              <a:buChar char="ü"/>
            </a:pPr>
            <a:endParaRPr lang="es-CO" sz="1950" i="1" dirty="0"/>
          </a:p>
          <a:p>
            <a:pPr lvl="6" algn="r">
              <a:buFont typeface="Wingdings" pitchFamily="2" charset="2"/>
              <a:buChar char="ü"/>
            </a:pPr>
            <a:r>
              <a:rPr lang="es-CO" sz="1950" i="1" dirty="0"/>
              <a:t>Obligaciones deportistas.</a:t>
            </a:r>
          </a:p>
          <a:p>
            <a:pPr lvl="6" algn="r">
              <a:buFont typeface="Wingdings" pitchFamily="2" charset="2"/>
              <a:buChar char="ü"/>
            </a:pPr>
            <a:endParaRPr lang="es-CO" sz="1950" i="1" dirty="0"/>
          </a:p>
          <a:p>
            <a:pPr lvl="6" algn="r">
              <a:buFont typeface="Wingdings" pitchFamily="2" charset="2"/>
              <a:buChar char="ü"/>
            </a:pPr>
            <a:r>
              <a:rPr lang="es-CO" sz="1950" i="1" dirty="0"/>
              <a:t>Aportes seguridad social.</a:t>
            </a:r>
          </a:p>
          <a:p>
            <a:pPr lvl="6" algn="r">
              <a:buFont typeface="Wingdings" pitchFamily="2" charset="2"/>
              <a:buChar char="ü"/>
            </a:pPr>
            <a:endParaRPr lang="es-CO" sz="1950" i="1" dirty="0"/>
          </a:p>
          <a:p>
            <a:pPr lvl="6" algn="r">
              <a:buFont typeface="Wingdings" pitchFamily="2" charset="2"/>
              <a:buChar char="ü"/>
            </a:pPr>
            <a:r>
              <a:rPr lang="es-CO" sz="1950" i="1" dirty="0"/>
              <a:t>Parafiscales.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41" y="3356992"/>
            <a:ext cx="2284595" cy="22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0071" y="3486140"/>
            <a:ext cx="8421662" cy="192487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Obligaciones articulo 57 Código sustantivo de trabajo. No existe régimen especial laboral.</a:t>
            </a:r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Factor salarial – no incluye pagos por publicidad, comisiones – UGPP (Unidad de gestión pensional y parafiscal) – cotizan lo mínimo – no cultura ahorro para la vejez. </a:t>
            </a:r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marL="0" indent="0" algn="just">
              <a:buNone/>
            </a:pPr>
            <a:endParaRPr lang="es-CO" sz="195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686935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SUSPENSIÓN DE RECONOCIMIENTO DEPORTIVO</a:t>
            </a:r>
            <a:endParaRPr lang="es-CO" i="1" dirty="0">
              <a:effectLst>
                <a:glow rad="635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13" y="1268760"/>
            <a:ext cx="2717589" cy="19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4674" y="4250138"/>
            <a:ext cx="8133101" cy="118285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Cuando el club profesional incumpla con el pago de las obligaciones laborales, aportes seguridad social, (60)- actuación administrativa especial por Coldeportes – supervisión permanente se verifica contra certificación expedida RF.</a:t>
            </a:r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marL="0" indent="0" algn="just">
              <a:buNone/>
            </a:pPr>
            <a:endParaRPr lang="es-CO" sz="195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686935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SUSPENSIÓN DE RECONOCIMIENTO DEPORTIVO</a:t>
            </a:r>
            <a:endParaRPr lang="es-CO" i="1" dirty="0">
              <a:effectLst>
                <a:glow rad="635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628800"/>
            <a:ext cx="1661777" cy="22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52670" y="1846601"/>
            <a:ext cx="4962680" cy="3643372"/>
          </a:xfrm>
        </p:spPr>
        <p:txBody>
          <a:bodyPr>
            <a:normAutofit lnSpcReduction="10000"/>
          </a:bodyPr>
          <a:lstStyle/>
          <a:p>
            <a:pPr algn="r">
              <a:buFont typeface="Wingdings" pitchFamily="2" charset="2"/>
              <a:buChar char="ü"/>
            </a:pPr>
            <a:r>
              <a:rPr lang="es-CO" sz="1950" i="1" dirty="0"/>
              <a:t> Requerimiento por Coldeportes – razones incumplimiento – termino – derecho a la defensa.</a:t>
            </a:r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r>
              <a:rPr lang="es-CO" sz="1950" i="1" dirty="0"/>
              <a:t>Resolución cargos para suspender reconocimiento deportivo – actuación que no excede de 60 días.</a:t>
            </a:r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r>
              <a:rPr lang="es-CO" sz="1950" i="1" dirty="0"/>
              <a:t>Resolución suspendiendo – Recurso reposición – si no demuestra lo contrario suspende hasta que pague -  No juega torneo – </a:t>
            </a:r>
          </a:p>
          <a:p>
            <a:pPr marL="0" indent="0" algn="r">
              <a:buNone/>
            </a:pPr>
            <a:endParaRPr lang="es-CO" sz="195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422471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PROCEDIMIENTO ADMINISTRATIVO ESPECIAL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36" y="2622342"/>
            <a:ext cx="2028910" cy="17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2057830"/>
            <a:ext cx="4146871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950" i="1" dirty="0"/>
              <a:t>Reincidencia – Pérdida Reconocimiento deportivo.</a:t>
            </a:r>
          </a:p>
          <a:p>
            <a:pPr>
              <a:buFont typeface="Wingdings" pitchFamily="2" charset="2"/>
              <a:buChar char="ü"/>
            </a:pPr>
            <a:endParaRPr lang="es-CO" sz="1950" i="1" dirty="0"/>
          </a:p>
          <a:p>
            <a:pPr>
              <a:buFont typeface="Wingdings" pitchFamily="2" charset="2"/>
              <a:buChar char="ü"/>
            </a:pPr>
            <a:r>
              <a:rPr lang="es-CO" sz="1950" i="1" dirty="0"/>
              <a:t>Sin reconocimiento deportivo – no podrá jugar – suspende afiliación – Estatutos Federación.</a:t>
            </a:r>
          </a:p>
          <a:p>
            <a:pPr>
              <a:buFont typeface="Wingdings" pitchFamily="2" charset="2"/>
              <a:buChar char="ü"/>
            </a:pPr>
            <a:endParaRPr lang="es-CO" sz="1950" i="1" dirty="0"/>
          </a:p>
          <a:p>
            <a:pPr>
              <a:buFont typeface="Wingdings" pitchFamily="2" charset="2"/>
              <a:buChar char="ü"/>
            </a:pPr>
            <a:r>
              <a:rPr lang="es-CO" sz="1950" i="1" dirty="0"/>
              <a:t>Inicio proceso concursal – regula obligaciones – liquidación.</a:t>
            </a:r>
          </a:p>
          <a:p>
            <a:pPr marL="0" indent="0">
              <a:buNone/>
            </a:pPr>
            <a:endParaRPr lang="es-CO" sz="195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422471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PROCEDIMIENTO ADMINISTRATIVO ESPECIAL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56" y="2261953"/>
            <a:ext cx="2725961" cy="22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6276" y="2420888"/>
            <a:ext cx="3958340" cy="3263504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Char char="ü"/>
            </a:pPr>
            <a:r>
              <a:rPr lang="es-CO" sz="1950" dirty="0"/>
              <a:t>A partir expedición Ley 1445 de 2011, se han suspendido cerca de 5 (cinco clubes).</a:t>
            </a:r>
          </a:p>
          <a:p>
            <a:pPr algn="r">
              <a:buFont typeface="Wingdings" pitchFamily="2" charset="2"/>
              <a:buChar char="ü"/>
            </a:pPr>
            <a:endParaRPr lang="es-CO" sz="1950" dirty="0"/>
          </a:p>
          <a:p>
            <a:pPr algn="r">
              <a:buFont typeface="Wingdings" pitchFamily="2" charset="2"/>
              <a:buChar char="ü"/>
            </a:pPr>
            <a:r>
              <a:rPr lang="es-CO" sz="1950" dirty="0"/>
              <a:t>En la actualidad cursa 1 actuación en estado de formulación cargos.</a:t>
            </a:r>
          </a:p>
          <a:p>
            <a:pPr algn="r">
              <a:buFont typeface="Wingdings" pitchFamily="2" charset="2"/>
              <a:buChar char="ü"/>
            </a:pPr>
            <a:endParaRPr lang="es-CO" sz="1950" dirty="0"/>
          </a:p>
          <a:p>
            <a:pPr algn="r">
              <a:buFont typeface="Wingdings" pitchFamily="2" charset="2"/>
              <a:buChar char="ü"/>
            </a:pPr>
            <a:r>
              <a:rPr lang="es-CO" sz="1950" dirty="0"/>
              <a:t>Cinco (5) Clubes en proceso concursal.</a:t>
            </a:r>
          </a:p>
          <a:p>
            <a:pPr algn="r"/>
            <a:endParaRPr lang="es-CO" sz="1950" dirty="0"/>
          </a:p>
          <a:p>
            <a:pPr marL="0" indent="0" algn="r">
              <a:buNone/>
            </a:pPr>
            <a:endParaRPr lang="es-CO" sz="1950" dirty="0"/>
          </a:p>
          <a:p>
            <a:pPr marL="0" indent="0" algn="r">
              <a:buNone/>
            </a:pPr>
            <a:endParaRPr lang="es-CO" sz="1950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79348"/>
            <a:ext cx="4393726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ESTADÍSTICA – ACTUACIÓN ADMINISTRATIVA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8" y="2785815"/>
            <a:ext cx="40195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6779" y="4420040"/>
            <a:ext cx="8461685" cy="138522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sz="1950" dirty="0"/>
              <a:t>En general han cumplido – seguimiento permanente de Coldeportes y entendimiento Clubes acerca consecuencias.</a:t>
            </a:r>
          </a:p>
          <a:p>
            <a:pPr algn="just">
              <a:buFont typeface="Wingdings" pitchFamily="2" charset="2"/>
              <a:buChar char="ü"/>
            </a:pPr>
            <a:r>
              <a:rPr lang="es-CO" sz="1950" dirty="0"/>
              <a:t>Federación colombiana fútbol – buen gobierno – exigencia estar al día con pago obligación laboral.</a:t>
            </a:r>
          </a:p>
          <a:p>
            <a:pPr algn="just"/>
            <a:endParaRPr lang="es-CO" sz="1950" dirty="0"/>
          </a:p>
          <a:p>
            <a:pPr marL="0" indent="0" algn="just">
              <a:buNone/>
            </a:pPr>
            <a:endParaRPr lang="es-CO" sz="1950" dirty="0"/>
          </a:p>
          <a:p>
            <a:pPr marL="0" indent="0" algn="just">
              <a:buNone/>
            </a:pPr>
            <a:endParaRPr lang="es-CO" sz="1950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79348"/>
            <a:ext cx="4393726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ESTADÍSTICA – ACTUACIÓN ADMINISTRATIVA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76" y="1628800"/>
            <a:ext cx="4452280" cy="24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530" y="1409974"/>
            <a:ext cx="3366942" cy="194701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191586"/>
            <a:ext cx="8248590" cy="339765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600" b="1" i="1" u="sng" dirty="0"/>
              <a:t>Grupo de Clasificación (NIIF):</a:t>
            </a:r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Tres (3) Clubes son Grupo 1 (NIIF Plenas)</a:t>
            </a:r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Los demás son grupo 2</a:t>
            </a:r>
          </a:p>
          <a:p>
            <a:pPr>
              <a:buFont typeface="Wingdings" pitchFamily="2" charset="2"/>
              <a:buChar char="ü"/>
            </a:pPr>
            <a:endParaRPr lang="es-CO" sz="1600" b="1" i="1" u="sng" dirty="0"/>
          </a:p>
          <a:p>
            <a:pPr>
              <a:buFont typeface="Wingdings" pitchFamily="2" charset="2"/>
              <a:buChar char="ü"/>
            </a:pPr>
            <a:r>
              <a:rPr lang="es-CO" sz="1600" b="1" i="1" u="sng" dirty="0"/>
              <a:t>Activos: (COP)</a:t>
            </a:r>
            <a:endParaRPr lang="es-CO" sz="1600" i="1" dirty="0"/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Atlético Nacional es el equipo con mayores activos: $ 93 Mil Millones de Pesos.</a:t>
            </a:r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El segundo equipo con más activos es el Deportivo Cali.</a:t>
            </a:r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Tigres Fútbol Club es el equipo con menor cantidad de activos: $ 200 Millones de Pesos.</a:t>
            </a:r>
          </a:p>
          <a:p>
            <a:pPr lvl="1">
              <a:buFont typeface="Arial" charset="0"/>
              <a:buChar char="•"/>
            </a:pPr>
            <a:r>
              <a:rPr lang="es-CO" sz="2000" i="1" dirty="0" smtClean="0"/>
              <a:t>El Corpereira tiene activos cercanos a los 35 Mil Millones de Pesos.</a:t>
            </a:r>
            <a:endParaRPr lang="es-CO" sz="2000" i="1" dirty="0"/>
          </a:p>
          <a:p>
            <a:pPr>
              <a:buFont typeface="Wingdings" pitchFamily="2" charset="2"/>
              <a:buChar char="ü"/>
            </a:pPr>
            <a:endParaRPr lang="es-CO" sz="1600" dirty="0">
              <a:solidFill>
                <a:srgbClr val="FF0000"/>
              </a:solidFill>
            </a:endParaRPr>
          </a:p>
          <a:p>
            <a:endParaRPr lang="es-CO" sz="1600" dirty="0"/>
          </a:p>
          <a:p>
            <a:endParaRPr lang="es-CO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259632" y="116632"/>
            <a:ext cx="3456384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SITUACIÓN FINANCIERA DE LOS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PROFESIONALES</a:t>
            </a:r>
          </a:p>
        </p:txBody>
      </p:sp>
    </p:spTree>
    <p:extLst>
      <p:ext uri="{BB962C8B-B14F-4D97-AF65-F5344CB8AC3E}">
        <p14:creationId xmlns:p14="http://schemas.microsoft.com/office/powerpoint/2010/main" val="5647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2852936"/>
            <a:ext cx="8124921" cy="164909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800" b="1" i="1" u="sng" dirty="0"/>
              <a:t>Pasivos: (COP)</a:t>
            </a:r>
            <a:endParaRPr lang="es-CO" sz="1800" i="1" dirty="0"/>
          </a:p>
          <a:p>
            <a:pPr lvl="1">
              <a:buFont typeface="Arial" charset="0"/>
              <a:buChar char="•"/>
            </a:pPr>
            <a:r>
              <a:rPr lang="es-CO" sz="2400" i="1" dirty="0" smtClean="0"/>
              <a:t>Atlético Nacional es el equipo con mayor pasivo: $ 50 Mil Millones. “Patrimonio”</a:t>
            </a:r>
          </a:p>
          <a:p>
            <a:pPr lvl="1">
              <a:buFont typeface="Arial" charset="0"/>
              <a:buChar char="•"/>
            </a:pPr>
            <a:r>
              <a:rPr lang="es-CO" sz="2400" i="1" dirty="0" smtClean="0"/>
              <a:t>El segundo equipo con más pasivos es el Equipo del Pueblo.</a:t>
            </a:r>
          </a:p>
          <a:p>
            <a:pPr lvl="1">
              <a:buFont typeface="Arial" charset="0"/>
              <a:buChar char="•"/>
            </a:pPr>
            <a:r>
              <a:rPr lang="es-CO" sz="2400" i="1" dirty="0" smtClean="0"/>
              <a:t>Tigres Fútbol Club es el equipo con menor cantidad de pasivos: $ 200 Millones. </a:t>
            </a:r>
          </a:p>
          <a:p>
            <a:pPr lvl="1">
              <a:buFont typeface="Arial" charset="0"/>
              <a:buChar char="•"/>
            </a:pPr>
            <a:r>
              <a:rPr lang="es-CO" sz="2400" i="1" dirty="0" smtClean="0"/>
              <a:t>El pasivo de 6 equipos es mayor que sus activos. </a:t>
            </a:r>
            <a:endParaRPr lang="es-CO" sz="2400" i="1" dirty="0"/>
          </a:p>
          <a:p>
            <a:pPr>
              <a:buFont typeface="Wingdings" pitchFamily="2" charset="2"/>
              <a:buChar char="ü"/>
            </a:pPr>
            <a:endParaRPr lang="es-CO" sz="1800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401" y="1006491"/>
            <a:ext cx="2523005" cy="18464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59632" y="116632"/>
            <a:ext cx="3456384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SITUACIÓN FINANCIERA DE LOS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PROFESIONALES</a:t>
            </a:r>
          </a:p>
        </p:txBody>
      </p:sp>
    </p:spTree>
    <p:extLst>
      <p:ext uri="{BB962C8B-B14F-4D97-AF65-F5344CB8AC3E}">
        <p14:creationId xmlns:p14="http://schemas.microsoft.com/office/powerpoint/2010/main" val="14195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6302" y="2485048"/>
            <a:ext cx="2762190" cy="50830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950" b="1" i="1" u="sng" dirty="0"/>
              <a:t>Contratos Registrados: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33590"/>
              </p:ext>
            </p:extLst>
          </p:nvPr>
        </p:nvGraphicFramePr>
        <p:xfrm>
          <a:off x="3879277" y="1556792"/>
          <a:ext cx="4365131" cy="433573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57081"/>
                <a:gridCol w="1508050"/>
              </a:tblGrid>
              <a:tr h="42175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500" b="1" i="1" u="none" strike="noStrike" dirty="0" smtClean="0">
                          <a:effectLst/>
                        </a:rPr>
                        <a:t>CLUB (Categoría A)</a:t>
                      </a:r>
                      <a:endParaRPr lang="es-ES_tradnl" sz="15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1" i="1" u="none" strike="noStrike" dirty="0">
                          <a:effectLst/>
                        </a:rPr>
                        <a:t>CONTRATOS REGISTRADOS</a:t>
                      </a:r>
                      <a:endParaRPr lang="es-ES_tradnl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 dirty="0">
                          <a:effectLst/>
                        </a:rPr>
                        <a:t>AZUL &amp; BLANCO MILLONARIOS S.A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>
                          <a:effectLst/>
                        </a:rPr>
                        <a:t>28</a:t>
                      </a:r>
                      <a:endParaRPr lang="is-IS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 dirty="0">
                          <a:effectLst/>
                        </a:rPr>
                        <a:t>ATLÉTICO NACIONAL S.A.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>
                          <a:effectLst/>
                        </a:rPr>
                        <a:t>28</a:t>
                      </a:r>
                      <a:endParaRPr lang="is-IS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 dirty="0">
                          <a:effectLst/>
                        </a:rPr>
                        <a:t>EQUIPO DEL PUEBLO S.A.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24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CLUB DEPORTIVO ATLÉTICO HUILA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i="1" u="none" strike="noStrike" dirty="0">
                          <a:effectLst/>
                        </a:rPr>
                        <a:t>39</a:t>
                      </a:r>
                      <a:endParaRPr lang="uk-UA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 ENVIGADO FÚTBOL CLUB S.A.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25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 dirty="0">
                          <a:effectLst/>
                        </a:rPr>
                        <a:t>INDEPENDIENTE SANTA FE S.A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48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CLUB ATLÉTICO BUCARAMANGA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i="1" u="none" strike="noStrike" dirty="0">
                          <a:effectLst/>
                        </a:rPr>
                        <a:t>34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387060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CLUB DEPORTIVO LA EQUIDAD SEGUROS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29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ASOCIACIÓN DEPORTIVO PASTO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41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ASOCIACIÓN DEPORTIVO CALI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50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 PATRIOTAS BOYACÁ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31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ONCE CALDAS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28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ALIANZA PETROLERA F.C.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35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CLUB DEPORTES TOLIMA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37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TALENTO DORADO S.A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i="1" u="none" strike="noStrike" dirty="0">
                          <a:effectLst/>
                        </a:rPr>
                        <a:t>34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CLUB DEPORTIVO JUNIOR F.C. S.A. 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i="1" u="none" strike="noStrike" dirty="0">
                          <a:effectLst/>
                        </a:rPr>
                        <a:t>37</a:t>
                      </a:r>
                      <a:endParaRPr lang="is-I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387060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>
                          <a:effectLst/>
                        </a:rPr>
                        <a:t>DEPORTIVO BOYACÁ CHICÓ FÚTBOL CLUB S.A.</a:t>
                      </a:r>
                      <a:endParaRPr lang="es-ES_tradnl" sz="1100" b="0" i="1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41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624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i="1" u="none" strike="noStrike" dirty="0">
                          <a:effectLst/>
                        </a:rPr>
                        <a:t>JAGUARES S.A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i="1" u="none" strike="noStrike" dirty="0">
                          <a:effectLst/>
                        </a:rPr>
                        <a:t>43</a:t>
                      </a:r>
                      <a:endParaRPr lang="es-ES_tradn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73016"/>
            <a:ext cx="1641423" cy="16414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59632" y="116632"/>
            <a:ext cx="3456384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SITUACIÓN FINANCIERA DE LOS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PROFESIONALES</a:t>
            </a:r>
          </a:p>
        </p:txBody>
      </p:sp>
    </p:spTree>
    <p:extLst>
      <p:ext uri="{BB962C8B-B14F-4D97-AF65-F5344CB8AC3E}">
        <p14:creationId xmlns:p14="http://schemas.microsoft.com/office/powerpoint/2010/main" val="5443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"/>
          <a:stretch/>
        </p:blipFill>
        <p:spPr bwMode="auto">
          <a:xfrm>
            <a:off x="5333646" y="2668795"/>
            <a:ext cx="3637968" cy="248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29940" y="2323475"/>
            <a:ext cx="4834148" cy="31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AutoNum type="romanUcPeriod"/>
              <a:defRPr/>
            </a:pPr>
            <a:r>
              <a:rPr lang="es-CO" sz="2025" i="1" dirty="0">
                <a:solidFill>
                  <a:schemeClr val="tx2">
                    <a:lumMod val="75000"/>
                  </a:schemeClr>
                </a:solidFill>
                <a:cs typeface="ＭＳ Ｐゴシック" charset="0"/>
              </a:rPr>
              <a:t>Aspectos Generales de los Clubes Profesionales de Fútbol – Marco Legal.</a:t>
            </a:r>
          </a:p>
          <a:p>
            <a:pPr marL="428625" indent="-428625" algn="l">
              <a:buAutoNum type="romanUcPeriod"/>
              <a:defRPr/>
            </a:pPr>
            <a:endParaRPr lang="es-CO" sz="2025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marL="428625" indent="-428625" algn="l">
              <a:buAutoNum type="romanUcPeriod" startAt="2"/>
              <a:defRPr/>
            </a:pPr>
            <a:r>
              <a:rPr lang="es-CO" sz="2025" i="1" dirty="0">
                <a:solidFill>
                  <a:schemeClr val="tx2">
                    <a:lumMod val="75000"/>
                  </a:schemeClr>
                </a:solidFill>
                <a:cs typeface="ＭＳ Ｐゴシック" charset="0"/>
              </a:rPr>
              <a:t>Contratos Laborales – Supervisión.</a:t>
            </a:r>
          </a:p>
          <a:p>
            <a:pPr algn="l">
              <a:defRPr/>
            </a:pPr>
            <a:endParaRPr lang="es-CO" sz="2025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r>
              <a:rPr lang="es-CO" sz="2025" i="1" dirty="0">
                <a:solidFill>
                  <a:schemeClr val="tx2">
                    <a:lumMod val="75000"/>
                  </a:schemeClr>
                </a:solidFill>
                <a:cs typeface="ＭＳ Ｐゴシック" charset="0"/>
              </a:rPr>
              <a:t>III. Derechos Deportivos  a partir de las NIIF</a:t>
            </a:r>
          </a:p>
          <a:p>
            <a:pPr algn="l">
              <a:defRPr/>
            </a:pPr>
            <a:endParaRPr lang="es-CO" sz="2025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r>
              <a:rPr lang="es-CO" sz="2025" i="1" dirty="0">
                <a:solidFill>
                  <a:schemeClr val="tx2">
                    <a:lumMod val="75000"/>
                  </a:schemeClr>
                </a:solidFill>
                <a:cs typeface="ＭＳ Ｐゴシック" charset="0"/>
              </a:rPr>
              <a:t>IV. Transferencias de Derechos Deportivos – NIIF.</a:t>
            </a: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marL="428625" indent="-428625" algn="l">
              <a:buFont typeface="Arial" charset="0"/>
              <a:buAutoNum type="romanUcPeriod"/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  <a:p>
            <a:pPr algn="l">
              <a:defRPr/>
            </a:pPr>
            <a:endParaRPr lang="es-CO" sz="2025" b="1" i="1" dirty="0">
              <a:solidFill>
                <a:schemeClr val="tx2">
                  <a:lumMod val="75000"/>
                </a:schemeClr>
              </a:solidFill>
              <a:cs typeface="ＭＳ Ｐゴシック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75005" y="1490581"/>
            <a:ext cx="1372009" cy="41549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100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AGENDA</a:t>
            </a:r>
            <a:endParaRPr lang="es-CO" sz="2100" i="1" dirty="0">
              <a:effectLst>
                <a:glow rad="635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6302" y="2485048"/>
            <a:ext cx="2762190" cy="50830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950" b="1" i="1" u="sng" dirty="0"/>
              <a:t>Contratos Registrados: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86317"/>
              </p:ext>
            </p:extLst>
          </p:nvPr>
        </p:nvGraphicFramePr>
        <p:xfrm>
          <a:off x="4283968" y="1970504"/>
          <a:ext cx="4004259" cy="390676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68062"/>
                <a:gridCol w="1336197"/>
              </a:tblGrid>
              <a:tr h="416707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 dirty="0">
                          <a:effectLst/>
                        </a:rPr>
                        <a:t>NOMBRE DEL CLUB</a:t>
                      </a:r>
                      <a:endParaRPr lang="es-ES_tradnl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 dirty="0">
                          <a:effectLst/>
                        </a:rPr>
                        <a:t>CONTRATOS REGISTRADOS</a:t>
                      </a:r>
                      <a:endParaRPr lang="es-ES_tradnl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CORPORACIÓN CLUB DEPORTIVO TULUÁ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FORTALEZA FÚTBOL CLUB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24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UNIÓN MAGDALENA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33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BOGOTÁ FÚTBOL CLUB S.A. 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20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CORPEREIRA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37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BARRANQUILLA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35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REAL CARTAGENA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39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CLUB DEPORTIVO LEONES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>
                          <a:effectLst/>
                        </a:rPr>
                        <a:t>30</a:t>
                      </a:r>
                      <a:endParaRPr lang="es-ES_tradnl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UNIVERSITARIO POPAYAN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EXPRESO ROJO / TIGRES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30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ATLÉTICO FÚTBOL CLUB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32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AMÉRICA DE CALI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45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VALLEDUPAR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CLUB LLANEROS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CLUB DEPORTIVO REAL SANTANDER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23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DEPORTES QUINDÍO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>
                          <a:effectLst/>
                        </a:rPr>
                        <a:t>CÚCUTA DEPORTIVO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33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  <a:tr h="1938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u="none" strike="noStrike" dirty="0">
                          <a:effectLst/>
                        </a:rPr>
                        <a:t>ORSOMARSO</a:t>
                      </a:r>
                      <a:endParaRPr lang="es-ES_tradn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u="none" strike="noStrike" dirty="0">
                          <a:effectLst/>
                        </a:rPr>
                        <a:t>46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763" marR="4763" marT="4763" marB="0" anchor="b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59632" y="116632"/>
            <a:ext cx="3456384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SITUACIÓN FINANCIERA DE LOS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PROFESIONALES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73016"/>
            <a:ext cx="1641423" cy="16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6302" y="2485048"/>
            <a:ext cx="2762190" cy="50830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1950" b="1" i="1" u="sng" dirty="0"/>
              <a:t>Salarios: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535888"/>
              </p:ext>
            </p:extLst>
          </p:nvPr>
        </p:nvGraphicFramePr>
        <p:xfrm>
          <a:off x="3786342" y="1910270"/>
          <a:ext cx="4458066" cy="39670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17741"/>
                <a:gridCol w="1740325"/>
              </a:tblGrid>
              <a:tr h="467555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u="none" strike="noStrike" dirty="0">
                          <a:effectLst/>
                        </a:rPr>
                        <a:t>NOMBRE DEL CLUB</a:t>
                      </a:r>
                      <a:endParaRPr lang="es-ES_tradnl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u="none" strike="noStrike" dirty="0">
                          <a:effectLst/>
                        </a:rPr>
                        <a:t>% PARTICIPACION  DENTRO DE LOS GASTOS</a:t>
                      </a:r>
                      <a:endParaRPr lang="es-ES_tradnl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ctr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 dirty="0">
                          <a:effectLst/>
                        </a:rPr>
                        <a:t>EQUIPO DEL PUEBLO S.A.</a:t>
                      </a:r>
                      <a:endParaRPr lang="es-ES_tradn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>
                          <a:effectLst/>
                        </a:rPr>
                        <a:t>39%</a:t>
                      </a:r>
                      <a:endParaRPr lang="uk-UA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 dirty="0">
                          <a:effectLst/>
                        </a:rPr>
                        <a:t>ATLETICO NACIONAL S.A.</a:t>
                      </a:r>
                      <a:endParaRPr lang="es-ES_tradn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31%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CLUB DEPORTIVO ATLETICO HUILA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31%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INDEPENDIENTE SANTA FE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17%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TALENTO DORADO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22%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TIGRES FUTBOL CLUB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41%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AMÉRICA DE CALI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7%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PATRIOTAS BOYACA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u="none" strike="noStrike" dirty="0">
                          <a:effectLst/>
                        </a:rPr>
                        <a:t>80%</a:t>
                      </a:r>
                      <a:endParaRPr lang="es-ES_tradn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CORPORACIÓN CLUB DEPORTIVO TULUÁ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dirty="0">
                          <a:effectLst/>
                        </a:rPr>
                        <a:t>85%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CLUB DEPORTES TOLIMA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33%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ASOCIACION DEPORTIVO CALI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26%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JAGUARES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98%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2074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_tradnl" sz="1200" b="1" u="none" strike="noStrike" dirty="0">
                          <a:effectLst/>
                        </a:rPr>
                        <a:t>CATEGORIA B 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ATLÉTICO FÚTBOL CLUB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82%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VALLEDUPAR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19%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CLUB DEPORTIVO REAL SANTANDER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97%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ORSOMARSO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32%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FORTALEZA FÚTBOL CLUB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59%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UNIÓN MAGDALENA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53%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BARRANQUILLA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48%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REAL CARTAGENA FÚTBOL CLUB S.A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47%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  <a:tr h="156763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u="none" strike="noStrike">
                          <a:effectLst/>
                        </a:rPr>
                        <a:t>DEPORTIVO BOYACÁ CHICÓ FÚTBOL CLUB S.A.</a:t>
                      </a:r>
                      <a:endParaRPr lang="es-ES_tradnl" sz="900" b="0" i="0" u="none" strike="noStrike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17%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charset="0"/>
                      </a:endParaRPr>
                    </a:p>
                  </a:txBody>
                  <a:tcPr marL="4306" marR="4306" marT="4306" marB="0" anchor="b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0" y="3221843"/>
            <a:ext cx="2159468" cy="20874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59632" y="116632"/>
            <a:ext cx="3456384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SITUACIÓN FINANCIERA DE LOS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PROFESIONALES</a:t>
            </a:r>
          </a:p>
        </p:txBody>
      </p:sp>
    </p:spTree>
    <p:extLst>
      <p:ext uri="{BB962C8B-B14F-4D97-AF65-F5344CB8AC3E}">
        <p14:creationId xmlns:p14="http://schemas.microsoft.com/office/powerpoint/2010/main" val="6684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4923" y="2102800"/>
            <a:ext cx="7886700" cy="508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700" b="1" i="1" u="sng" dirty="0">
                <a:solidFill>
                  <a:srgbClr val="7030A0"/>
                </a:solidFill>
              </a:rPr>
              <a:t>¿Qué es un Derecho Deportivo</a:t>
            </a:r>
            <a:r>
              <a:rPr lang="es-CO" sz="2700" b="1" i="1" u="sng">
                <a:solidFill>
                  <a:srgbClr val="7030A0"/>
                </a:solidFill>
              </a:rPr>
              <a:t>? </a:t>
            </a:r>
            <a:endParaRPr lang="es-CO" i="1" dirty="0" smtClean="0"/>
          </a:p>
          <a:p>
            <a:pPr marL="0" indent="0">
              <a:buNone/>
            </a:pPr>
            <a:endParaRPr lang="es-CO" i="1" dirty="0" smtClean="0"/>
          </a:p>
          <a:p>
            <a:endParaRPr lang="es-CO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40799" y="116632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4443" y="4574738"/>
            <a:ext cx="8293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i="1" dirty="0"/>
              <a:t>Son derechos de uso que tiene un club sobre un jugador profesional basado en una relación contractual de tipo laboral, que le confiere la posibilidad de inscribirlo en torneos y campeonatos para obtener beneficio económico.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54383" y="30882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b="1" i="1" u="sng"/>
          </a:p>
          <a:p>
            <a:r>
              <a:rPr lang="es-CO" b="1" i="1" u="sng" dirty="0"/>
              <a:t>(Art. 34 de la Ley 181 de 1995)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10" y="2842209"/>
            <a:ext cx="2876672" cy="14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4008" y="2204864"/>
            <a:ext cx="4104456" cy="225090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2400" i="1" dirty="0"/>
              <a:t>Coldeportes – asegura orden publico deportivo a través de la Dirección de Inspección, Vigilancia y Control (IVC).</a:t>
            </a:r>
          </a:p>
          <a:p>
            <a:pPr marL="0" indent="0">
              <a:buNone/>
            </a:pPr>
            <a:endParaRPr lang="es-CO" sz="2400" i="1" dirty="0"/>
          </a:p>
          <a:p>
            <a:pPr>
              <a:buFont typeface="Wingdings" charset="2"/>
              <a:buChar char="ü"/>
            </a:pPr>
            <a:r>
              <a:rPr lang="es-CO" sz="2400" i="1" dirty="0"/>
              <a:t>Circulares:  07 -    2015  Derechos Deportivos / 003-2016 -  transferencias.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59632" y="116632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300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59632" y="118373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499992" y="2204864"/>
            <a:ext cx="42473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" pitchFamily="2" charset="2"/>
              <a:buChar char="ü"/>
            </a:pPr>
            <a:r>
              <a:rPr lang="es-CO" sz="2400" b="1" i="1" u="sng" dirty="0"/>
              <a:t>Derechos de formación o jugadores formados en cantera: </a:t>
            </a:r>
          </a:p>
          <a:p>
            <a:pPr algn="r">
              <a:buFont typeface="Wingdings" pitchFamily="2" charset="2"/>
              <a:buChar char="ü"/>
            </a:pPr>
            <a:endParaRPr lang="es-CO" sz="2400" b="1" i="1" u="sng" dirty="0"/>
          </a:p>
          <a:p>
            <a:pPr algn="r"/>
            <a:r>
              <a:rPr lang="es-CO" sz="2400" i="1" dirty="0"/>
              <a:t>Es aquel deportista que percibe beneficios por formación y capacitación, esto es: alimentación, vestuario, transporte, gastos médicos, equipamiento, seguros etc.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2931783"/>
            <a:ext cx="3553493" cy="20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1459465"/>
            <a:ext cx="2582308" cy="41835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s-CO" sz="2400" b="1" i="1" u="sng" dirty="0"/>
              <a:t>B</a:t>
            </a:r>
            <a:r>
              <a:rPr lang="es-CO" sz="2400" b="1" i="1" u="sng" dirty="0" smtClean="0"/>
              <a:t>ajo el marco NIIF</a:t>
            </a:r>
            <a:r>
              <a:rPr lang="es-CO" sz="2400" b="1" i="1" u="sng" smtClean="0"/>
              <a:t>: </a:t>
            </a:r>
            <a:endParaRPr lang="es-CO" sz="2400" b="1" i="1" u="sng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1259632" y="116632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476672" y="4861609"/>
            <a:ext cx="1029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buFont typeface="Wingdings" pitchFamily="2" charset="2"/>
              <a:buChar char="ü"/>
            </a:pPr>
            <a:r>
              <a:rPr lang="es-CO" sz="2000"/>
              <a:t>Derecho </a:t>
            </a:r>
            <a:r>
              <a:rPr lang="es-CO" sz="2000" dirty="0"/>
              <a:t>deportivo para que se reconozca: se debe reconocer en el costo : el precio de adquisición y los gastos (8% participación del jugador, comisiones pagadas) directamente atribuidos incluyendo impuesto no recuperable.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1476672" y="2420888"/>
            <a:ext cx="10297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buFont typeface="Wingdings" pitchFamily="2" charset="2"/>
              <a:buChar char="ü"/>
            </a:pPr>
            <a:r>
              <a:rPr lang="es-CO" sz="2000" dirty="0"/>
              <a:t>Las erogaciones en que incurra el club por jugadores formados en cantera  - son gastos del periodo -  y se deben reconocer como tal.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1476672" y="3565465"/>
            <a:ext cx="1029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buFont typeface="Wingdings" pitchFamily="2" charset="2"/>
              <a:buChar char="ü"/>
            </a:pPr>
            <a:r>
              <a:rPr lang="es-CO" sz="2000" dirty="0"/>
              <a:t>Derechos deportivos de jugadores comprados – grupo 1 y 2 (Nic 38 – sección 18) –determinar si es un activo controlado, si le genera a futuro beneficio económico, y si legalmente pueden ser exigibles ante los tribunales.</a:t>
            </a:r>
          </a:p>
        </p:txBody>
      </p:sp>
    </p:spTree>
    <p:extLst>
      <p:ext uri="{BB962C8B-B14F-4D97-AF65-F5344CB8AC3E}">
        <p14:creationId xmlns:p14="http://schemas.microsoft.com/office/powerpoint/2010/main" val="207182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1" y="2060848"/>
            <a:ext cx="5075028" cy="32635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CO" sz="2000" b="1" i="1" u="sng" dirty="0"/>
              <a:t>Activo intangible:</a:t>
            </a:r>
            <a:r>
              <a:rPr lang="es-CO" sz="2000" b="1" i="1" dirty="0"/>
              <a:t> </a:t>
            </a:r>
            <a:r>
              <a:rPr lang="es-CO" sz="2000" i="1" dirty="0"/>
              <a:t>Es un activo identificable  de carácter no monetario  y sin apariencia física (activo es separable  y puede ser vendido, transferido o explotado , surge derechos contractuales o legales . Consecuencias (causal disolución pérdida enervar la causal 18 meses)</a:t>
            </a:r>
          </a:p>
          <a:p>
            <a:pPr>
              <a:buFont typeface="Wingdings" pitchFamily="2" charset="2"/>
              <a:buChar char="ü"/>
            </a:pPr>
            <a:endParaRPr lang="es-CO" sz="2000" i="1" dirty="0"/>
          </a:p>
          <a:p>
            <a:pPr>
              <a:buFont typeface="Wingdings" pitchFamily="2" charset="2"/>
              <a:buChar char="ü"/>
            </a:pPr>
            <a:r>
              <a:rPr lang="es-CO" sz="2000" b="1" i="1" u="sng" dirty="0"/>
              <a:t>Vida útil: </a:t>
            </a:r>
            <a:r>
              <a:rPr lang="es-CO" sz="2000" i="1" dirty="0"/>
              <a:t>es la menor entre la duración del contrato  « derecho de uso» y vida útil del jugador (Nic 38), exige proceso amortización.</a:t>
            </a:r>
          </a:p>
          <a:p>
            <a:pPr>
              <a:buFont typeface="Wingdings" pitchFamily="2" charset="2"/>
              <a:buChar char="ü"/>
            </a:pPr>
            <a:endParaRPr lang="es-CO" sz="2000" i="1" dirty="0"/>
          </a:p>
          <a:p>
            <a:pPr marL="0" indent="0" algn="just">
              <a:buNone/>
            </a:pPr>
            <a:endParaRPr lang="es-CO" sz="200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59632" y="116632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512503"/>
            <a:ext cx="2392472" cy="23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74"/>
            <a:ext cx="9144000" cy="341459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4444488"/>
            <a:ext cx="7886700" cy="125031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sz="2000" i="1"/>
              <a:t>Transferencia </a:t>
            </a:r>
            <a:r>
              <a:rPr lang="es-CO" sz="2000" i="1" dirty="0"/>
              <a:t>sobre jugadores es el procedimiento a través del cual el club anterior entrega a otro club a través de un convenio o contrato los derechos de inscripción  de un jugador por suspensión o terminación del contrato.</a:t>
            </a:r>
          </a:p>
          <a:p>
            <a:pPr marL="0" indent="0" algn="just">
              <a:buNone/>
            </a:pPr>
            <a:endParaRPr lang="es-CO" sz="200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80081" y="118373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</p:spTree>
    <p:extLst>
      <p:ext uri="{BB962C8B-B14F-4D97-AF65-F5344CB8AC3E}">
        <p14:creationId xmlns:p14="http://schemas.microsoft.com/office/powerpoint/2010/main" val="9485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88217" y="2677840"/>
            <a:ext cx="4588239" cy="1399232"/>
          </a:xfrm>
        </p:spPr>
        <p:txBody>
          <a:bodyPr>
            <a:noAutofit/>
          </a:bodyPr>
          <a:lstStyle/>
          <a:p>
            <a:pPr algn="r">
              <a:buFont typeface="Wingdings" pitchFamily="2" charset="2"/>
              <a:buChar char="ü"/>
            </a:pPr>
            <a:r>
              <a:rPr lang="es-CO" sz="2400" b="1" i="1" dirty="0"/>
              <a:t>Diferencia</a:t>
            </a:r>
            <a:r>
              <a:rPr lang="es-CO" sz="2400" i="1" dirty="0"/>
              <a:t> entre transferencia jugador profesional , estos figuran contablemente como elemento del patrimonio y los de cantera o aficionado como gasto del periodo.</a:t>
            </a:r>
          </a:p>
          <a:p>
            <a:pPr algn="r">
              <a:buFont typeface="Wingdings" pitchFamily="2" charset="2"/>
              <a:buChar char="ü"/>
            </a:pPr>
            <a:endParaRPr lang="es-CO" sz="240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80081" y="116632"/>
            <a:ext cx="4444047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DERECHOS DEPORTIVOS – TRANSFERENCIAS </a:t>
            </a:r>
          </a:p>
          <a:p>
            <a:pPr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MARCO NIIF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140968"/>
            <a:ext cx="3542633" cy="23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124896" y="3429000"/>
            <a:ext cx="391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rgbClr val="002060"/>
                </a:solidFill>
                <a:latin typeface="AR BLANCA" panose="02000000000000000000" pitchFamily="2" charset="0"/>
              </a:rPr>
              <a:t>¡GRACIAS!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3568" y="2665363"/>
            <a:ext cx="4665316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i="1" dirty="0"/>
              <a:t>Claudia E. Guerrero Sánchez</a:t>
            </a:r>
          </a:p>
          <a:p>
            <a:r>
              <a:rPr lang="es-ES_tradnl" sz="2400" i="1" dirty="0"/>
              <a:t>Directora </a:t>
            </a:r>
          </a:p>
          <a:p>
            <a:r>
              <a:rPr lang="es-ES_tradnl" sz="2400" i="1" dirty="0"/>
              <a:t>Inspección, vigilancia y Control</a:t>
            </a:r>
          </a:p>
          <a:p>
            <a:r>
              <a:rPr lang="es-ES_tradnl" sz="2400" i="1" dirty="0"/>
              <a:t>Coldeportes</a:t>
            </a:r>
          </a:p>
          <a:p>
            <a:endParaRPr lang="es-ES_tradnl" sz="2800" i="1" dirty="0"/>
          </a:p>
          <a:p>
            <a:r>
              <a:rPr lang="es-ES_tradnl" sz="2800" i="1" dirty="0">
                <a:hlinkClick r:id="rId2"/>
              </a:rPr>
              <a:t>Cguerrero@coldeportes.gov.co</a:t>
            </a:r>
            <a:endParaRPr lang="es-ES_tradnl" sz="2800" i="1" dirty="0"/>
          </a:p>
          <a:p>
            <a:endParaRPr lang="es-ES_tradnl" sz="2800" i="1" dirty="0"/>
          </a:p>
        </p:txBody>
      </p:sp>
    </p:spTree>
    <p:extLst>
      <p:ext uri="{BB962C8B-B14F-4D97-AF65-F5344CB8AC3E}">
        <p14:creationId xmlns:p14="http://schemas.microsoft.com/office/powerpoint/2010/main" val="8506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12113" y="118957"/>
            <a:ext cx="4443590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8625" indent="-428625">
              <a:buAutoNum type="romanUcPeriod"/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ASPECTOS </a:t>
            </a:r>
            <a:r>
              <a:rPr lang="es-CO" i="1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GENERALES DE </a:t>
            </a: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LOS CLUBES CON DEPORTISTAS PROFESIONALES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316158" y="3278620"/>
            <a:ext cx="2284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s-ES_tradnl" b="1" i="1" dirty="0">
                <a:solidFill>
                  <a:schemeClr val="accent5">
                    <a:lumMod val="75000"/>
                  </a:schemeClr>
                </a:solidFill>
              </a:rPr>
              <a:t>FEDERACIONES DEPORTIVAS</a:t>
            </a:r>
          </a:p>
          <a:p>
            <a:pPr algn="ctr">
              <a:buClr>
                <a:srgbClr val="FF0000"/>
              </a:buClr>
              <a:defRPr/>
            </a:pPr>
            <a:r>
              <a:rPr lang="es-ES_tradnl" b="1" i="1" dirty="0">
                <a:solidFill>
                  <a:schemeClr val="accent5">
                    <a:lumMod val="75000"/>
                  </a:schemeClr>
                </a:solidFill>
              </a:rPr>
              <a:t>SND – RD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21414" y="2504072"/>
            <a:ext cx="2142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s-ES_tradnl" b="1" i="1" dirty="0">
                <a:solidFill>
                  <a:srgbClr val="7030A0"/>
                </a:solidFill>
              </a:rPr>
              <a:t>Deporte Profesional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21414" y="4421915"/>
            <a:ext cx="2282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s-ES_tradnl" b="1" i="1" dirty="0">
                <a:solidFill>
                  <a:srgbClr val="7030A0"/>
                </a:solidFill>
              </a:rPr>
              <a:t>Deporte aficionado -Entidades sin ánimo de lucro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780398" y="5258770"/>
            <a:ext cx="203978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650" b="1" i="1" u="sng"/>
              <a:t>(</a:t>
            </a:r>
            <a:r>
              <a:rPr lang="es-ES_tradnl" sz="1650" b="1" i="1" u="sng">
                <a:solidFill>
                  <a:schemeClr val="tx2">
                    <a:lumMod val="50000"/>
                  </a:schemeClr>
                </a:solidFill>
              </a:rPr>
              <a:t>No contrato laboral)</a:t>
            </a:r>
            <a:endParaRPr lang="es-ES_tradnl" sz="1650" b="1" u="sng"/>
          </a:p>
        </p:txBody>
      </p:sp>
      <p:sp>
        <p:nvSpPr>
          <p:cNvPr id="10" name="Rectángulo 9"/>
          <p:cNvSpPr/>
          <p:nvPr/>
        </p:nvSpPr>
        <p:spPr>
          <a:xfrm>
            <a:off x="6997669" y="1974200"/>
            <a:ext cx="180286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s-ES_tradnl" sz="1650" b="1" i="1" u="sng" dirty="0">
                <a:solidFill>
                  <a:schemeClr val="tx2">
                    <a:lumMod val="50000"/>
                  </a:schemeClr>
                </a:solidFill>
              </a:rPr>
              <a:t>(Contrato Laboral)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451002" y="2243629"/>
            <a:ext cx="21852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50" i="1" u="sng" dirty="0">
                <a:solidFill>
                  <a:schemeClr val="accent6">
                    <a:lumMod val="50000"/>
                  </a:schemeClr>
                </a:solidFill>
              </a:rPr>
              <a:t>Clubes con deportistas Profesionales </a:t>
            </a:r>
          </a:p>
          <a:p>
            <a:pPr algn="ctr"/>
            <a:r>
              <a:rPr lang="es-ES_tradnl" sz="1650" i="1" u="sng" dirty="0">
                <a:solidFill>
                  <a:schemeClr val="accent6">
                    <a:lumMod val="50000"/>
                  </a:schemeClr>
                </a:solidFill>
              </a:rPr>
              <a:t>Corporaciones – S . A.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429164" y="4576050"/>
            <a:ext cx="215483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s-ES_tradnl" sz="1650" i="1" u="sng" dirty="0">
                <a:solidFill>
                  <a:schemeClr val="accent6">
                    <a:lumMod val="50000"/>
                  </a:schemeClr>
                </a:solidFill>
              </a:rPr>
              <a:t>Clubes Deportivos</a:t>
            </a:r>
            <a:endParaRPr lang="es-ES_tradnl" sz="165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195" y="2749691"/>
            <a:ext cx="1726591" cy="2164071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 rot="19580946">
            <a:off x="1326037" y="2981853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3" name="Flecha derecha 12"/>
          <p:cNvSpPr/>
          <p:nvPr/>
        </p:nvSpPr>
        <p:spPr>
          <a:xfrm rot="2136184">
            <a:off x="1371008" y="4288939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6" name="Flecha derecha 15"/>
          <p:cNvSpPr/>
          <p:nvPr/>
        </p:nvSpPr>
        <p:spPr>
          <a:xfrm>
            <a:off x="4048627" y="2635209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7" name="Flecha derecha 16"/>
          <p:cNvSpPr/>
          <p:nvPr/>
        </p:nvSpPr>
        <p:spPr>
          <a:xfrm>
            <a:off x="4050502" y="4683235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8" name="Flecha derecha 17"/>
          <p:cNvSpPr/>
          <p:nvPr/>
        </p:nvSpPr>
        <p:spPr>
          <a:xfrm rot="19835560">
            <a:off x="6540891" y="2423668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9" name="Flecha derecha 18"/>
          <p:cNvSpPr/>
          <p:nvPr/>
        </p:nvSpPr>
        <p:spPr>
          <a:xfrm rot="1308050">
            <a:off x="6531523" y="4921397"/>
            <a:ext cx="520013" cy="1497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1698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2" grpId="0"/>
      <p:bldP spid="14" grpId="0"/>
      <p:bldP spid="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53" y="1538537"/>
            <a:ext cx="3065971" cy="4338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6052817" y="2980916"/>
            <a:ext cx="1484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ＭＳ Ｐゴシック" charset="0"/>
              </a:rPr>
              <a:t>Art. 52</a:t>
            </a:r>
            <a:endParaRPr lang="es-ES_tradnl" sz="3600" b="1" u="sng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32446" y="3740412"/>
            <a:ext cx="27910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" i="1">
                <a:solidFill>
                  <a:srgbClr val="002060"/>
                </a:solidFill>
              </a:rPr>
              <a:t>Constitución política de Colombia</a:t>
            </a:r>
          </a:p>
        </p:txBody>
      </p:sp>
    </p:spTree>
    <p:extLst>
      <p:ext uri="{BB962C8B-B14F-4D97-AF65-F5344CB8AC3E}">
        <p14:creationId xmlns:p14="http://schemas.microsoft.com/office/powerpoint/2010/main" val="13079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24040" y="116632"/>
            <a:ext cx="4356072" cy="646331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CON DEPORTISTAS PROFESIONALES </a:t>
            </a:r>
          </a:p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36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06" y="1999314"/>
            <a:ext cx="1597389" cy="15973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76" y="3844040"/>
            <a:ext cx="1463864" cy="16834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9005" t="30027" r="8165" b="-102"/>
          <a:stretch/>
        </p:blipFill>
        <p:spPr>
          <a:xfrm>
            <a:off x="2629501" y="2472208"/>
            <a:ext cx="6114514" cy="27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9953" y="2209796"/>
            <a:ext cx="5835858" cy="3667476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Clubes con deportistas profesionales – 36 – RD Coldeportes.</a:t>
            </a:r>
          </a:p>
          <a:p>
            <a:pPr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Con la expedición Ley 1445 de 2011 – se transforman las entidades deportivas profesionales – asegurando integridad en el deporte.</a:t>
            </a:r>
          </a:p>
          <a:p>
            <a:pPr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Proceso de Conversión (Voluntario) </a:t>
            </a:r>
          </a:p>
          <a:p>
            <a:pPr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Democratización de la participación del Capital – oferta pública.</a:t>
            </a:r>
          </a:p>
          <a:p>
            <a:pPr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Formalización – Gobierno Corporativo.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314743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CON DEPORTISTAS PROFESIONALES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8229" t="10175" r="18622" b="4185"/>
          <a:stretch/>
        </p:blipFill>
        <p:spPr>
          <a:xfrm>
            <a:off x="6554449" y="2649256"/>
            <a:ext cx="2405922" cy="21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4147" y="1956649"/>
            <a:ext cx="5569783" cy="3521322"/>
          </a:xfrm>
        </p:spPr>
        <p:txBody>
          <a:bodyPr>
            <a:normAutofit lnSpcReduction="10000"/>
          </a:bodyPr>
          <a:lstStyle/>
          <a:p>
            <a:pPr algn="r"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Prevención de LA y F T – oficial cumplimiento.</a:t>
            </a:r>
          </a:p>
          <a:p>
            <a:pPr algn="r"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 algn="r"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Transparencia y revelación de información económica NIIF.</a:t>
            </a:r>
          </a:p>
          <a:p>
            <a:pPr algn="r"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 algn="r"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Prohibición del control  de accionistas en mas 50% capital de otra entidad deportiva – Prevención de apuestas ilegales.</a:t>
            </a:r>
          </a:p>
          <a:p>
            <a:pPr algn="r">
              <a:buFont typeface="Wingdings" charset="2"/>
              <a:buChar char="ü"/>
            </a:pPr>
            <a:endParaRPr lang="es-CO" sz="1875" i="1" dirty="0">
              <a:solidFill>
                <a:schemeClr val="tx2">
                  <a:lumMod val="50000"/>
                </a:schemeClr>
              </a:solidFill>
            </a:endParaRPr>
          </a:p>
          <a:p>
            <a:pPr algn="r">
              <a:buFont typeface="Wingdings" charset="2"/>
              <a:buChar char="ü"/>
            </a:pPr>
            <a:r>
              <a:rPr lang="es-CO" sz="1875" i="1" dirty="0">
                <a:solidFill>
                  <a:schemeClr val="tx2">
                    <a:lumMod val="50000"/>
                  </a:schemeClr>
                </a:solidFill>
              </a:rPr>
              <a:t>Inspección vigilancia y control seguridad de los estadios.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314743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CON DEPORTISTAS PROFESIONALES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9" y="2694013"/>
            <a:ext cx="3182708" cy="20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3681" y="2057829"/>
            <a:ext cx="5712188" cy="302664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Determinación de un número mínimo de socios cinco (5) antes más de 2000 socios – asociados según aportes pueden llegar a 1.500 – dificultad para toma de decisiones.</a:t>
            </a:r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Exigencia de un monto mínimo de capital.</a:t>
            </a:r>
          </a:p>
          <a:p>
            <a:pPr algn="just">
              <a:buFont typeface="Wingdings" pitchFamily="2" charset="2"/>
              <a:buChar char="ü"/>
            </a:pPr>
            <a:endParaRPr lang="es-CO" sz="1950" i="1" dirty="0"/>
          </a:p>
          <a:p>
            <a:pPr algn="just">
              <a:buFont typeface="Wingdings" pitchFamily="2" charset="2"/>
              <a:buChar char="ü"/>
            </a:pPr>
            <a:r>
              <a:rPr lang="es-CO" sz="1950" i="1" dirty="0"/>
              <a:t>Sociedades anónimas inscritas Cámara de Comercio – oponibilidad.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314743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CON DEPORTISTAS PROFESIONALES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869" y="2485556"/>
            <a:ext cx="2301927" cy="23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05331" y="2226469"/>
            <a:ext cx="5210019" cy="3263504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Char char="ü"/>
            </a:pPr>
            <a:r>
              <a:rPr lang="es-CO" sz="1950" i="1" dirty="0"/>
              <a:t>Control concurrente entre Superintendencia de Sociedades, Coldeportes. Superfinanciera (mercado público de valores).</a:t>
            </a:r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r>
              <a:rPr lang="es-CO" sz="1950" i="1" dirty="0"/>
              <a:t>Niveles mínimos de patrimonio liquido.</a:t>
            </a:r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r>
              <a:rPr lang="es-CO" sz="1950" i="1" dirty="0"/>
              <a:t>Proceso concursal de recuperación económica Ley 550 / 99 sin animo lucro – sociedades anónimas Ley 1116 / 2006.</a:t>
            </a:r>
          </a:p>
          <a:p>
            <a:pPr marL="0" indent="0" algn="r">
              <a:buNone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  <a:p>
            <a:pPr algn="r">
              <a:buFont typeface="Wingdings" pitchFamily="2" charset="2"/>
              <a:buChar char="ü"/>
            </a:pPr>
            <a:endParaRPr lang="es-CO" sz="195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51720" y="188640"/>
            <a:ext cx="4314743" cy="369332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CO" i="1" dirty="0"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CLUBES CON DEPORTISTAS PROFESIONALES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55" y="1942554"/>
            <a:ext cx="28194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1561</Words>
  <Application>Microsoft Office PowerPoint</Application>
  <PresentationFormat>Presentación en pantalla (4:3)</PresentationFormat>
  <Paragraphs>312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Hp</cp:lastModifiedBy>
  <cp:revision>9</cp:revision>
  <dcterms:created xsi:type="dcterms:W3CDTF">2017-04-19T19:20:13Z</dcterms:created>
  <dcterms:modified xsi:type="dcterms:W3CDTF">2017-05-25T15:26:28Z</dcterms:modified>
</cp:coreProperties>
</file>