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310" r:id="rId3"/>
    <p:sldId id="312" r:id="rId4"/>
    <p:sldId id="313" r:id="rId5"/>
    <p:sldId id="314" r:id="rId6"/>
    <p:sldId id="315" r:id="rId7"/>
    <p:sldId id="308" r:id="rId8"/>
    <p:sldId id="316" r:id="rId9"/>
    <p:sldId id="267" r:id="rId10"/>
    <p:sldId id="268" r:id="rId11"/>
    <p:sldId id="317" r:id="rId12"/>
    <p:sldId id="270" r:id="rId13"/>
    <p:sldId id="271" r:id="rId14"/>
    <p:sldId id="318" r:id="rId15"/>
    <p:sldId id="319" r:id="rId16"/>
    <p:sldId id="320" r:id="rId17"/>
    <p:sldId id="321" r:id="rId18"/>
    <p:sldId id="276" r:id="rId19"/>
    <p:sldId id="322" r:id="rId20"/>
    <p:sldId id="323" r:id="rId21"/>
    <p:sldId id="324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09" r:id="rId35"/>
    <p:sldId id="292" r:id="rId36"/>
    <p:sldId id="293" r:id="rId37"/>
    <p:sldId id="294" r:id="rId38"/>
    <p:sldId id="295" r:id="rId39"/>
    <p:sldId id="325" r:id="rId40"/>
    <p:sldId id="326" r:id="rId41"/>
    <p:sldId id="327" r:id="rId42"/>
    <p:sldId id="298" r:id="rId43"/>
    <p:sldId id="333" r:id="rId44"/>
    <p:sldId id="328" r:id="rId45"/>
    <p:sldId id="329" r:id="rId46"/>
    <p:sldId id="334" r:id="rId47"/>
    <p:sldId id="332" r:id="rId48"/>
    <p:sldId id="335" r:id="rId49"/>
    <p:sldId id="306" r:id="rId50"/>
    <p:sldId id="307" r:id="rId51"/>
    <p:sldId id="258" r:id="rId5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F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509" autoAdjust="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14" d="100"/>
        <a:sy n="214" d="100"/>
      </p:scale>
      <p:origin x="0" y="21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Share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FF000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1C50-4575-9F5D-EA24BCF3288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1C50-4575-9F5D-EA24BCF3288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5-1C50-4575-9F5D-EA24BCF32883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1C50-4575-9F5D-EA24BCF32883}"/>
              </c:ext>
            </c:extLst>
          </c:dPt>
          <c:dPt>
            <c:idx val="5"/>
            <c:bubble3D val="0"/>
            <c:spPr>
              <a:solidFill>
                <a:schemeClr val="tx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C50-4575-9F5D-EA24BCF32883}"/>
              </c:ext>
            </c:extLst>
          </c:dPt>
          <c:dPt>
            <c:idx val="6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B-1C50-4575-9F5D-EA24BCF32883}"/>
              </c:ext>
            </c:extLst>
          </c:dPt>
          <c:dPt>
            <c:idx val="7"/>
            <c:bubble3D val="0"/>
            <c:spPr>
              <a:solidFill>
                <a:srgbClr val="9DA864"/>
              </a:solidFill>
            </c:spPr>
            <c:extLst>
              <c:ext xmlns:c16="http://schemas.microsoft.com/office/drawing/2014/chart" uri="{C3380CC4-5D6E-409C-BE32-E72D297353CC}">
                <c16:uniqueId val="{0000000D-1C50-4575-9F5D-EA24BCF32883}"/>
              </c:ext>
            </c:extLst>
          </c:dPt>
          <c:dPt>
            <c:idx val="9"/>
            <c:bubble3D val="0"/>
            <c:spPr>
              <a:solidFill>
                <a:srgbClr val="009999"/>
              </a:solidFill>
            </c:spPr>
            <c:extLst>
              <c:ext xmlns:c16="http://schemas.microsoft.com/office/drawing/2014/chart" uri="{C3380CC4-5D6E-409C-BE32-E72D297353CC}">
                <c16:uniqueId val="{0000000F-1C50-4575-9F5D-EA24BCF32883}"/>
              </c:ext>
            </c:extLst>
          </c:dPt>
          <c:dPt>
            <c:idx val="10"/>
            <c:bubble3D val="0"/>
            <c:spPr>
              <a:solidFill>
                <a:srgbClr val="33CC33"/>
              </a:solidFill>
            </c:spPr>
            <c:extLst>
              <c:ext xmlns:c16="http://schemas.microsoft.com/office/drawing/2014/chart" uri="{C3380CC4-5D6E-409C-BE32-E72D297353CC}">
                <c16:uniqueId val="{00000011-1C50-4575-9F5D-EA24BCF32883}"/>
              </c:ext>
            </c:extLst>
          </c:dPt>
          <c:dPt>
            <c:idx val="11"/>
            <c:bubble3D val="0"/>
            <c:spPr>
              <a:solidFill>
                <a:srgbClr val="CB4176"/>
              </a:solidFill>
            </c:spPr>
            <c:extLst>
              <c:ext xmlns:c16="http://schemas.microsoft.com/office/drawing/2014/chart" uri="{C3380CC4-5D6E-409C-BE32-E72D297353CC}">
                <c16:uniqueId val="{00000013-1C50-4575-9F5D-EA24BCF3288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Sheet1!$A$2:$A$15</c:f>
              <c:strCache>
                <c:ptCount val="14"/>
                <c:pt idx="0">
                  <c:v>Anuncios deportivos</c:v>
                </c:pt>
                <c:pt idx="1">
                  <c:v>Artículos deportivos</c:v>
                </c:pt>
                <c:pt idx="2">
                  <c:v>Espectadores</c:v>
                </c:pt>
                <c:pt idx="3">
                  <c:v>Organización del evento</c:v>
                </c:pt>
                <c:pt idx="4">
                  <c:v>Apuestas deportivas</c:v>
                </c:pt>
                <c:pt idx="5">
                  <c:v>Viajes deportivos</c:v>
                </c:pt>
                <c:pt idx="6">
                  <c:v>Servicio deportivo profesional</c:v>
                </c:pt>
                <c:pt idx="7">
                  <c:v>Medicina deportiva</c:v>
                </c:pt>
                <c:pt idx="8">
                  <c:v>Licencias de producto</c:v>
                </c:pt>
                <c:pt idx="9">
                  <c:v>Medios de comunicación deportivos</c:v>
                </c:pt>
                <c:pt idx="10">
                  <c:v>Patrocinios deportivos</c:v>
                </c:pt>
                <c:pt idx="11">
                  <c:v>Instalaciones deportivas</c:v>
                </c:pt>
                <c:pt idx="12">
                  <c:v>Contenido multimedia deportivo</c:v>
                </c:pt>
                <c:pt idx="13">
                  <c:v>Cubrimiento deportivo en Internet</c:v>
                </c:pt>
              </c:strCache>
            </c:strRef>
          </c:cat>
          <c:val>
            <c:numRef>
              <c:f>Sheet1!$B$2:$B$15</c:f>
              <c:numCache>
                <c:formatCode>0.00%</c:formatCode>
                <c:ptCount val="14"/>
                <c:pt idx="0">
                  <c:v>0.14599999999999999</c:v>
                </c:pt>
                <c:pt idx="1">
                  <c:v>0.13200000000000001</c:v>
                </c:pt>
                <c:pt idx="2">
                  <c:v>0.129</c:v>
                </c:pt>
                <c:pt idx="3">
                  <c:v>0.11990000000000001</c:v>
                </c:pt>
                <c:pt idx="4">
                  <c:v>9.8599999999999993E-2</c:v>
                </c:pt>
                <c:pt idx="5">
                  <c:v>8.3799999999999999E-2</c:v>
                </c:pt>
                <c:pt idx="6">
                  <c:v>7.9500000000000001E-2</c:v>
                </c:pt>
                <c:pt idx="7">
                  <c:v>6.5699999999999995E-2</c:v>
                </c:pt>
                <c:pt idx="8">
                  <c:v>5.4800000000000001E-2</c:v>
                </c:pt>
                <c:pt idx="9">
                  <c:v>3.6400000000000002E-2</c:v>
                </c:pt>
                <c:pt idx="10">
                  <c:v>3.3399999999999999E-2</c:v>
                </c:pt>
                <c:pt idx="11">
                  <c:v>1.29E-2</c:v>
                </c:pt>
                <c:pt idx="12">
                  <c:v>1.15E-2</c:v>
                </c:pt>
                <c:pt idx="13">
                  <c:v>1.1999999999999999E-3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C50-4575-9F5D-EA24BCF32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6">
          <a:noFill/>
        </a:ln>
      </c:spPr>
    </c:plotArea>
    <c:legend>
      <c:legendPos val="r"/>
      <c:overlay val="0"/>
      <c:txPr>
        <a:bodyPr/>
        <a:lstStyle/>
        <a:p>
          <a:pPr>
            <a:defRPr sz="999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es-CO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35219-5D3D-9848-8D21-37863904D94D}" type="doc">
      <dgm:prSet loTypeId="urn:microsoft.com/office/officeart/2005/8/layout/cycle3" loCatId="cycl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25A6B7B-BA53-3549-ABDE-F4720EFEF28E}">
      <dgm:prSet phldrT="[Text]"/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Desarrollo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la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Identidad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endParaRPr lang="en-US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F29ED63E-9861-FD45-AB96-7BF1B121D22C}" type="parTrans" cxnId="{EB2E2E79-E765-D94C-936C-44BECCB818AB}">
      <dgm:prSet/>
      <dgm:spPr/>
      <dgm:t>
        <a:bodyPr/>
        <a:lstStyle/>
        <a:p>
          <a:endParaRPr lang="en-US"/>
        </a:p>
      </dgm:t>
    </dgm:pt>
    <dgm:pt modelId="{2CD7582E-B2D7-DC47-B547-2D4A993441FA}" type="sibTrans" cxnId="{EB2E2E79-E765-D94C-936C-44BECCB818AB}">
      <dgm:prSet/>
      <dgm:spPr/>
      <dgm:t>
        <a:bodyPr/>
        <a:lstStyle/>
        <a:p>
          <a:endParaRPr lang="en-US"/>
        </a:p>
      </dgm:t>
    </dgm:pt>
    <dgm:pt modelId="{C617A8D4-0215-D44F-8C60-B9981081F12A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Comunicación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endParaRPr lang="en-US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9E9E31DC-1403-904D-89CB-44DD516ED058}" type="parTrans" cxnId="{899D2037-A043-B843-B27B-03219BC18B21}">
      <dgm:prSet/>
      <dgm:spPr/>
      <dgm:t>
        <a:bodyPr/>
        <a:lstStyle/>
        <a:p>
          <a:endParaRPr lang="en-US"/>
        </a:p>
      </dgm:t>
    </dgm:pt>
    <dgm:pt modelId="{E5CA7E01-7EC5-594A-8438-F04E3A3E5EAB}" type="sibTrans" cxnId="{899D2037-A043-B843-B27B-03219BC18B21}">
      <dgm:prSet/>
      <dgm:spPr/>
      <dgm:t>
        <a:bodyPr/>
        <a:lstStyle/>
        <a:p>
          <a:endParaRPr lang="en-US"/>
        </a:p>
      </dgm:t>
    </dgm:pt>
    <dgm:pt modelId="{193F1119-E327-5144-8FDC-8CFF5A443AD0}">
      <dgm:prSet phldrT="[Text]"/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Gerencia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la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</a:p>
      </dgm:t>
    </dgm:pt>
    <dgm:pt modelId="{8127FA82-7AD2-4F46-842D-59A3BA37779B}" type="parTrans" cxnId="{34FE43ED-E743-8846-BADF-E05D04163374}">
      <dgm:prSet/>
      <dgm:spPr/>
      <dgm:t>
        <a:bodyPr/>
        <a:lstStyle/>
        <a:p>
          <a:endParaRPr lang="en-US"/>
        </a:p>
      </dgm:t>
    </dgm:pt>
    <dgm:pt modelId="{E4059927-D00A-D34C-9756-1A73E62E753C}" type="sibTrans" cxnId="{34FE43ED-E743-8846-BADF-E05D04163374}">
      <dgm:prSet/>
      <dgm:spPr/>
      <dgm:t>
        <a:bodyPr/>
        <a:lstStyle/>
        <a:p>
          <a:endParaRPr lang="en-US"/>
        </a:p>
      </dgm:t>
    </dgm:pt>
    <dgm:pt modelId="{807B6DDC-7268-F74F-A19E-D0800B5B53CF}">
      <dgm:prSet phldrT="[Text]"/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Dirección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Estratégica</a:t>
          </a:r>
          <a:endParaRPr lang="en-US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2EB77C87-9888-4948-AA94-D2027BB03E06}" type="parTrans" cxnId="{06B15B95-FD0F-DD4A-A858-783BBC99A275}">
      <dgm:prSet/>
      <dgm:spPr/>
      <dgm:t>
        <a:bodyPr/>
        <a:lstStyle/>
        <a:p>
          <a:endParaRPr lang="en-US"/>
        </a:p>
      </dgm:t>
    </dgm:pt>
    <dgm:pt modelId="{E1B2075C-72FA-0E49-944F-54AA125A18B1}" type="sibTrans" cxnId="{06B15B95-FD0F-DD4A-A858-783BBC99A275}">
      <dgm:prSet/>
      <dgm:spPr/>
      <dgm:t>
        <a:bodyPr/>
        <a:lstStyle/>
        <a:p>
          <a:endParaRPr lang="en-US"/>
        </a:p>
      </dgm:t>
    </dgm:pt>
    <dgm:pt modelId="{DADF6A88-F3D8-4945-B8F2-58094A6E14DE}">
      <dgm:prSet phldrT="[Text]"/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Evaluación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Imágen</a:t>
          </a:r>
          <a:endParaRPr lang="en-US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7A447DF3-8618-834E-BB3D-1E87675B1122}" type="parTrans" cxnId="{BC3DEE5E-719B-364A-854E-C42EC677D816}">
      <dgm:prSet/>
      <dgm:spPr/>
      <dgm:t>
        <a:bodyPr/>
        <a:lstStyle/>
        <a:p>
          <a:endParaRPr lang="en-US"/>
        </a:p>
      </dgm:t>
    </dgm:pt>
    <dgm:pt modelId="{CB21F09E-3E86-414C-87D4-121665F0DF25}" type="sibTrans" cxnId="{BC3DEE5E-719B-364A-854E-C42EC677D816}">
      <dgm:prSet/>
      <dgm:spPr/>
      <dgm:t>
        <a:bodyPr/>
        <a:lstStyle/>
        <a:p>
          <a:endParaRPr lang="en-US"/>
        </a:p>
      </dgm:t>
    </dgm:pt>
    <dgm:pt modelId="{81C4EA39-9EDB-B34F-9EA6-F6656E596894}">
      <dgm:prSet phldrT="[Text]"/>
      <dgm:spPr>
        <a:solidFill>
          <a:srgbClr val="4AF22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Diseño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r>
            <a:rPr lang="en-US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</a:p>
      </dgm:t>
    </dgm:pt>
    <dgm:pt modelId="{AD6408C2-5BDD-2C4C-B971-BE93D871DCCC}" type="sibTrans" cxnId="{9755DA8E-70EB-334A-A17C-C57A90431A14}">
      <dgm:prSet/>
      <dgm:spPr/>
      <dgm:t>
        <a:bodyPr/>
        <a:lstStyle/>
        <a:p>
          <a:endParaRPr lang="en-US"/>
        </a:p>
      </dgm:t>
    </dgm:pt>
    <dgm:pt modelId="{38D287EF-A4A0-4D4D-B222-C4BF1527591B}" type="parTrans" cxnId="{9755DA8E-70EB-334A-A17C-C57A90431A14}">
      <dgm:prSet/>
      <dgm:spPr/>
      <dgm:t>
        <a:bodyPr/>
        <a:lstStyle/>
        <a:p>
          <a:endParaRPr lang="en-US"/>
        </a:p>
      </dgm:t>
    </dgm:pt>
    <dgm:pt modelId="{94D9A076-56BB-4641-A4AD-616E8E736EEE}" type="pres">
      <dgm:prSet presAssocID="{1D035219-5D3D-9848-8D21-37863904D94D}" presName="Name0" presStyleCnt="0">
        <dgm:presLayoutVars>
          <dgm:dir/>
          <dgm:resizeHandles val="exact"/>
        </dgm:presLayoutVars>
      </dgm:prSet>
      <dgm:spPr/>
    </dgm:pt>
    <dgm:pt modelId="{555004D5-C3E9-F344-9BE6-394FBCE1549C}" type="pres">
      <dgm:prSet presAssocID="{1D035219-5D3D-9848-8D21-37863904D94D}" presName="cycle" presStyleCnt="0"/>
      <dgm:spPr/>
    </dgm:pt>
    <dgm:pt modelId="{233FB905-FE03-934D-BAC3-41EBBB8AAF64}" type="pres">
      <dgm:prSet presAssocID="{325A6B7B-BA53-3549-ABDE-F4720EFEF28E}" presName="nodeFirstNode" presStyleLbl="node1" presStyleIdx="0" presStyleCnt="6">
        <dgm:presLayoutVars>
          <dgm:bulletEnabled val="1"/>
        </dgm:presLayoutVars>
      </dgm:prSet>
      <dgm:spPr/>
    </dgm:pt>
    <dgm:pt modelId="{2E24E995-3E26-EF40-8BA9-BB11BAF09D70}" type="pres">
      <dgm:prSet presAssocID="{2CD7582E-B2D7-DC47-B547-2D4A993441FA}" presName="sibTransFirstNode" presStyleLbl="bgShp" presStyleIdx="0" presStyleCnt="1"/>
      <dgm:spPr/>
    </dgm:pt>
    <dgm:pt modelId="{A41542AF-3EB7-4244-BB28-F8287E34926F}" type="pres">
      <dgm:prSet presAssocID="{81C4EA39-9EDB-B34F-9EA6-F6656E596894}" presName="nodeFollowingNodes" presStyleLbl="node1" presStyleIdx="1" presStyleCnt="6" custRadScaleRad="96683" custRadScaleInc="10899">
        <dgm:presLayoutVars>
          <dgm:bulletEnabled val="1"/>
        </dgm:presLayoutVars>
      </dgm:prSet>
      <dgm:spPr/>
    </dgm:pt>
    <dgm:pt modelId="{8F9002F8-6CD5-E14C-9F7B-DB853B3B9D94}" type="pres">
      <dgm:prSet presAssocID="{C617A8D4-0215-D44F-8C60-B9981081F12A}" presName="nodeFollowingNodes" presStyleLbl="node1" presStyleIdx="2" presStyleCnt="6" custRadScaleRad="96413" custRadScaleInc="-11592">
        <dgm:presLayoutVars>
          <dgm:bulletEnabled val="1"/>
        </dgm:presLayoutVars>
      </dgm:prSet>
      <dgm:spPr/>
    </dgm:pt>
    <dgm:pt modelId="{C2627D2E-FCED-AD48-BD97-7E56D19D5FA8}" type="pres">
      <dgm:prSet presAssocID="{193F1119-E327-5144-8FDC-8CFF5A443AD0}" presName="nodeFollowingNodes" presStyleLbl="node1" presStyleIdx="3" presStyleCnt="6">
        <dgm:presLayoutVars>
          <dgm:bulletEnabled val="1"/>
        </dgm:presLayoutVars>
      </dgm:prSet>
      <dgm:spPr/>
    </dgm:pt>
    <dgm:pt modelId="{7EF444C6-52B0-234F-A2D4-96E65693258D}" type="pres">
      <dgm:prSet presAssocID="{807B6DDC-7268-F74F-A19E-D0800B5B53CF}" presName="nodeFollowingNodes" presStyleLbl="node1" presStyleIdx="4" presStyleCnt="6" custRadScaleRad="100527" custRadScaleInc="13618">
        <dgm:presLayoutVars>
          <dgm:bulletEnabled val="1"/>
        </dgm:presLayoutVars>
      </dgm:prSet>
      <dgm:spPr/>
    </dgm:pt>
    <dgm:pt modelId="{B7495D86-8248-7843-81F1-AF9D49D2E660}" type="pres">
      <dgm:prSet presAssocID="{DADF6A88-F3D8-4945-B8F2-58094A6E14DE}" presName="nodeFollowingNodes" presStyleLbl="node1" presStyleIdx="5" presStyleCnt="6" custRadScaleRad="99220" custRadScaleInc="-8270">
        <dgm:presLayoutVars>
          <dgm:bulletEnabled val="1"/>
        </dgm:presLayoutVars>
      </dgm:prSet>
      <dgm:spPr/>
    </dgm:pt>
  </dgm:ptLst>
  <dgm:cxnLst>
    <dgm:cxn modelId="{80148489-546A-4676-8D81-09205607A512}" type="presOf" srcId="{193F1119-E327-5144-8FDC-8CFF5A443AD0}" destId="{C2627D2E-FCED-AD48-BD97-7E56D19D5FA8}" srcOrd="0" destOrd="0" presId="urn:microsoft.com/office/officeart/2005/8/layout/cycle3"/>
    <dgm:cxn modelId="{EB2E2E79-E765-D94C-936C-44BECCB818AB}" srcId="{1D035219-5D3D-9848-8D21-37863904D94D}" destId="{325A6B7B-BA53-3549-ABDE-F4720EFEF28E}" srcOrd="0" destOrd="0" parTransId="{F29ED63E-9861-FD45-AB96-7BF1B121D22C}" sibTransId="{2CD7582E-B2D7-DC47-B547-2D4A993441FA}"/>
    <dgm:cxn modelId="{2CCA61E1-9C10-474E-91AE-9D6E878637E7}" type="presOf" srcId="{1D035219-5D3D-9848-8D21-37863904D94D}" destId="{94D9A076-56BB-4641-A4AD-616E8E736EEE}" srcOrd="0" destOrd="0" presId="urn:microsoft.com/office/officeart/2005/8/layout/cycle3"/>
    <dgm:cxn modelId="{B728444F-1028-4098-942E-3C3CA9DB6C7D}" type="presOf" srcId="{807B6DDC-7268-F74F-A19E-D0800B5B53CF}" destId="{7EF444C6-52B0-234F-A2D4-96E65693258D}" srcOrd="0" destOrd="0" presId="urn:microsoft.com/office/officeart/2005/8/layout/cycle3"/>
    <dgm:cxn modelId="{34FE43ED-E743-8846-BADF-E05D04163374}" srcId="{1D035219-5D3D-9848-8D21-37863904D94D}" destId="{193F1119-E327-5144-8FDC-8CFF5A443AD0}" srcOrd="3" destOrd="0" parTransId="{8127FA82-7AD2-4F46-842D-59A3BA37779B}" sibTransId="{E4059927-D00A-D34C-9756-1A73E62E753C}"/>
    <dgm:cxn modelId="{03C1FAF1-479D-4784-B478-17474522C590}" type="presOf" srcId="{325A6B7B-BA53-3549-ABDE-F4720EFEF28E}" destId="{233FB905-FE03-934D-BAC3-41EBBB8AAF64}" srcOrd="0" destOrd="0" presId="urn:microsoft.com/office/officeart/2005/8/layout/cycle3"/>
    <dgm:cxn modelId="{CBDD59FA-4A0D-4E64-B282-2FFB55E2EC60}" type="presOf" srcId="{C617A8D4-0215-D44F-8C60-B9981081F12A}" destId="{8F9002F8-6CD5-E14C-9F7B-DB853B3B9D94}" srcOrd="0" destOrd="0" presId="urn:microsoft.com/office/officeart/2005/8/layout/cycle3"/>
    <dgm:cxn modelId="{3F7E2B16-30BA-4DD6-978A-FD4CE07EDDC2}" type="presOf" srcId="{DADF6A88-F3D8-4945-B8F2-58094A6E14DE}" destId="{B7495D86-8248-7843-81F1-AF9D49D2E660}" srcOrd="0" destOrd="0" presId="urn:microsoft.com/office/officeart/2005/8/layout/cycle3"/>
    <dgm:cxn modelId="{06B15B95-FD0F-DD4A-A858-783BBC99A275}" srcId="{1D035219-5D3D-9848-8D21-37863904D94D}" destId="{807B6DDC-7268-F74F-A19E-D0800B5B53CF}" srcOrd="4" destOrd="0" parTransId="{2EB77C87-9888-4948-AA94-D2027BB03E06}" sibTransId="{E1B2075C-72FA-0E49-944F-54AA125A18B1}"/>
    <dgm:cxn modelId="{B6D7B9DA-B75C-4C11-A786-9B3ACF3E50AE}" type="presOf" srcId="{81C4EA39-9EDB-B34F-9EA6-F6656E596894}" destId="{A41542AF-3EB7-4244-BB28-F8287E34926F}" srcOrd="0" destOrd="0" presId="urn:microsoft.com/office/officeart/2005/8/layout/cycle3"/>
    <dgm:cxn modelId="{B424F083-9B28-4477-A984-4D5D7B41DF06}" type="presOf" srcId="{2CD7582E-B2D7-DC47-B547-2D4A993441FA}" destId="{2E24E995-3E26-EF40-8BA9-BB11BAF09D70}" srcOrd="0" destOrd="0" presId="urn:microsoft.com/office/officeart/2005/8/layout/cycle3"/>
    <dgm:cxn modelId="{BC3DEE5E-719B-364A-854E-C42EC677D816}" srcId="{1D035219-5D3D-9848-8D21-37863904D94D}" destId="{DADF6A88-F3D8-4945-B8F2-58094A6E14DE}" srcOrd="5" destOrd="0" parTransId="{7A447DF3-8618-834E-BB3D-1E87675B1122}" sibTransId="{CB21F09E-3E86-414C-87D4-121665F0DF25}"/>
    <dgm:cxn modelId="{899D2037-A043-B843-B27B-03219BC18B21}" srcId="{1D035219-5D3D-9848-8D21-37863904D94D}" destId="{C617A8D4-0215-D44F-8C60-B9981081F12A}" srcOrd="2" destOrd="0" parTransId="{9E9E31DC-1403-904D-89CB-44DD516ED058}" sibTransId="{E5CA7E01-7EC5-594A-8438-F04E3A3E5EAB}"/>
    <dgm:cxn modelId="{9755DA8E-70EB-334A-A17C-C57A90431A14}" srcId="{1D035219-5D3D-9848-8D21-37863904D94D}" destId="{81C4EA39-9EDB-B34F-9EA6-F6656E596894}" srcOrd="1" destOrd="0" parTransId="{38D287EF-A4A0-4D4D-B222-C4BF1527591B}" sibTransId="{AD6408C2-5BDD-2C4C-B971-BE93D871DCCC}"/>
    <dgm:cxn modelId="{E8617622-F69B-4323-8448-1C697507912D}" type="presParOf" srcId="{94D9A076-56BB-4641-A4AD-616E8E736EEE}" destId="{555004D5-C3E9-F344-9BE6-394FBCE1549C}" srcOrd="0" destOrd="0" presId="urn:microsoft.com/office/officeart/2005/8/layout/cycle3"/>
    <dgm:cxn modelId="{6E1D9ABD-35CD-4F37-884F-46E273C638DF}" type="presParOf" srcId="{555004D5-C3E9-F344-9BE6-394FBCE1549C}" destId="{233FB905-FE03-934D-BAC3-41EBBB8AAF64}" srcOrd="0" destOrd="0" presId="urn:microsoft.com/office/officeart/2005/8/layout/cycle3"/>
    <dgm:cxn modelId="{3BE79E61-61CF-47EF-8989-F001E46C0E80}" type="presParOf" srcId="{555004D5-C3E9-F344-9BE6-394FBCE1549C}" destId="{2E24E995-3E26-EF40-8BA9-BB11BAF09D70}" srcOrd="1" destOrd="0" presId="urn:microsoft.com/office/officeart/2005/8/layout/cycle3"/>
    <dgm:cxn modelId="{D0A13CB9-107E-4C06-9368-BD9709BF5C2D}" type="presParOf" srcId="{555004D5-C3E9-F344-9BE6-394FBCE1549C}" destId="{A41542AF-3EB7-4244-BB28-F8287E34926F}" srcOrd="2" destOrd="0" presId="urn:microsoft.com/office/officeart/2005/8/layout/cycle3"/>
    <dgm:cxn modelId="{06C1A22D-E54C-467D-9B16-7572D32C02ED}" type="presParOf" srcId="{555004D5-C3E9-F344-9BE6-394FBCE1549C}" destId="{8F9002F8-6CD5-E14C-9F7B-DB853B3B9D94}" srcOrd="3" destOrd="0" presId="urn:microsoft.com/office/officeart/2005/8/layout/cycle3"/>
    <dgm:cxn modelId="{337A078A-6D2F-4941-B71C-16269EC19DFD}" type="presParOf" srcId="{555004D5-C3E9-F344-9BE6-394FBCE1549C}" destId="{C2627D2E-FCED-AD48-BD97-7E56D19D5FA8}" srcOrd="4" destOrd="0" presId="urn:microsoft.com/office/officeart/2005/8/layout/cycle3"/>
    <dgm:cxn modelId="{BA0E796C-3E8F-4636-9FD5-0DA97C137FD6}" type="presParOf" srcId="{555004D5-C3E9-F344-9BE6-394FBCE1549C}" destId="{7EF444C6-52B0-234F-A2D4-96E65693258D}" srcOrd="5" destOrd="0" presId="urn:microsoft.com/office/officeart/2005/8/layout/cycle3"/>
    <dgm:cxn modelId="{B97E1598-BE99-4D02-897A-D1D69EB96C76}" type="presParOf" srcId="{555004D5-C3E9-F344-9BE6-394FBCE1549C}" destId="{B7495D86-8248-7843-81F1-AF9D49D2E66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4E995-3E26-EF40-8BA9-BB11BAF09D70}">
      <dsp:nvSpPr>
        <dsp:cNvPr id="0" name=""/>
        <dsp:cNvSpPr/>
      </dsp:nvSpPr>
      <dsp:spPr>
        <a:xfrm>
          <a:off x="1150482" y="-4124"/>
          <a:ext cx="5928635" cy="5928635"/>
        </a:xfrm>
        <a:prstGeom prst="circularArrow">
          <a:avLst>
            <a:gd name="adj1" fmla="val 5274"/>
            <a:gd name="adj2" fmla="val 312630"/>
            <a:gd name="adj3" fmla="val 14227915"/>
            <a:gd name="adj4" fmla="val 17127145"/>
            <a:gd name="adj5" fmla="val 547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FB905-FE03-934D-BAC3-41EBBB8AAF64}">
      <dsp:nvSpPr>
        <dsp:cNvPr id="0" name=""/>
        <dsp:cNvSpPr/>
      </dsp:nvSpPr>
      <dsp:spPr>
        <a:xfrm>
          <a:off x="2987650" y="3098"/>
          <a:ext cx="2254299" cy="1127149"/>
        </a:xfrm>
        <a:prstGeom prst="roundRect">
          <a:avLst/>
        </a:prstGeom>
        <a:solidFill>
          <a:srgbClr val="4AF229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Desarrollo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la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Identidad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endParaRPr lang="en-US" sz="21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3042673" y="58121"/>
        <a:ext cx="2144253" cy="1017103"/>
      </dsp:txXfrm>
    </dsp:sp>
    <dsp:sp modelId="{A41542AF-3EB7-4244-BB28-F8287E34926F}">
      <dsp:nvSpPr>
        <dsp:cNvPr id="0" name=""/>
        <dsp:cNvSpPr/>
      </dsp:nvSpPr>
      <dsp:spPr>
        <a:xfrm>
          <a:off x="5105393" y="1447805"/>
          <a:ext cx="2254299" cy="1127149"/>
        </a:xfrm>
        <a:prstGeom prst="roundRect">
          <a:avLst/>
        </a:prstGeom>
        <a:solidFill>
          <a:srgbClr val="4AF229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Diseño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</a:p>
      </dsp:txBody>
      <dsp:txXfrm>
        <a:off x="5160416" y="1502828"/>
        <a:ext cx="2144253" cy="1017103"/>
      </dsp:txXfrm>
    </dsp:sp>
    <dsp:sp modelId="{8F9002F8-6CD5-E14C-9F7B-DB853B3B9D94}">
      <dsp:nvSpPr>
        <dsp:cNvPr id="0" name=""/>
        <dsp:cNvSpPr/>
      </dsp:nvSpPr>
      <dsp:spPr>
        <a:xfrm>
          <a:off x="5105396" y="3352807"/>
          <a:ext cx="2254299" cy="1127149"/>
        </a:xfrm>
        <a:prstGeom prst="roundRect">
          <a:avLst/>
        </a:prstGeom>
        <a:solidFill>
          <a:srgbClr val="4AF229"/>
        </a:solidFill>
        <a:ln w="25400" cap="flat" cmpd="dbl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Comunicación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endParaRPr lang="en-US" sz="21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5160419" y="3407830"/>
        <a:ext cx="2144253" cy="1017103"/>
      </dsp:txXfrm>
    </dsp:sp>
    <dsp:sp modelId="{C2627D2E-FCED-AD48-BD97-7E56D19D5FA8}">
      <dsp:nvSpPr>
        <dsp:cNvPr id="0" name=""/>
        <dsp:cNvSpPr/>
      </dsp:nvSpPr>
      <dsp:spPr>
        <a:xfrm>
          <a:off x="2987650" y="4813351"/>
          <a:ext cx="2254299" cy="1127149"/>
        </a:xfrm>
        <a:prstGeom prst="roundRect">
          <a:avLst/>
        </a:prstGeom>
        <a:solidFill>
          <a:srgbClr val="4AF229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Gerencia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la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Marca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</a:p>
      </dsp:txBody>
      <dsp:txXfrm>
        <a:off x="3042673" y="4868374"/>
        <a:ext cx="2144253" cy="1017103"/>
      </dsp:txXfrm>
    </dsp:sp>
    <dsp:sp modelId="{7EF444C6-52B0-234F-A2D4-96E65693258D}">
      <dsp:nvSpPr>
        <dsp:cNvPr id="0" name=""/>
        <dsp:cNvSpPr/>
      </dsp:nvSpPr>
      <dsp:spPr>
        <a:xfrm>
          <a:off x="761994" y="3352797"/>
          <a:ext cx="2254299" cy="1127149"/>
        </a:xfrm>
        <a:prstGeom prst="roundRect">
          <a:avLst/>
        </a:prstGeom>
        <a:solidFill>
          <a:srgbClr val="4AF229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Dirección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Estratégica</a:t>
          </a:r>
          <a:endParaRPr lang="en-US" sz="21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817017" y="3407820"/>
        <a:ext cx="2144253" cy="1017103"/>
      </dsp:txXfrm>
    </dsp:sp>
    <dsp:sp modelId="{B7495D86-8248-7843-81F1-AF9D49D2E660}">
      <dsp:nvSpPr>
        <dsp:cNvPr id="0" name=""/>
        <dsp:cNvSpPr/>
      </dsp:nvSpPr>
      <dsp:spPr>
        <a:xfrm>
          <a:off x="838197" y="1371597"/>
          <a:ext cx="2254299" cy="1127149"/>
        </a:xfrm>
        <a:prstGeom prst="roundRect">
          <a:avLst/>
        </a:prstGeom>
        <a:solidFill>
          <a:srgbClr val="4AF229"/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Evaluación</a:t>
          </a:r>
          <a:r>
            <a:rPr lang="en-US" sz="2100" kern="1200" dirty="0">
              <a:solidFill>
                <a:schemeClr val="tx1"/>
              </a:solidFill>
              <a:latin typeface="Times New Roman"/>
              <a:cs typeface="Times New Roman"/>
            </a:rPr>
            <a:t> de </a:t>
          </a:r>
          <a:r>
            <a:rPr lang="en-US" sz="2100" kern="1200" dirty="0" err="1">
              <a:solidFill>
                <a:schemeClr val="tx1"/>
              </a:solidFill>
              <a:latin typeface="Times New Roman"/>
              <a:cs typeface="Times New Roman"/>
            </a:rPr>
            <a:t>Imágen</a:t>
          </a:r>
          <a:endParaRPr lang="en-US" sz="21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893220" y="1426620"/>
        <a:ext cx="2144253" cy="101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E1404-3708-334E-93B2-93FC8AA5C9B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28AD6-B89D-D340-8008-582C56474A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4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755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E2819CA-B3AC-DF4A-BC48-6B36A488A7A9}" type="slidenum">
              <a:rPr lang="zh-TW" altLang="en-US" sz="1200">
                <a:solidFill>
                  <a:prstClr val="black"/>
                </a:solidFill>
                <a:latin typeface="Arial" charset="0"/>
                <a:ea typeface="新細明體" charset="0"/>
                <a:cs typeface="新細明體" charset="0"/>
              </a:rPr>
              <a:pPr/>
              <a:t>8</a:t>
            </a:fld>
            <a:endParaRPr lang="en-US" altLang="zh-TW" sz="1200">
              <a:solidFill>
                <a:prstClr val="black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69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E94F8-67FA-429D-95E8-BC2509E10A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225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DEABB-FEC8-AA45-A71F-5ED827348782}" type="slidenum">
              <a:rPr lang="en-US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FA98A0E-61C4-9A4A-B4C1-B0C49948559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37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56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03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46B-3610-784D-8D4F-15F1C3AFCA31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661F-C330-B64A-8B5A-4CF3B78DEB4F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4217-A3D3-B14F-984F-1F3FFD1F4B13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DE54-99AD-1C40-8009-C2C4E4DF4156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0F5C-6C8C-4243-96DA-B750FDBDC2DF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60F8-0A9C-664A-9FA7-D8294D11E0C5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615C-571C-654D-9293-4FAD40AE06AD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9A49-DECF-5642-84F5-41E5BB653533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9514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9990-8FF4-1745-AF51-8D5E90EDBE9B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4812-3BC6-3E42-AE36-4270B8E880F1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0CFA-008D-7241-A165-25DB6E266EAE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21E38-756F-034D-8900-66796749B2F5}" type="datetime1">
              <a:rPr lang="en-US" smtClean="0">
                <a:solidFill>
                  <a:prstClr val="white"/>
                </a:solidFill>
                <a:latin typeface="News Gothic MT"/>
              </a:rPr>
              <a:pPr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F8FDDD-A108-5D4A-9378-DC8708482D8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1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41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637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7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44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0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77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91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CC42-D141-435F-B36D-B02C13130049}" type="datetimeFigureOut">
              <a:rPr lang="es-CO" smtClean="0"/>
              <a:t>26/05/2017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CEFBF-3946-4008-BD27-68B34D0804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14072D65-F91F-0242-814C-09530D350FCC}" type="datetime1">
              <a:rPr lang="en-US" smtClean="0">
                <a:solidFill>
                  <a:prstClr val="white"/>
                </a:solidFill>
                <a:latin typeface="News Gothic MT"/>
              </a:rPr>
              <a:pPr defTabSz="457200"/>
              <a:t>5/26/2017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7448" y="657393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pPr defTabSz="457200"/>
            <a:fld id="{9BE5861A-D2DB-F34B-9199-1D541A36875D}" type="slidenum">
              <a:rPr lang="en-US" smtClean="0"/>
              <a:pPr defTabSz="45720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wmf"/><Relationship Id="rId11" Type="http://schemas.openxmlformats.org/officeDocument/2006/relationships/image" Target="../media/image52.jp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MacHD:Users:bpitts:Desktop:Brenda%20Pitts%20-%20Book%20Chapter%20Files:a%20Done%20uploading:Chapter%201%20all%20files:Chapter%201%20Figures%20Tables%20etc:chapter%201%20figures%20tables%20and%20little%20case%20study%20:Table%201.15%20Some%20Segments%20&amp;%20Econ%20Value%20$2.142%20trillion.docx!OLE_LINK1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82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g"/><Relationship Id="rId4" Type="http://schemas.openxmlformats.org/officeDocument/2006/relationships/image" Target="../media/image11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gif"/><Relationship Id="rId4" Type="http://schemas.openxmlformats.org/officeDocument/2006/relationships/image" Target="../media/image12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7.jpeg"/><Relationship Id="rId5" Type="http://schemas.openxmlformats.org/officeDocument/2006/relationships/image" Target="../media/image136.emf"/><Relationship Id="rId4" Type="http://schemas.openxmlformats.org/officeDocument/2006/relationships/package" Target="../embeddings/Microsoft_Word_Document.docx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1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139.jpeg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87624" y="908720"/>
            <a:ext cx="7812360" cy="880872"/>
          </a:xfrm>
          <a:prstGeom prst="rect">
            <a:avLst/>
          </a:prstGeom>
          <a:solidFill>
            <a:srgbClr val="B0FF2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Prosperidad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en un Mercado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Deportivo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Globalizado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Desafíos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Tendencias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Oportunidades</a:t>
            </a:r>
            <a:endParaRPr lang="en-US" sz="26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" descr="Abby Wambach rejoi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212976"/>
            <a:ext cx="4680520" cy="32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299212" y="6138538"/>
            <a:ext cx="1744769" cy="7095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Abby </a:t>
            </a:r>
            <a:r>
              <a:rPr lang="en-US" sz="1100" b="1" i="1" dirty="0" err="1">
                <a:solidFill>
                  <a:srgbClr val="18579B"/>
                </a:solidFill>
                <a:latin typeface="Times New Roman"/>
                <a:cs typeface="Times New Roman"/>
              </a:rPr>
              <a:t>Wombach</a:t>
            </a:r>
            <a:endParaRPr lang="en-US" sz="1100" b="1" i="1" dirty="0">
              <a:solidFill>
                <a:srgbClr val="18579B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Professional Soccer Player</a:t>
            </a:r>
          </a:p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USA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772816"/>
            <a:ext cx="1080120" cy="10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lag-simple-map-of-south-americ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97152"/>
            <a:ext cx="846695" cy="1340767"/>
          </a:xfrm>
          <a:prstGeom prst="rect">
            <a:avLst/>
          </a:prstGeom>
        </p:spPr>
      </p:pic>
      <p:pic>
        <p:nvPicPr>
          <p:cNvPr id="7" name="Picture 6" descr="35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5436096" cy="326165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483768" y="1916832"/>
            <a:ext cx="6544344" cy="783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Dr. Brenda G. Pitts, Professor - Georgia State University</a:t>
            </a:r>
          </a:p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Atlanta, Georgia USA - </a:t>
            </a: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DrBrendaPitts@gmail.com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15616" y="5949280"/>
            <a:ext cx="2664296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Olympics 2016: USA 2 </a:t>
            </a:r>
            <a:r>
              <a:rPr lang="mr-IN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–</a:t>
            </a:r>
            <a:r>
              <a:rPr lang="en-US" sz="1100" b="1" i="1" dirty="0">
                <a:solidFill>
                  <a:srgbClr val="18579B"/>
                </a:solidFill>
                <a:latin typeface="Times New Roman"/>
                <a:cs typeface="Times New Roman"/>
              </a:rPr>
              <a:t> Colombia 2</a:t>
            </a:r>
          </a:p>
        </p:txBody>
      </p:sp>
    </p:spTree>
    <p:extLst>
      <p:ext uri="{BB962C8B-B14F-4D97-AF65-F5344CB8AC3E}">
        <p14:creationId xmlns:p14="http://schemas.microsoft.com/office/powerpoint/2010/main" val="7591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95" y="259436"/>
            <a:ext cx="8839200" cy="581571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Crecimiento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Industria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Deportiva</a:t>
            </a:r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25" y="2715405"/>
            <a:ext cx="7408333" cy="1896533"/>
          </a:xfrm>
        </p:spPr>
        <p:txBody>
          <a:bodyPr>
            <a:normAutofit fontScale="925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200" dirty="0"/>
              <a:t>Las personas son la </a:t>
            </a:r>
            <a:r>
              <a:rPr lang="en-US" sz="2200" dirty="0" err="1"/>
              <a:t>razón</a:t>
            </a:r>
            <a:r>
              <a:rPr lang="en-US" sz="2200" dirty="0"/>
              <a:t> </a:t>
            </a:r>
            <a:r>
              <a:rPr lang="en-US" sz="2200" dirty="0" err="1"/>
              <a:t>número</a:t>
            </a:r>
            <a:r>
              <a:rPr lang="en-US" sz="2200" dirty="0"/>
              <a:t> </a:t>
            </a:r>
            <a:r>
              <a:rPr lang="en-US" sz="2200" dirty="0" err="1"/>
              <a:t>uno</a:t>
            </a:r>
            <a:r>
              <a:rPr lang="en-US" sz="2200" dirty="0"/>
              <a:t> para el </a:t>
            </a:r>
            <a:r>
              <a:rPr lang="en-US" sz="2200" dirty="0" err="1"/>
              <a:t>desarrollo</a:t>
            </a:r>
            <a:r>
              <a:rPr lang="en-US" sz="2200" dirty="0"/>
              <a:t> y </a:t>
            </a:r>
            <a:r>
              <a:rPr lang="en-US" sz="2200" dirty="0" err="1"/>
              <a:t>crecimiento</a:t>
            </a:r>
            <a:r>
              <a:rPr lang="en-US" sz="2200" dirty="0"/>
              <a:t> de la </a:t>
            </a:r>
            <a:r>
              <a:rPr lang="en-US" sz="2200" dirty="0" err="1"/>
              <a:t>industria</a:t>
            </a:r>
            <a:r>
              <a:rPr lang="en-US" sz="2200" dirty="0"/>
              <a:t> </a:t>
            </a:r>
            <a:r>
              <a:rPr lang="en-US" sz="2200" dirty="0" err="1"/>
              <a:t>deportiva</a:t>
            </a:r>
            <a:r>
              <a:rPr lang="en-US" sz="2200" dirty="0"/>
              <a:t> </a:t>
            </a:r>
            <a:r>
              <a:rPr lang="en-US" sz="2200" dirty="0" err="1"/>
              <a:t>debido</a:t>
            </a:r>
            <a:r>
              <a:rPr lang="en-US" sz="2200" dirty="0"/>
              <a:t> a </a:t>
            </a:r>
            <a:r>
              <a:rPr lang="en-US" sz="2200" dirty="0" err="1"/>
              <a:t>nuestro</a:t>
            </a:r>
            <a:r>
              <a:rPr lang="en-US" sz="2200" dirty="0"/>
              <a:t> </a:t>
            </a:r>
            <a:r>
              <a:rPr lang="en-US" sz="2200" dirty="0" err="1"/>
              <a:t>amor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practicar</a:t>
            </a:r>
            <a:r>
              <a:rPr lang="en-US" sz="2200" dirty="0"/>
              <a:t> </a:t>
            </a:r>
            <a:r>
              <a:rPr lang="en-US" sz="2200" dirty="0" err="1"/>
              <a:t>depotes</a:t>
            </a:r>
            <a:r>
              <a:rPr lang="en-US" sz="2200" dirty="0"/>
              <a:t> y </a:t>
            </a:r>
            <a:r>
              <a:rPr lang="en-US" sz="2200" dirty="0" err="1"/>
              <a:t>ver</a:t>
            </a:r>
            <a:r>
              <a:rPr lang="en-US" sz="2200" dirty="0"/>
              <a:t> </a:t>
            </a:r>
            <a:r>
              <a:rPr lang="en-US" sz="2200" dirty="0" err="1"/>
              <a:t>deportes</a:t>
            </a:r>
            <a:r>
              <a:rPr lang="en-US" sz="2200" dirty="0"/>
              <a:t>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200" dirty="0"/>
              <a:t>Este </a:t>
            </a:r>
            <a:r>
              <a:rPr lang="en-US" sz="2200" dirty="0" err="1"/>
              <a:t>amor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los </a:t>
            </a:r>
            <a:r>
              <a:rPr lang="en-US" sz="2200" dirty="0" err="1"/>
              <a:t>deportes</a:t>
            </a:r>
            <a:r>
              <a:rPr lang="en-US" sz="2200" dirty="0"/>
              <a:t> genera la </a:t>
            </a:r>
            <a:r>
              <a:rPr lang="en-US" sz="2200" dirty="0" err="1"/>
              <a:t>demanda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los </a:t>
            </a:r>
            <a:r>
              <a:rPr lang="en-US" sz="2200" dirty="0" err="1"/>
              <a:t>deportes</a:t>
            </a:r>
            <a:r>
              <a:rPr lang="en-US" sz="2200" dirty="0"/>
              <a:t> y la </a:t>
            </a:r>
            <a:r>
              <a:rPr lang="en-US" sz="2200" dirty="0" err="1"/>
              <a:t>industria</a:t>
            </a:r>
            <a:r>
              <a:rPr lang="en-US" sz="2200" dirty="0"/>
              <a:t> </a:t>
            </a:r>
            <a:r>
              <a:rPr lang="en-US" sz="2200" dirty="0" err="1"/>
              <a:t>deportiva</a:t>
            </a:r>
            <a:r>
              <a:rPr lang="en-US" sz="2200" dirty="0"/>
              <a:t>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sz="1200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1083831">
            <a:off x="198537" y="1414947"/>
            <a:ext cx="1763559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Personas!</a:t>
            </a:r>
          </a:p>
        </p:txBody>
      </p:sp>
      <p:pic>
        <p:nvPicPr>
          <p:cNvPr id="6" name="Picture 9" descr="C:\Documents and Settings\Student\Local Settings\Temporary Internet Files\Content.IE5\DBTDOXYZ\MPj0399999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724400"/>
            <a:ext cx="247783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12003823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295400"/>
            <a:ext cx="17830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kinbgp\Local Settings\Temporary Internet Files\Content.IE5\21KUXY9H\MPj04388120000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9652" y="1092364"/>
            <a:ext cx="2312455" cy="165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Program Files\Microsoft Office\MEDIA\CAGCAT10\j0292152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4724400"/>
            <a:ext cx="153828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Documents and Settings\kinbgp\Local Settings\Temporary Internet Files\Content.IE5\NALIKFHA\MPj03995320000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407" y="4611938"/>
            <a:ext cx="1498793" cy="2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C:\Documents and Settings\kinbgp\Local Settings\Temporary Internet Files\Content.IE5\Q2F3LT3P\MCj00904030000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4191000"/>
            <a:ext cx="1905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Documents and Settings\kinbgp\Local Settings\Temporary Internet Files\Content.IE5\NALIKFHA\MCj0199080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90816" y="1285990"/>
            <a:ext cx="2121148" cy="101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Documents and Settings\kinbgp\Local Settings\Temporary Internet Files\Content.IE5\Q2F3LT3P\MPj04411550000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29583" y="5283447"/>
            <a:ext cx="2361830" cy="157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Yani-Tseng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20" y="3346581"/>
            <a:ext cx="1895975" cy="12653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2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5344"/>
            <a:ext cx="8229600" cy="75285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>
                <a:solidFill>
                  <a:schemeClr val="bg1"/>
                </a:solidFill>
              </a:rPr>
              <a:t>Economic Value of the Sport Business 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3146" y="2343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035784"/>
              </p:ext>
            </p:extLst>
          </p:nvPr>
        </p:nvGraphicFramePr>
        <p:xfrm>
          <a:off x="107504" y="476672"/>
          <a:ext cx="8899628" cy="690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Document" r:id="rId3" imgW="7861300" imgH="5118100" progId="Word.Document.12">
                  <p:link updateAutomatic="1"/>
                </p:oleObj>
              </mc:Choice>
              <mc:Fallback>
                <p:oleObj name="Document" r:id="rId3" imgW="7861300" imgH="5118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76672"/>
                        <a:ext cx="8899628" cy="6904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7"/>
          <p:cNvSpPr txBox="1"/>
          <p:nvPr/>
        </p:nvSpPr>
        <p:spPr>
          <a:xfrm>
            <a:off x="153570" y="140391"/>
            <a:ext cx="880885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457200"/>
            <a:r>
              <a:rPr lang="es-ES" sz="1400" b="1" dirty="0">
                <a:solidFill>
                  <a:srgbClr val="212121"/>
                </a:solidFill>
                <a:latin typeface="inherit"/>
              </a:rPr>
              <a:t>El valor económico es difícil de determinar debido al tamaño y la complejidad; Pero podemos recopilar estudios sobre entidades individuales. Aquí, 30 segmentos suman más de $ 2 billones USD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endParaRPr lang="es-E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457200"/>
            <a:endParaRPr lang="en-US" sz="14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37884" y="6518796"/>
            <a:ext cx="896470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600" i="1" dirty="0">
                <a:solidFill>
                  <a:prstClr val="black"/>
                </a:solidFill>
                <a:latin typeface="Times New Roman"/>
                <a:cs typeface="Times New Roman"/>
              </a:rPr>
              <a:t>Pitts &amp; </a:t>
            </a:r>
            <a:r>
              <a:rPr lang="en-US" sz="16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Stotlar</a:t>
            </a:r>
            <a:r>
              <a:rPr lang="en-US" sz="1600" i="1" dirty="0">
                <a:solidFill>
                  <a:prstClr val="black"/>
                </a:solidFill>
                <a:latin typeface="Times New Roman"/>
                <a:cs typeface="Times New Roman"/>
              </a:rPr>
              <a:t>. (2013). Fundamentals of Sport Marketing. FIT Publishers. USA</a:t>
            </a:r>
          </a:p>
        </p:txBody>
      </p:sp>
    </p:spTree>
    <p:extLst>
      <p:ext uri="{BB962C8B-B14F-4D97-AF65-F5344CB8AC3E}">
        <p14:creationId xmlns:p14="http://schemas.microsoft.com/office/powerpoint/2010/main" val="216784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630" y="48635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4" name="Picture 3" descr="Brandi Chastain 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56" y="4461639"/>
            <a:ext cx="2319267" cy="2351737"/>
          </a:xfrm>
          <a:prstGeom prst="rect">
            <a:avLst/>
          </a:prstGeom>
        </p:spPr>
      </p:pic>
      <p:pic>
        <p:nvPicPr>
          <p:cNvPr id="5" name="Picture 4" descr="Abby Wambach rejoic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35" y="4658807"/>
            <a:ext cx="2682617" cy="1866537"/>
          </a:xfrm>
          <a:prstGeom prst="rect">
            <a:avLst/>
          </a:prstGeom>
        </p:spPr>
      </p:pic>
      <p:pic>
        <p:nvPicPr>
          <p:cNvPr id="7" name="Picture 6" descr="surf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2" y="5018317"/>
            <a:ext cx="2208798" cy="1693412"/>
          </a:xfrm>
          <a:prstGeom prst="rect">
            <a:avLst/>
          </a:prstGeom>
        </p:spPr>
      </p:pic>
      <p:pic>
        <p:nvPicPr>
          <p:cNvPr id="8" name="Picture 7" descr="world flat vi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38718"/>
            <a:ext cx="2431887" cy="14780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955" y="397341"/>
            <a:ext cx="8591552" cy="439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err="1"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latin typeface="Times New Roman" charset="0"/>
                <a:ea typeface="ＭＳ Ｐゴシック" charset="0"/>
              </a:rPr>
              <a:t>es</a:t>
            </a:r>
            <a:r>
              <a:rPr lang="en-CA" sz="2400" dirty="0"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latin typeface="Times New Roman" charset="0"/>
                <a:ea typeface="ＭＳ Ｐゴシック" charset="0"/>
              </a:rPr>
              <a:t>importante</a:t>
            </a:r>
            <a:r>
              <a:rPr lang="en-CA" sz="2400" dirty="0">
                <a:latin typeface="Times New Roman" charset="0"/>
                <a:ea typeface="ＭＳ Ｐゴシック" charset="0"/>
              </a:rPr>
              <a:t> la “</a:t>
            </a:r>
            <a:r>
              <a:rPr lang="en-CA" sz="2400" dirty="0" err="1"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latin typeface="Times New Roman" charset="0"/>
                <a:ea typeface="ＭＳ Ｐゴシック" charset="0"/>
              </a:rPr>
              <a:t>”?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7504" y="1412776"/>
            <a:ext cx="669674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Vivimos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en un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ya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no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está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definido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por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nacionalidades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y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fronteras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geográficas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04" y="2708920"/>
            <a:ext cx="878497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Los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ciudadanos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de hoy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necesitan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ser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pensar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en el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operar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nuestro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interconectado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11477" y="3645024"/>
            <a:ext cx="885301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Las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instituciones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educación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superior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necesitan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preparar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nuestros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estudiantes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operar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este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600" dirty="0" err="1">
                <a:latin typeface="Times New Roman"/>
                <a:ea typeface="ＭＳ Ｐゴシック" charset="0"/>
                <a:cs typeface="Times New Roman"/>
              </a:rPr>
              <a:t>ambiente</a:t>
            </a:r>
            <a:r>
              <a:rPr lang="en-CA" sz="1600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7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49275" y="188640"/>
            <a:ext cx="8042276" cy="11118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CA" sz="3600" i="1" dirty="0">
                <a:latin typeface="Times New Roman" charset="0"/>
                <a:ea typeface="ＭＳ Ｐゴシック" charset="0"/>
              </a:rPr>
              <a:t>¿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Cuál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 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es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 el 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significado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 de la “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globalización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” en el 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contexto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 de la </a:t>
            </a:r>
            <a:r>
              <a:rPr lang="en-CA" sz="3600" i="1" dirty="0" err="1">
                <a:latin typeface="Times New Roman" charset="0"/>
                <a:ea typeface="ＭＳ Ｐゴシック" charset="0"/>
              </a:rPr>
              <a:t>educación</a:t>
            </a:r>
            <a:r>
              <a:rPr lang="en-CA" sz="3600" i="1" dirty="0">
                <a:latin typeface="Times New Roman" charset="0"/>
                <a:ea typeface="ＭＳ Ｐゴシック" charset="0"/>
              </a:rPr>
              <a:t> superior?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96955" y="1412776"/>
            <a:ext cx="8591551" cy="349294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La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integración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una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dimension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internacional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e intercultural en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contenido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materiales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actividades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y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conocimiento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debe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ser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incorporado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las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funciones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enseñanza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investigación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y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servicio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público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las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universidades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mejorar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la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relevancia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en un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interindependiente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eaLnBrk="1" hangingPunct="1"/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Incorporando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una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dimension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internacional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o global en el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propósito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funciones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o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ejecución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de la 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educación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post-</a:t>
            </a:r>
            <a:r>
              <a:rPr lang="en-US" sz="2200" i="1" dirty="0" err="1">
                <a:latin typeface="Times New Roman"/>
                <a:ea typeface="ＭＳ Ｐゴシック" charset="0"/>
                <a:cs typeface="Times New Roman"/>
              </a:rPr>
              <a:t>secundaria</a:t>
            </a:r>
            <a:r>
              <a:rPr lang="en-US" sz="2200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400" i="1" dirty="0">
                <a:latin typeface="Times New Roman"/>
                <a:ea typeface="ＭＳ Ｐゴシック" charset="0"/>
                <a:cs typeface="Times New Roman"/>
              </a:rPr>
              <a:t>(Knight, 2003, p. 19)</a:t>
            </a:r>
          </a:p>
        </p:txBody>
      </p:sp>
      <p:pic>
        <p:nvPicPr>
          <p:cNvPr id="2" name="Picture 1" descr="cropped-latmos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5" y="4235431"/>
            <a:ext cx="8591551" cy="24743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7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7463" y="0"/>
            <a:ext cx="9126537" cy="12264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CA" sz="4000" i="1" dirty="0">
                <a:latin typeface="Times New Roman" charset="0"/>
                <a:ea typeface="ＭＳ Ｐゴシック" charset="0"/>
              </a:rPr>
              <a:t>¿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Cómo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es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esto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relevante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para el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deporte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y los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programas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de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Gestión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 </a:t>
            </a:r>
            <a:r>
              <a:rPr lang="en-CA" sz="4000" i="1" dirty="0" err="1">
                <a:latin typeface="Times New Roman" charset="0"/>
                <a:ea typeface="ＭＳ Ｐゴシック" charset="0"/>
              </a:rPr>
              <a:t>Deportiva</a:t>
            </a:r>
            <a:r>
              <a:rPr lang="en-CA" sz="4000" i="1" dirty="0">
                <a:latin typeface="Times New Roman" charset="0"/>
                <a:ea typeface="ＭＳ Ｐゴシック" charset="0"/>
              </a:rPr>
              <a:t>?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9470" y="1459096"/>
            <a:ext cx="8264373" cy="1294565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Los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deportes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y los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negocios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deportivos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son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internacionales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y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su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creciente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globalización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hace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la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Gestión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Deportiva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sea un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sitio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particularmente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pertinente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considerar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temas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CA" dirty="0" err="1">
                <a:latin typeface="Times New Roman"/>
                <a:ea typeface="ＭＳ Ｐゴシック" charset="0"/>
                <a:cs typeface="Times New Roman"/>
              </a:rPr>
              <a:t>internacionalización</a:t>
            </a:r>
            <a:r>
              <a:rPr lang="en-CA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5" y="2894766"/>
            <a:ext cx="3652193" cy="27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09" y="2894766"/>
            <a:ext cx="2716333" cy="271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ight Arrow 3"/>
          <p:cNvSpPr>
            <a:spLocks noChangeArrowheads="1"/>
          </p:cNvSpPr>
          <p:nvPr/>
        </p:nvSpPr>
        <p:spPr bwMode="auto">
          <a:xfrm>
            <a:off x="4114800" y="4024169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defTabSz="457200"/>
            <a:endParaRPr lang="en-CA">
              <a:solidFill>
                <a:prstClr val="black"/>
              </a:solidFill>
              <a:latin typeface="News Gothic MT"/>
            </a:endParaRPr>
          </a:p>
        </p:txBody>
      </p:sp>
      <p:pic>
        <p:nvPicPr>
          <p:cNvPr id="2" name="Picture 1" descr="Huge power boa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56" y="5700245"/>
            <a:ext cx="2697714" cy="1069041"/>
          </a:xfrm>
          <a:prstGeom prst="rect">
            <a:avLst/>
          </a:prstGeom>
        </p:spPr>
      </p:pic>
      <p:pic>
        <p:nvPicPr>
          <p:cNvPr id="3" name="Picture 2" descr="a NASCAR c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5" y="5542823"/>
            <a:ext cx="1635284" cy="1226463"/>
          </a:xfrm>
          <a:prstGeom prst="rect">
            <a:avLst/>
          </a:prstGeom>
        </p:spPr>
      </p:pic>
      <p:pic>
        <p:nvPicPr>
          <p:cNvPr id="4" name="Picture 3" descr="get_inspired_wheelchairTennis_01.ashx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05" y="5210671"/>
            <a:ext cx="2225831" cy="13597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9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390579"/>
            <a:ext cx="8042276" cy="58429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¡‘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Edad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de Oro’ para la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industria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deportiva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68696" y="1201623"/>
            <a:ext cx="8222855" cy="3544619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Entrada</a:t>
            </a:r>
            <a:r>
              <a:rPr lang="en-US" sz="1600" dirty="0">
                <a:latin typeface="Times New Roman"/>
                <a:cs typeface="Times New Roman"/>
              </a:rPr>
              <a:t> en la </a:t>
            </a:r>
            <a:r>
              <a:rPr lang="en-US" sz="1600" dirty="0" err="1">
                <a:latin typeface="Times New Roman"/>
                <a:cs typeface="Times New Roman"/>
              </a:rPr>
              <a:t>corriente</a:t>
            </a:r>
            <a:r>
              <a:rPr lang="en-US" sz="1600" dirty="0">
                <a:latin typeface="Times New Roman"/>
                <a:cs typeface="Times New Roman"/>
              </a:rPr>
              <a:t> principal del </a:t>
            </a:r>
            <a:r>
              <a:rPr lang="en-US" sz="1600" dirty="0" err="1">
                <a:latin typeface="Times New Roman"/>
                <a:cs typeface="Times New Roman"/>
              </a:rPr>
              <a:t>negocio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reconocido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por</a:t>
            </a:r>
            <a:r>
              <a:rPr lang="en-US" sz="1600" dirty="0">
                <a:latin typeface="Times New Roman"/>
                <a:cs typeface="Times New Roman"/>
              </a:rPr>
              <a:t> “Business Week”, The Wall Street Journal, and Fortune</a:t>
            </a:r>
          </a:p>
          <a:p>
            <a:pPr eaLnBrk="1" hangingPunct="1">
              <a:lnSpc>
                <a:spcPct val="70000"/>
              </a:lnSpc>
            </a:pPr>
            <a:r>
              <a:rPr lang="en-US" sz="1600" dirty="0">
                <a:latin typeface="Times New Roman"/>
                <a:cs typeface="Times New Roman"/>
              </a:rPr>
              <a:t>El </a:t>
            </a:r>
            <a:r>
              <a:rPr lang="en-US" sz="1600" dirty="0" err="1">
                <a:latin typeface="Times New Roman"/>
                <a:cs typeface="Times New Roman"/>
              </a:rPr>
              <a:t>contenido</a:t>
            </a:r>
            <a:r>
              <a:rPr lang="en-US" sz="1600" dirty="0">
                <a:latin typeface="Times New Roman"/>
                <a:cs typeface="Times New Roman"/>
              </a:rPr>
              <a:t> social </a:t>
            </a:r>
            <a:r>
              <a:rPr lang="en-US" sz="1600" dirty="0" err="1">
                <a:latin typeface="Times New Roman"/>
                <a:cs typeface="Times New Roman"/>
              </a:rPr>
              <a:t>está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cargado</a:t>
            </a:r>
            <a:r>
              <a:rPr lang="en-US" sz="1600" dirty="0">
                <a:latin typeface="Times New Roman"/>
                <a:cs typeface="Times New Roman"/>
              </a:rPr>
              <a:t> con </a:t>
            </a:r>
            <a:r>
              <a:rPr lang="en-US" sz="1600" dirty="0" err="1">
                <a:latin typeface="Times New Roman"/>
                <a:cs typeface="Times New Roman"/>
              </a:rPr>
              <a:t>noticias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deportivas</a:t>
            </a:r>
            <a:endParaRPr lang="en-US" sz="16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Relaciones</a:t>
            </a:r>
            <a:r>
              <a:rPr lang="en-US" sz="1600" dirty="0">
                <a:latin typeface="Times New Roman"/>
                <a:cs typeface="Times New Roman"/>
              </a:rPr>
              <a:t> fundamentals con </a:t>
            </a:r>
            <a:r>
              <a:rPr lang="en-US" sz="1600" dirty="0" err="1">
                <a:latin typeface="Times New Roman"/>
                <a:cs typeface="Times New Roman"/>
              </a:rPr>
              <a:t>otras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instituciones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sociales</a:t>
            </a:r>
            <a:endParaRPr lang="en-US" sz="1600" dirty="0">
              <a:latin typeface="Times New Roman"/>
              <a:cs typeface="Times New Roman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Politicas</a:t>
            </a:r>
            <a:endParaRPr lang="en-US" sz="1600" dirty="0">
              <a:latin typeface="Times New Roman"/>
              <a:cs typeface="Times New Roman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Educativas</a:t>
            </a:r>
            <a:endParaRPr lang="en-US" sz="1600" dirty="0">
              <a:latin typeface="Times New Roman"/>
              <a:cs typeface="Times New Roman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Económicas</a:t>
            </a:r>
            <a:endParaRPr lang="en-US" sz="1600" dirty="0">
              <a:latin typeface="Times New Roman"/>
              <a:cs typeface="Times New Roman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600" dirty="0" err="1">
                <a:latin typeface="Times New Roman"/>
                <a:cs typeface="Times New Roman"/>
              </a:rPr>
              <a:t>Religiosas</a:t>
            </a:r>
            <a:endParaRPr lang="en-US" sz="1600" dirty="0"/>
          </a:p>
          <a:p>
            <a:pPr eaLnBrk="1" hangingPunct="1">
              <a:lnSpc>
                <a:spcPct val="70000"/>
              </a:lnSpc>
            </a:pPr>
            <a:endParaRPr lang="en-US" sz="16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49" y="243726"/>
            <a:ext cx="820972" cy="8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ports page newspap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19" y="1586624"/>
            <a:ext cx="1842520" cy="3582677"/>
          </a:xfrm>
          <a:prstGeom prst="rect">
            <a:avLst/>
          </a:prstGeom>
        </p:spPr>
      </p:pic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81" y="4630793"/>
            <a:ext cx="2544738" cy="2139657"/>
          </a:xfrm>
          <a:prstGeom prst="rect">
            <a:avLst/>
          </a:prstGeom>
        </p:spPr>
      </p:pic>
      <p:pic>
        <p:nvPicPr>
          <p:cNvPr id="8" name="Picture 7" descr="1377904058000-USP-NASCAR-Samuel-Deeds-400-Practic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82" y="5121649"/>
            <a:ext cx="2195143" cy="1648413"/>
          </a:xfrm>
          <a:prstGeom prst="rect">
            <a:avLst/>
          </a:prstGeom>
        </p:spPr>
      </p:pic>
      <p:pic>
        <p:nvPicPr>
          <p:cNvPr id="9" name="Picture 8" descr="0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" y="3507811"/>
            <a:ext cx="2502551" cy="3350189"/>
          </a:xfrm>
          <a:prstGeom prst="rect">
            <a:avLst/>
          </a:prstGeom>
        </p:spPr>
      </p:pic>
      <p:pic>
        <p:nvPicPr>
          <p:cNvPr id="11" name="Picture 10" descr="maxresdefaul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37" y="2662775"/>
            <a:ext cx="3498699" cy="19680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3291" y="256026"/>
            <a:ext cx="8199189" cy="58429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“El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deporte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moderno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es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internacional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cada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vez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más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cs typeface="Times New Roman"/>
              </a:rPr>
              <a:t>diverso</a:t>
            </a:r>
            <a:endParaRPr lang="en-US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68696" y="1050424"/>
            <a:ext cx="8222855" cy="1862626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 err="1">
                <a:latin typeface="Times New Roman"/>
                <a:cs typeface="Times New Roman"/>
              </a:rPr>
              <a:t>Aunque</a:t>
            </a:r>
            <a:r>
              <a:rPr lang="en-US" sz="1500" dirty="0">
                <a:latin typeface="Times New Roman"/>
                <a:cs typeface="Times New Roman"/>
              </a:rPr>
              <a:t> el </a:t>
            </a:r>
            <a:r>
              <a:rPr lang="en-US" sz="1500" dirty="0" err="1">
                <a:latin typeface="Times New Roman"/>
                <a:cs typeface="Times New Roman"/>
              </a:rPr>
              <a:t>deporte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moderno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siempre</a:t>
            </a:r>
            <a:r>
              <a:rPr lang="en-US" sz="1500" dirty="0">
                <a:latin typeface="Times New Roman"/>
                <a:cs typeface="Times New Roman"/>
              </a:rPr>
              <a:t> ha </a:t>
            </a:r>
            <a:r>
              <a:rPr lang="en-US" sz="1500" dirty="0" err="1">
                <a:latin typeface="Times New Roman"/>
                <a:cs typeface="Times New Roman"/>
              </a:rPr>
              <a:t>tenido</a:t>
            </a:r>
            <a:r>
              <a:rPr lang="en-US" sz="1500" dirty="0">
                <a:latin typeface="Times New Roman"/>
                <a:cs typeface="Times New Roman"/>
              </a:rPr>
              <a:t> un element </a:t>
            </a:r>
            <a:r>
              <a:rPr lang="en-US" sz="1500" dirty="0" err="1">
                <a:latin typeface="Times New Roman"/>
                <a:cs typeface="Times New Roman"/>
              </a:rPr>
              <a:t>internacional</a:t>
            </a:r>
            <a:r>
              <a:rPr lang="en-US" sz="1500" dirty="0">
                <a:latin typeface="Times New Roman"/>
                <a:cs typeface="Times New Roman"/>
              </a:rPr>
              <a:t> en </a:t>
            </a:r>
            <a:r>
              <a:rPr lang="en-US" sz="1500" dirty="0" err="1">
                <a:latin typeface="Times New Roman"/>
                <a:cs typeface="Times New Roman"/>
              </a:rPr>
              <a:t>eventos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como</a:t>
            </a:r>
            <a:r>
              <a:rPr lang="en-US" sz="1500" dirty="0">
                <a:latin typeface="Times New Roman"/>
                <a:cs typeface="Times New Roman"/>
              </a:rPr>
              <a:t> Copa </a:t>
            </a:r>
            <a:r>
              <a:rPr lang="en-US" sz="1500" dirty="0" err="1">
                <a:latin typeface="Times New Roman"/>
                <a:cs typeface="Times New Roman"/>
              </a:rPr>
              <a:t>Mundo</a:t>
            </a:r>
            <a:r>
              <a:rPr lang="en-US" sz="1500" dirty="0">
                <a:latin typeface="Times New Roman"/>
                <a:cs typeface="Times New Roman"/>
              </a:rPr>
              <a:t> y los </a:t>
            </a:r>
            <a:r>
              <a:rPr lang="en-US" sz="1500" dirty="0" err="1">
                <a:latin typeface="Times New Roman"/>
                <a:cs typeface="Times New Roman"/>
              </a:rPr>
              <a:t>Juegos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Olímpicos</a:t>
            </a:r>
            <a:r>
              <a:rPr lang="en-US" sz="1500" dirty="0">
                <a:latin typeface="Times New Roman"/>
                <a:cs typeface="Times New Roman"/>
              </a:rPr>
              <a:t>, </a:t>
            </a:r>
            <a:r>
              <a:rPr lang="en-US" sz="1500" dirty="0" err="1">
                <a:latin typeface="Times New Roman"/>
                <a:cs typeface="Times New Roman"/>
              </a:rPr>
              <a:t>numerosas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fuerzas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han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aumentado</a:t>
            </a:r>
            <a:r>
              <a:rPr lang="en-US" sz="1500" dirty="0">
                <a:latin typeface="Times New Roman"/>
                <a:cs typeface="Times New Roman"/>
              </a:rPr>
              <a:t> en los </a:t>
            </a:r>
            <a:r>
              <a:rPr lang="en-US" sz="1500" dirty="0" err="1">
                <a:latin typeface="Times New Roman"/>
                <a:cs typeface="Times New Roman"/>
              </a:rPr>
              <a:t>últmos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años</a:t>
            </a:r>
            <a:r>
              <a:rPr lang="en-US" sz="1500" dirty="0">
                <a:latin typeface="Times New Roman"/>
                <a:cs typeface="Times New Roman"/>
              </a:rPr>
              <a:t> a </a:t>
            </a:r>
            <a:r>
              <a:rPr lang="en-US" sz="1500" dirty="0" err="1">
                <a:latin typeface="Times New Roman"/>
                <a:cs typeface="Times New Roman"/>
              </a:rPr>
              <a:t>una</a:t>
            </a:r>
            <a:r>
              <a:rPr lang="en-US" sz="1500" dirty="0">
                <a:latin typeface="Times New Roman"/>
                <a:cs typeface="Times New Roman"/>
              </a:rPr>
              <a:t> mayor </a:t>
            </a:r>
            <a:r>
              <a:rPr lang="en-US" sz="1500" dirty="0" err="1">
                <a:latin typeface="Times New Roman"/>
                <a:cs typeface="Times New Roman"/>
              </a:rPr>
              <a:t>cobertura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deportiva</a:t>
            </a:r>
            <a:r>
              <a:rPr lang="en-US" sz="1500" dirty="0">
                <a:latin typeface="Times New Roman"/>
                <a:cs typeface="Times New Roman"/>
              </a:rPr>
              <a:t>, </a:t>
            </a:r>
            <a:r>
              <a:rPr lang="en-US" sz="1500" dirty="0" err="1">
                <a:latin typeface="Times New Roman"/>
                <a:cs typeface="Times New Roman"/>
              </a:rPr>
              <a:t>eventos</a:t>
            </a:r>
            <a:r>
              <a:rPr lang="en-US" sz="1500" dirty="0">
                <a:latin typeface="Times New Roman"/>
                <a:cs typeface="Times New Roman"/>
              </a:rPr>
              <a:t> y </a:t>
            </a:r>
            <a:r>
              <a:rPr lang="en-US" sz="1500" dirty="0" err="1">
                <a:latin typeface="Times New Roman"/>
                <a:cs typeface="Times New Roman"/>
              </a:rPr>
              <a:t>participantes</a:t>
            </a:r>
            <a:r>
              <a:rPr lang="en-US" sz="1500" dirty="0">
                <a:latin typeface="Times New Roman"/>
                <a:cs typeface="Times New Roman"/>
              </a:rPr>
              <a:t>. </a:t>
            </a:r>
          </a:p>
          <a:p>
            <a:r>
              <a:rPr lang="en-US" sz="1500" dirty="0">
                <a:latin typeface="Times New Roman"/>
                <a:cs typeface="Times New Roman"/>
              </a:rPr>
              <a:t>Los </a:t>
            </a:r>
            <a:r>
              <a:rPr lang="en-US" sz="1500" dirty="0" err="1">
                <a:latin typeface="Times New Roman"/>
                <a:cs typeface="Times New Roman"/>
              </a:rPr>
              <a:t>cambios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tecnológicos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han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transformado</a:t>
            </a:r>
            <a:r>
              <a:rPr lang="en-US" sz="1500" dirty="0">
                <a:latin typeface="Times New Roman"/>
                <a:cs typeface="Times New Roman"/>
              </a:rPr>
              <a:t> los </a:t>
            </a:r>
            <a:r>
              <a:rPr lang="en-US" sz="1500" dirty="0" err="1">
                <a:latin typeface="Times New Roman"/>
                <a:cs typeface="Times New Roman"/>
              </a:rPr>
              <a:t>ingresos</a:t>
            </a:r>
            <a:r>
              <a:rPr lang="en-US" sz="1500" dirty="0">
                <a:latin typeface="Times New Roman"/>
                <a:cs typeface="Times New Roman"/>
              </a:rPr>
              <a:t> de la </a:t>
            </a:r>
            <a:r>
              <a:rPr lang="en-US" sz="1500" dirty="0" err="1">
                <a:latin typeface="Times New Roman"/>
                <a:cs typeface="Times New Roman"/>
              </a:rPr>
              <a:t>radiodifusión</a:t>
            </a:r>
            <a:r>
              <a:rPr lang="en-US" sz="1500" dirty="0">
                <a:latin typeface="Times New Roman"/>
                <a:cs typeface="Times New Roman"/>
              </a:rPr>
              <a:t>, </a:t>
            </a:r>
            <a:r>
              <a:rPr lang="en-US" sz="1500" dirty="0" err="1">
                <a:latin typeface="Times New Roman"/>
                <a:cs typeface="Times New Roman"/>
              </a:rPr>
              <a:t>creando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más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opciones</a:t>
            </a:r>
            <a:r>
              <a:rPr lang="en-US" sz="1500" dirty="0">
                <a:latin typeface="Times New Roman"/>
                <a:cs typeface="Times New Roman"/>
              </a:rPr>
              <a:t> de </a:t>
            </a:r>
            <a:r>
              <a:rPr lang="en-US" sz="1500" dirty="0" err="1">
                <a:latin typeface="Times New Roman"/>
                <a:cs typeface="Times New Roman"/>
              </a:rPr>
              <a:t>entretenimiento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deportivo</a:t>
            </a:r>
            <a:r>
              <a:rPr lang="en-US" sz="1500" dirty="0">
                <a:latin typeface="Times New Roman"/>
                <a:cs typeface="Times New Roman"/>
              </a:rPr>
              <a:t> para los aficionados y </a:t>
            </a:r>
            <a:r>
              <a:rPr lang="en-US" sz="1500" dirty="0" err="1">
                <a:latin typeface="Times New Roman"/>
                <a:cs typeface="Times New Roman"/>
              </a:rPr>
              <a:t>más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fuentes</a:t>
            </a:r>
            <a:r>
              <a:rPr lang="en-US" sz="1500" dirty="0">
                <a:latin typeface="Times New Roman"/>
                <a:cs typeface="Times New Roman"/>
              </a:rPr>
              <a:t> de </a:t>
            </a:r>
            <a:r>
              <a:rPr lang="en-US" sz="1500" dirty="0" err="1">
                <a:latin typeface="Times New Roman"/>
                <a:cs typeface="Times New Roman"/>
              </a:rPr>
              <a:t>ingresos</a:t>
            </a:r>
            <a:r>
              <a:rPr lang="en-US" sz="1500" dirty="0">
                <a:latin typeface="Times New Roman"/>
                <a:cs typeface="Times New Roman"/>
              </a:rPr>
              <a:t> para </a:t>
            </a:r>
            <a:r>
              <a:rPr lang="en-US" sz="1500" dirty="0" err="1">
                <a:latin typeface="Times New Roman"/>
                <a:cs typeface="Times New Roman"/>
              </a:rPr>
              <a:t>las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organizaciones</a:t>
            </a:r>
            <a:r>
              <a:rPr lang="en-US" sz="1500" dirty="0">
                <a:latin typeface="Times New Roman"/>
                <a:cs typeface="Times New Roman"/>
              </a:rPr>
              <a:t>. </a:t>
            </a:r>
          </a:p>
          <a:p>
            <a:r>
              <a:rPr lang="en-US" sz="1500" dirty="0">
                <a:latin typeface="Times New Roman"/>
                <a:cs typeface="Times New Roman"/>
              </a:rPr>
              <a:t>La inversion capital se ha </a:t>
            </a:r>
            <a:r>
              <a:rPr lang="en-US" sz="1500" dirty="0" err="1">
                <a:latin typeface="Times New Roman"/>
                <a:cs typeface="Times New Roman"/>
              </a:rPr>
              <a:t>movido</a:t>
            </a:r>
            <a:r>
              <a:rPr lang="en-US" sz="1500" dirty="0">
                <a:latin typeface="Times New Roman"/>
                <a:cs typeface="Times New Roman"/>
              </a:rPr>
              <a:t> a gran </a:t>
            </a:r>
            <a:r>
              <a:rPr lang="en-US" sz="1500" dirty="0" err="1">
                <a:latin typeface="Times New Roman"/>
                <a:cs typeface="Times New Roman"/>
              </a:rPr>
              <a:t>velocidad</a:t>
            </a:r>
            <a:r>
              <a:rPr lang="en-US" sz="1500" dirty="0">
                <a:latin typeface="Times New Roman"/>
                <a:cs typeface="Times New Roman"/>
              </a:rPr>
              <a:t>, </a:t>
            </a:r>
            <a:r>
              <a:rPr lang="en-US" sz="1500" dirty="0" err="1">
                <a:latin typeface="Times New Roman"/>
                <a:cs typeface="Times New Roman"/>
              </a:rPr>
              <a:t>creando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vuevos</a:t>
            </a:r>
            <a:r>
              <a:rPr lang="en-US" sz="1500" dirty="0">
                <a:latin typeface="Times New Roman"/>
                <a:cs typeface="Times New Roman"/>
              </a:rPr>
              <a:t> </a:t>
            </a:r>
            <a:r>
              <a:rPr lang="en-US" sz="1500" dirty="0" err="1">
                <a:latin typeface="Times New Roman"/>
                <a:cs typeface="Times New Roman"/>
              </a:rPr>
              <a:t>estadios</a:t>
            </a:r>
            <a:r>
              <a:rPr lang="en-US" sz="1500" dirty="0">
                <a:latin typeface="Times New Roman"/>
                <a:cs typeface="Times New Roman"/>
              </a:rPr>
              <a:t>, </a:t>
            </a:r>
            <a:r>
              <a:rPr lang="en-US" sz="1500" dirty="0" err="1">
                <a:latin typeface="Times New Roman"/>
                <a:cs typeface="Times New Roman"/>
              </a:rPr>
              <a:t>equipos</a:t>
            </a:r>
            <a:r>
              <a:rPr lang="en-US" sz="1500" dirty="0">
                <a:latin typeface="Times New Roman"/>
                <a:cs typeface="Times New Roman"/>
              </a:rPr>
              <a:t> y </a:t>
            </a:r>
            <a:r>
              <a:rPr lang="en-US" sz="1500" dirty="0" err="1">
                <a:latin typeface="Times New Roman"/>
                <a:cs typeface="Times New Roman"/>
              </a:rPr>
              <a:t>oportunidades</a:t>
            </a:r>
            <a:r>
              <a:rPr lang="en-US" sz="1500" dirty="0">
                <a:latin typeface="Times New Roman"/>
                <a:cs typeface="Times New Roman"/>
              </a:rPr>
              <a:t> de </a:t>
            </a:r>
            <a:r>
              <a:rPr lang="en-US" sz="1500" dirty="0" err="1">
                <a:latin typeface="Times New Roman"/>
                <a:cs typeface="Times New Roman"/>
              </a:rPr>
              <a:t>comercialización</a:t>
            </a:r>
            <a:r>
              <a:rPr lang="en-US" sz="1500" dirty="0">
                <a:latin typeface="Times New Roman"/>
                <a:cs typeface="Times New Roman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49" y="243726"/>
            <a:ext cx="820972" cy="8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377904058000-USP-NASCAR-Samuel-Deeds-400-Practi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" y="4436344"/>
            <a:ext cx="2195143" cy="16484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763592"/>
              </p:ext>
            </p:extLst>
          </p:nvPr>
        </p:nvGraphicFramePr>
        <p:xfrm>
          <a:off x="1438060" y="2824260"/>
          <a:ext cx="7543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72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ial-media-pr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87" y="659185"/>
            <a:ext cx="6732114" cy="629820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52620"/>
            <a:ext cx="756652" cy="75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07" y="1409350"/>
            <a:ext cx="2357838" cy="29535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Los </a:t>
            </a:r>
            <a:r>
              <a:rPr lang="en-US" sz="2000" dirty="0" err="1">
                <a:latin typeface="Times New Roman"/>
                <a:cs typeface="Times New Roman"/>
              </a:rPr>
              <a:t>cambios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tecnológicos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han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transformado</a:t>
            </a:r>
            <a:r>
              <a:rPr lang="en-US" sz="2000" dirty="0">
                <a:latin typeface="Times New Roman"/>
                <a:cs typeface="Times New Roman"/>
              </a:rPr>
              <a:t> los </a:t>
            </a:r>
            <a:r>
              <a:rPr lang="en-US" sz="2000" dirty="0" err="1">
                <a:latin typeface="Times New Roman"/>
                <a:cs typeface="Times New Roman"/>
              </a:rPr>
              <a:t>ingresos</a:t>
            </a:r>
            <a:r>
              <a:rPr lang="en-US" sz="2000" dirty="0">
                <a:latin typeface="Times New Roman"/>
                <a:cs typeface="Times New Roman"/>
              </a:rPr>
              <a:t> de la </a:t>
            </a:r>
            <a:r>
              <a:rPr lang="en-US" sz="2000" dirty="0" err="1">
                <a:latin typeface="Times New Roman"/>
                <a:cs typeface="Times New Roman"/>
              </a:rPr>
              <a:t>radiodifusión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creando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más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opciones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entretenimiento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deportivo</a:t>
            </a:r>
            <a:r>
              <a:rPr lang="en-US" sz="2000" dirty="0">
                <a:latin typeface="Times New Roman"/>
                <a:cs typeface="Times New Roman"/>
              </a:rPr>
              <a:t> para los aficionados y </a:t>
            </a:r>
            <a:r>
              <a:rPr lang="en-US" sz="2000" dirty="0" err="1">
                <a:latin typeface="Times New Roman"/>
                <a:cs typeface="Times New Roman"/>
              </a:rPr>
              <a:t>más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fuentes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ingresos</a:t>
            </a:r>
            <a:r>
              <a:rPr lang="en-US" sz="2000" dirty="0">
                <a:latin typeface="Times New Roman"/>
                <a:cs typeface="Times New Roman"/>
              </a:rPr>
              <a:t> para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organizaciones</a:t>
            </a:r>
            <a:r>
              <a:rPr lang="en-US" sz="2000" dirty="0">
                <a:latin typeface="Times New Roman"/>
                <a:cs typeface="Times New Roman"/>
              </a:rPr>
              <a:t>. </a:t>
            </a:r>
          </a:p>
          <a:p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91680" y="77082"/>
            <a:ext cx="6639631" cy="3995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Pautas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claves para la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globalización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3508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49275" y="908720"/>
            <a:ext cx="8415213" cy="179913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Los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atletas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son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percibidos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(y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muchas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veces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actúan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como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celebridades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entretenimiento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y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entrenadores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directores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de cine.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Acercarce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a la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gestión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deportiva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moderna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con un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enfoque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internacional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desde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el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comienzo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mejoraría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el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servicio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del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gerente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en el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desarrollo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sus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organizaciones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5282" y="222369"/>
            <a:ext cx="8042276" cy="54233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dirty="0" err="1">
                <a:latin typeface="Times New Roman"/>
                <a:cs typeface="Times New Roman"/>
              </a:rPr>
              <a:t>Pautas</a:t>
            </a:r>
            <a:r>
              <a:rPr lang="en-US" sz="3600" dirty="0">
                <a:latin typeface="Times New Roman"/>
                <a:cs typeface="Times New Roman"/>
              </a:rPr>
              <a:t> clave para la </a:t>
            </a:r>
            <a:r>
              <a:rPr lang="en-US" sz="3600" dirty="0" err="1">
                <a:latin typeface="Times New Roman"/>
                <a:cs typeface="Times New Roman"/>
              </a:rPr>
              <a:t>globalización</a:t>
            </a:r>
            <a:r>
              <a:rPr lang="en-US" sz="3600" dirty="0">
                <a:latin typeface="Times New Roman"/>
                <a:cs typeface="Times New Roman"/>
              </a:rPr>
              <a:t>…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785"/>
            <a:ext cx="1077651" cy="107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erena-williams-1024x7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64904"/>
            <a:ext cx="2382760" cy="18568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Picture 13" descr="orig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" y="3273465"/>
            <a:ext cx="5191935" cy="345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1" name="Picture 10" descr="Danica Patrick phot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09120"/>
            <a:ext cx="2243174" cy="22431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755"/>
            <a:ext cx="2172013" cy="16269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Unknown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433846" cy="1929385"/>
          </a:xfrm>
          <a:prstGeom prst="rect">
            <a:avLst/>
          </a:prstGeom>
        </p:spPr>
      </p:pic>
      <p:pic>
        <p:nvPicPr>
          <p:cNvPr id="16" name="Picture 15" descr="images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36912"/>
            <a:ext cx="2705219" cy="18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36912"/>
            <a:ext cx="1661977" cy="16619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1947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39464" y="1494200"/>
            <a:ext cx="8042276" cy="2748384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El </a:t>
            </a:r>
            <a:r>
              <a:rPr lang="en-US" sz="2000" dirty="0" err="1">
                <a:latin typeface="Times New Roman"/>
                <a:cs typeface="Times New Roman"/>
              </a:rPr>
              <a:t>impacto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económico</a:t>
            </a:r>
            <a:r>
              <a:rPr lang="en-US" sz="2000" dirty="0">
                <a:latin typeface="Times New Roman"/>
                <a:cs typeface="Times New Roman"/>
              </a:rPr>
              <a:t> del </a:t>
            </a:r>
            <a:r>
              <a:rPr lang="en-US" sz="2000" dirty="0" err="1">
                <a:latin typeface="Times New Roman"/>
                <a:cs typeface="Times New Roman"/>
              </a:rPr>
              <a:t>deporte</a:t>
            </a:r>
            <a:r>
              <a:rPr lang="en-US" sz="2000" dirty="0">
                <a:latin typeface="Times New Roman"/>
                <a:cs typeface="Times New Roman"/>
              </a:rPr>
              <a:t> se </a:t>
            </a:r>
            <a:r>
              <a:rPr lang="en-US" sz="2000" dirty="0" err="1">
                <a:latin typeface="Times New Roman"/>
                <a:cs typeface="Times New Roman"/>
              </a:rPr>
              <a:t>puede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sentir</a:t>
            </a:r>
            <a:r>
              <a:rPr lang="en-US" sz="2000" dirty="0">
                <a:latin typeface="Times New Roman"/>
                <a:cs typeface="Times New Roman"/>
              </a:rPr>
              <a:t> en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áreas</a:t>
            </a:r>
            <a:r>
              <a:rPr lang="en-US" sz="2000" dirty="0">
                <a:latin typeface="Times New Roman"/>
                <a:cs typeface="Times New Roman"/>
              </a:rPr>
              <a:t> de los </a:t>
            </a:r>
            <a:r>
              <a:rPr lang="en-US" sz="2000" dirty="0" err="1">
                <a:latin typeface="Times New Roman"/>
                <a:cs typeface="Times New Roman"/>
              </a:rPr>
              <a:t>medios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comnicación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patrocinadores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corporativos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marca</a:t>
            </a:r>
            <a:r>
              <a:rPr lang="en-US" sz="2000" dirty="0">
                <a:latin typeface="Times New Roman"/>
                <a:cs typeface="Times New Roman"/>
              </a:rPr>
              <a:t> y </a:t>
            </a:r>
            <a:r>
              <a:rPr lang="en-US" sz="2000" dirty="0" err="1">
                <a:latin typeface="Times New Roman"/>
                <a:cs typeface="Times New Roman"/>
              </a:rPr>
              <a:t>celebraciones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culturales</a:t>
            </a:r>
            <a:r>
              <a:rPr lang="en-US" sz="2000" dirty="0">
                <a:latin typeface="Times New Roman"/>
                <a:cs typeface="Times New Roman"/>
              </a:rPr>
              <a:t>, y en </a:t>
            </a:r>
            <a:r>
              <a:rPr lang="en-US" sz="2000" dirty="0" err="1">
                <a:latin typeface="Times New Roman"/>
                <a:cs typeface="Times New Roman"/>
              </a:rPr>
              <a:t>sentido</a:t>
            </a:r>
            <a:r>
              <a:rPr lang="en-US" sz="2000" dirty="0">
                <a:latin typeface="Times New Roman"/>
                <a:cs typeface="Times New Roman"/>
              </a:rPr>
              <a:t> general de la </a:t>
            </a:r>
            <a:r>
              <a:rPr lang="en-US" sz="2000" dirty="0" err="1">
                <a:latin typeface="Times New Roman"/>
                <a:cs typeface="Times New Roman"/>
              </a:rPr>
              <a:t>comercialización</a:t>
            </a:r>
            <a:r>
              <a:rPr lang="en-US" sz="2000" dirty="0">
                <a:latin typeface="Times New Roman"/>
                <a:cs typeface="Times New Roman"/>
              </a:rPr>
              <a:t> del </a:t>
            </a:r>
            <a:r>
              <a:rPr lang="en-US" sz="2000" dirty="0" err="1">
                <a:latin typeface="Times New Roman"/>
                <a:cs typeface="Times New Roman"/>
              </a:rPr>
              <a:t>deporte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Algunos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profesionales</a:t>
            </a:r>
            <a:r>
              <a:rPr lang="en-US" sz="2000" dirty="0">
                <a:latin typeface="Times New Roman"/>
                <a:cs typeface="Times New Roman"/>
              </a:rPr>
              <a:t> en la </a:t>
            </a:r>
            <a:r>
              <a:rPr lang="en-US" sz="2000" dirty="0" err="1">
                <a:latin typeface="Times New Roman"/>
                <a:cs typeface="Times New Roman"/>
              </a:rPr>
              <a:t>gestión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deportiva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están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impulsados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por</a:t>
            </a:r>
            <a:r>
              <a:rPr lang="en-US" sz="2000" dirty="0">
                <a:latin typeface="Times New Roman"/>
                <a:cs typeface="Times New Roman"/>
              </a:rPr>
              <a:t> la </a:t>
            </a:r>
            <a:r>
              <a:rPr lang="en-US" sz="2000" dirty="0" err="1">
                <a:latin typeface="Times New Roman"/>
                <a:cs typeface="Times New Roman"/>
              </a:rPr>
              <a:t>búsqueda</a:t>
            </a:r>
            <a:r>
              <a:rPr lang="en-US" sz="2000" dirty="0">
                <a:latin typeface="Times New Roman"/>
                <a:cs typeface="Times New Roman"/>
              </a:rPr>
              <a:t> de la </a:t>
            </a:r>
            <a:r>
              <a:rPr lang="en-US" sz="2000" dirty="0" err="1">
                <a:latin typeface="Times New Roman"/>
                <a:cs typeface="Times New Roman"/>
              </a:rPr>
              <a:t>diversidad</a:t>
            </a:r>
            <a:r>
              <a:rPr lang="en-US" sz="2000" dirty="0">
                <a:latin typeface="Times New Roman"/>
                <a:cs typeface="Times New Roman"/>
              </a:rPr>
              <a:t> en </a:t>
            </a:r>
            <a:r>
              <a:rPr lang="en-US" sz="2000" dirty="0" err="1">
                <a:latin typeface="Times New Roman"/>
                <a:cs typeface="Times New Roman"/>
              </a:rPr>
              <a:t>activos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flujo</a:t>
            </a:r>
            <a:r>
              <a:rPr lang="en-US" sz="2000" dirty="0">
                <a:latin typeface="Times New Roman"/>
                <a:cs typeface="Times New Roman"/>
              </a:rPr>
              <a:t> del capital y </a:t>
            </a:r>
            <a:r>
              <a:rPr lang="en-US" sz="2000" dirty="0" err="1">
                <a:latin typeface="Times New Roman"/>
                <a:cs typeface="Times New Roman"/>
              </a:rPr>
              <a:t>nuevos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mercados</a:t>
            </a:r>
            <a:r>
              <a:rPr lang="en-US" sz="2000" dirty="0">
                <a:latin typeface="Times New Roman"/>
                <a:cs typeface="Times New Roman"/>
              </a:rPr>
              <a:t> para </a:t>
            </a:r>
            <a:r>
              <a:rPr lang="en-US" sz="2000" dirty="0" err="1">
                <a:latin typeface="Times New Roman"/>
                <a:cs typeface="Times New Roman"/>
              </a:rPr>
              <a:t>entrar</a:t>
            </a:r>
            <a:r>
              <a:rPr lang="en-US" sz="2000" dirty="0">
                <a:latin typeface="Times New Roman"/>
                <a:cs typeface="Times New Roman"/>
              </a:rPr>
              <a:t> con </a:t>
            </a:r>
            <a:r>
              <a:rPr lang="en-US" sz="2000" dirty="0" err="1">
                <a:latin typeface="Times New Roman"/>
                <a:cs typeface="Times New Roman"/>
              </a:rPr>
              <a:t>productos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existentes</a:t>
            </a:r>
            <a:r>
              <a:rPr lang="en-US" sz="2000" dirty="0">
                <a:latin typeface="Times New Roman"/>
                <a:cs typeface="Times New Roman"/>
              </a:rPr>
              <a:t> o </a:t>
            </a:r>
            <a:r>
              <a:rPr lang="en-US" sz="2000" dirty="0" err="1">
                <a:latin typeface="Times New Roman"/>
                <a:cs typeface="Times New Roman"/>
              </a:rPr>
              <a:t>asociaciones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productos</a:t>
            </a:r>
            <a:r>
              <a:rPr lang="en-US" sz="2000" dirty="0">
                <a:latin typeface="Times New Roman"/>
                <a:cs typeface="Times New Roman"/>
              </a:rPr>
              <a:t>. </a:t>
            </a:r>
            <a:r>
              <a:rPr lang="en-US" sz="2000" dirty="0" err="1">
                <a:latin typeface="Times New Roman"/>
                <a:cs typeface="Times New Roman"/>
              </a:rPr>
              <a:t>Por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ejemplo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AC Milan (</a:t>
            </a:r>
            <a:r>
              <a:rPr lang="en-US" sz="1800" dirty="0" err="1">
                <a:latin typeface="Times New Roman"/>
                <a:cs typeface="Times New Roman"/>
              </a:rPr>
              <a:t>Serie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Italiana</a:t>
            </a:r>
            <a:r>
              <a:rPr lang="en-US" sz="1800" dirty="0">
                <a:latin typeface="Times New Roman"/>
                <a:cs typeface="Times New Roman"/>
              </a:rPr>
              <a:t> A), </a:t>
            </a:r>
            <a:r>
              <a:rPr lang="en-US" sz="1800" dirty="0" err="1">
                <a:latin typeface="Times New Roman"/>
                <a:cs typeface="Times New Roman"/>
              </a:rPr>
              <a:t>uno</a:t>
            </a:r>
            <a:r>
              <a:rPr lang="en-US" sz="1800" dirty="0">
                <a:latin typeface="Times New Roman"/>
                <a:cs typeface="Times New Roman"/>
              </a:rPr>
              <a:t> de los </a:t>
            </a:r>
            <a:r>
              <a:rPr lang="en-US" sz="1800" dirty="0" err="1">
                <a:latin typeface="Times New Roman"/>
                <a:cs typeface="Times New Roman"/>
              </a:rPr>
              <a:t>clubes</a:t>
            </a:r>
            <a:r>
              <a:rPr lang="en-US" sz="1800" dirty="0">
                <a:latin typeface="Times New Roman"/>
                <a:cs typeface="Times New Roman"/>
              </a:rPr>
              <a:t> de </a:t>
            </a:r>
            <a:r>
              <a:rPr lang="en-US" sz="1800" dirty="0" err="1">
                <a:latin typeface="Times New Roman"/>
                <a:cs typeface="Times New Roman"/>
              </a:rPr>
              <a:t>fputbol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más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grandes</a:t>
            </a:r>
            <a:r>
              <a:rPr lang="en-US" sz="1800" dirty="0">
                <a:latin typeface="Times New Roman"/>
                <a:cs typeface="Times New Roman"/>
              </a:rPr>
              <a:t> y </a:t>
            </a:r>
            <a:r>
              <a:rPr lang="en-US" sz="1800" dirty="0" err="1">
                <a:latin typeface="Times New Roman"/>
                <a:cs typeface="Times New Roman"/>
              </a:rPr>
              <a:t>populares</a:t>
            </a:r>
            <a:r>
              <a:rPr lang="en-US" sz="1800" dirty="0">
                <a:latin typeface="Times New Roman"/>
                <a:cs typeface="Times New Roman"/>
              </a:rPr>
              <a:t> en el </a:t>
            </a:r>
            <a:r>
              <a:rPr lang="en-US" sz="1800" dirty="0" err="1">
                <a:latin typeface="Times New Roman"/>
                <a:cs typeface="Times New Roman"/>
              </a:rPr>
              <a:t>mundo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es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propiedad</a:t>
            </a:r>
            <a:r>
              <a:rPr lang="en-US" sz="1800" dirty="0">
                <a:latin typeface="Times New Roman"/>
                <a:cs typeface="Times New Roman"/>
              </a:rPr>
              <a:t> del primer </a:t>
            </a:r>
            <a:r>
              <a:rPr lang="en-US" sz="1800" dirty="0" err="1">
                <a:latin typeface="Times New Roman"/>
                <a:cs typeface="Times New Roman"/>
              </a:rPr>
              <a:t>ministro</a:t>
            </a:r>
            <a:r>
              <a:rPr lang="en-US" sz="1800" dirty="0">
                <a:latin typeface="Times New Roman"/>
                <a:cs typeface="Times New Roman"/>
              </a:rPr>
              <a:t> y magnate de </a:t>
            </a:r>
            <a:r>
              <a:rPr lang="en-US" sz="1800" dirty="0" err="1">
                <a:latin typeface="Times New Roman"/>
                <a:cs typeface="Times New Roman"/>
              </a:rPr>
              <a:t>telecomunicaciones</a:t>
            </a:r>
            <a:r>
              <a:rPr lang="en-US" sz="1800" dirty="0">
                <a:latin typeface="Times New Roman"/>
                <a:cs typeface="Times New Roman"/>
              </a:rPr>
              <a:t>, Silvio </a:t>
            </a:r>
            <a:r>
              <a:rPr lang="en-US" sz="1800" dirty="0" err="1">
                <a:latin typeface="Times New Roman"/>
                <a:cs typeface="Times New Roman"/>
              </a:rPr>
              <a:t>Berluscon</a:t>
            </a:r>
            <a:r>
              <a:rPr lang="en-US" sz="1800" dirty="0">
                <a:latin typeface="Times New Roman"/>
                <a:cs typeface="Times New Roman"/>
              </a:rPr>
              <a:t>;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Chelsea (</a:t>
            </a:r>
            <a:r>
              <a:rPr lang="en-US" sz="1800" dirty="0" err="1">
                <a:latin typeface="Times New Roman"/>
                <a:cs typeface="Times New Roman"/>
              </a:rPr>
              <a:t>Liga</a:t>
            </a:r>
            <a:r>
              <a:rPr lang="en-US" sz="1800" dirty="0">
                <a:latin typeface="Times New Roman"/>
                <a:cs typeface="Times New Roman"/>
              </a:rPr>
              <a:t> Premier </a:t>
            </a:r>
            <a:r>
              <a:rPr lang="en-US" sz="1800" dirty="0" err="1">
                <a:latin typeface="Times New Roman"/>
                <a:cs typeface="Times New Roman"/>
              </a:rPr>
              <a:t>Inglesa</a:t>
            </a:r>
            <a:r>
              <a:rPr lang="en-US" sz="1800" dirty="0">
                <a:latin typeface="Times New Roman"/>
                <a:cs typeface="Times New Roman"/>
              </a:rPr>
              <a:t>) </a:t>
            </a:r>
            <a:r>
              <a:rPr lang="en-US" sz="1800" dirty="0" err="1">
                <a:latin typeface="Times New Roman"/>
                <a:cs typeface="Times New Roman"/>
              </a:rPr>
              <a:t>es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propiedad</a:t>
            </a:r>
            <a:r>
              <a:rPr lang="en-US" sz="1800" dirty="0">
                <a:latin typeface="Times New Roman"/>
                <a:cs typeface="Times New Roman"/>
              </a:rPr>
              <a:t> del </a:t>
            </a:r>
            <a:r>
              <a:rPr lang="en-US" sz="1800" dirty="0" err="1">
                <a:latin typeface="Times New Roman"/>
                <a:cs typeface="Times New Roman"/>
              </a:rPr>
              <a:t>billonario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ruso</a:t>
            </a:r>
            <a:r>
              <a:rPr lang="en-US" sz="1800" dirty="0">
                <a:latin typeface="Times New Roman"/>
                <a:cs typeface="Times New Roman"/>
              </a:rPr>
              <a:t>, Roman </a:t>
            </a:r>
            <a:r>
              <a:rPr lang="en-US" sz="1800" dirty="0" err="1">
                <a:latin typeface="Times New Roman"/>
                <a:cs typeface="Times New Roman"/>
              </a:rPr>
              <a:t>Abramovich</a:t>
            </a:r>
            <a:r>
              <a:rPr lang="en-US" sz="18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0508" y="260648"/>
            <a:ext cx="7881972" cy="75806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err="1">
                <a:latin typeface="Times New Roman"/>
                <a:cs typeface="Times New Roman"/>
              </a:rPr>
              <a:t>Pautas</a:t>
            </a:r>
            <a:r>
              <a:rPr lang="en-US" sz="3600" dirty="0">
                <a:latin typeface="Times New Roman"/>
                <a:cs typeface="Times New Roman"/>
              </a:rPr>
              <a:t> clave para la </a:t>
            </a:r>
            <a:r>
              <a:rPr lang="en-US" sz="3600" dirty="0" err="1">
                <a:latin typeface="Times New Roman"/>
                <a:cs typeface="Times New Roman"/>
              </a:rPr>
              <a:t>globalización</a:t>
            </a:r>
            <a:r>
              <a:rPr lang="en-US" sz="3600" dirty="0">
                <a:latin typeface="Times New Roman"/>
                <a:cs typeface="Times New Roman"/>
              </a:rPr>
              <a:t>…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78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ag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" y="4242584"/>
            <a:ext cx="1409700" cy="1409700"/>
          </a:xfrm>
          <a:prstGeom prst="rect">
            <a:avLst/>
          </a:prstGeom>
        </p:spPr>
      </p:pic>
      <p:pic>
        <p:nvPicPr>
          <p:cNvPr id="4" name="Picture 3" descr="baseball on top of pile of money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8" y="5721643"/>
            <a:ext cx="1803400" cy="939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778" y="4614699"/>
            <a:ext cx="2667824" cy="2046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124" y="4310598"/>
            <a:ext cx="1652091" cy="2018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304" y="4073498"/>
            <a:ext cx="2164950" cy="261541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7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1520" y="1484784"/>
            <a:ext cx="8716962" cy="53553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Una</a:t>
            </a: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breve</a:t>
            </a:r>
            <a:r>
              <a:rPr lang="en-US" sz="1800" i="1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00F1"/>
                </a:solidFill>
                <a:latin typeface="Times New Roman"/>
                <a:cs typeface="Times New Roman"/>
              </a:rPr>
              <a:t>introducción</a:t>
            </a:r>
            <a:endParaRPr lang="en-US" sz="1800" i="1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u="sng" dirty="0">
                <a:solidFill>
                  <a:srgbClr val="0000F1"/>
                </a:solidFill>
                <a:latin typeface="Times New Roman"/>
                <a:cs typeface="Times New Roman"/>
              </a:rPr>
              <a:t>Professor Dr. Brenda G. Pitts</a:t>
            </a: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Creció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practicando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deportes</a:t>
            </a:r>
            <a:endParaRPr lang="en-US" sz="1800" i="1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Baloncesto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: sexton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grado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hasta la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escuela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secundaria</a:t>
            </a:r>
            <a:endParaRPr lang="en-US" sz="1800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Beca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depotiva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baloncesto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, Universidad de Alabama</a:t>
            </a: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Baloncesto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professional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femenino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–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primera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liga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profesional</a:t>
            </a:r>
            <a:endParaRPr lang="en-US" sz="1800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Disertación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: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Tamaño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femenino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en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Baloncesto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y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fue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adaptado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en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todo</a:t>
            </a:r>
            <a:r>
              <a:rPr lang="en-US" sz="1800" i="1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el </a:t>
            </a:r>
            <a:r>
              <a:rPr lang="en-US" sz="1800" i="1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mundo</a:t>
            </a:r>
            <a:endParaRPr lang="en-US" sz="1800" i="1" dirty="0">
              <a:solidFill>
                <a:srgbClr val="7EB606">
                  <a:lumMod val="75000"/>
                </a:srgbClr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Profesor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Gestión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Negocios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Deportivos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: Universidad de Louisville, Universidad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Estatal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 Florida, Universidad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Estatal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 Georgia</a:t>
            </a: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Investigaciones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: Marketing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deportivo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,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Comportamiento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de los aficionados, Variables de la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demanda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del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mercado</a:t>
            </a:r>
            <a:endParaRPr lang="en-US" sz="1800" i="1" dirty="0">
              <a:solidFill>
                <a:srgbClr val="5F8804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Ayudó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al campo de la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Gestión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Deportiva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y el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Desarrollo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del Marketing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Deportivo</a:t>
            </a:r>
            <a:endParaRPr lang="en-US" sz="1800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Publicó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numerosos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artículos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, 17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libros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en Marketing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Deportivo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,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más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de 200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presentaciones</a:t>
            </a:r>
            <a:endParaRPr lang="en-US" sz="1800" i="1" dirty="0">
              <a:solidFill>
                <a:srgbClr val="5F8804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Consultor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de Marketing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Deportivo</a:t>
            </a:r>
            <a:endParaRPr lang="en-US" sz="1800" dirty="0">
              <a:solidFill>
                <a:srgbClr val="0000F1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&gt;&gt;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Viajó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al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rededor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del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mundo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– y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ahora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puedo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añadir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 a Pereira, Colombia a mi </a:t>
            </a:r>
            <a:r>
              <a:rPr lang="en-US" sz="1800" i="1" dirty="0" err="1">
                <a:solidFill>
                  <a:srgbClr val="5F8804"/>
                </a:solidFill>
                <a:latin typeface="Times New Roman"/>
                <a:cs typeface="Times New Roman"/>
              </a:rPr>
              <a:t>pasaporte</a:t>
            </a:r>
            <a:r>
              <a:rPr lang="en-US" sz="1800" i="1" dirty="0">
                <a:solidFill>
                  <a:srgbClr val="5F8804"/>
                </a:solidFill>
                <a:latin typeface="Times New Roman"/>
                <a:cs typeface="Times New Roman"/>
              </a:rPr>
              <a:t>!!!</a:t>
            </a: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Fútbol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tenis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voleibol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golf, corer,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caminar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esquí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acuático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canotaje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F1"/>
                </a:solidFill>
                <a:latin typeface="Times New Roman"/>
                <a:cs typeface="Times New Roman"/>
              </a:rPr>
              <a:t>pesca</a:t>
            </a:r>
            <a:r>
              <a:rPr lang="en-US" sz="1800" dirty="0">
                <a:solidFill>
                  <a:srgbClr val="0000F1"/>
                </a:solidFill>
                <a:latin typeface="Times New Roman"/>
                <a:cs typeface="Times New Roman"/>
              </a:rPr>
              <a:t>. TODOS</a:t>
            </a: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También</a:t>
            </a:r>
            <a:r>
              <a:rPr lang="en-US" sz="1800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disfruta</a:t>
            </a:r>
            <a:r>
              <a:rPr lang="en-US" sz="1800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tocando</a:t>
            </a:r>
            <a:r>
              <a:rPr lang="en-US" sz="1800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guitarra</a:t>
            </a:r>
            <a:r>
              <a:rPr lang="en-US" sz="1800" dirty="0">
                <a:solidFill>
                  <a:srgbClr val="7EB606">
                    <a:lumMod val="75000"/>
                  </a:srgbClr>
                </a:solidFill>
                <a:latin typeface="Times New Roman"/>
                <a:cs typeface="Times New Roman"/>
              </a:rPr>
              <a:t> y piano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731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98" y="368301"/>
            <a:ext cx="2449657" cy="2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  <p:bldP spid="11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7423" y="1248594"/>
            <a:ext cx="9086577" cy="990307"/>
          </a:xfrm>
        </p:spPr>
        <p:txBody>
          <a:bodyPr>
            <a:normAutofit/>
          </a:bodyPr>
          <a:lstStyle/>
          <a:p>
            <a:r>
              <a:rPr lang="en-US" sz="1700" dirty="0">
                <a:latin typeface="Times New Roman"/>
                <a:cs typeface="Times New Roman"/>
              </a:rPr>
              <a:t>La </a:t>
            </a:r>
            <a:r>
              <a:rPr lang="en-US" sz="1700" dirty="0" err="1">
                <a:latin typeface="Times New Roman"/>
                <a:cs typeface="Times New Roman"/>
              </a:rPr>
              <a:t>globalización</a:t>
            </a:r>
            <a:r>
              <a:rPr lang="en-US" sz="1700" dirty="0">
                <a:latin typeface="Times New Roman"/>
                <a:cs typeface="Times New Roman"/>
              </a:rPr>
              <a:t> del </a:t>
            </a:r>
            <a:r>
              <a:rPr lang="en-US" sz="1700" dirty="0" err="1">
                <a:latin typeface="Times New Roman"/>
                <a:cs typeface="Times New Roman"/>
              </a:rPr>
              <a:t>deporte</a:t>
            </a:r>
            <a:r>
              <a:rPr lang="en-US" sz="1700" dirty="0">
                <a:latin typeface="Times New Roman"/>
                <a:cs typeface="Times New Roman"/>
              </a:rPr>
              <a:t> ha </a:t>
            </a:r>
            <a:r>
              <a:rPr lang="en-US" sz="1700" dirty="0" err="1">
                <a:latin typeface="Times New Roman"/>
                <a:cs typeface="Times New Roman"/>
              </a:rPr>
              <a:t>icrementado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las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oportunidades</a:t>
            </a:r>
            <a:r>
              <a:rPr lang="en-US" sz="1700" dirty="0">
                <a:latin typeface="Times New Roman"/>
                <a:cs typeface="Times New Roman"/>
              </a:rPr>
              <a:t> para </a:t>
            </a:r>
            <a:r>
              <a:rPr lang="en-US" sz="1700" dirty="0" err="1">
                <a:latin typeface="Times New Roman"/>
                <a:cs typeface="Times New Roman"/>
              </a:rPr>
              <a:t>que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las</a:t>
            </a:r>
            <a:r>
              <a:rPr lang="en-US" sz="1700" dirty="0">
                <a:latin typeface="Times New Roman"/>
                <a:cs typeface="Times New Roman"/>
              </a:rPr>
              <a:t> personas </a:t>
            </a:r>
            <a:r>
              <a:rPr lang="en-US" sz="1700" dirty="0" err="1">
                <a:latin typeface="Times New Roman"/>
                <a:cs typeface="Times New Roman"/>
              </a:rPr>
              <a:t>participen</a:t>
            </a:r>
            <a:r>
              <a:rPr lang="en-US" sz="1700" dirty="0">
                <a:latin typeface="Times New Roman"/>
                <a:cs typeface="Times New Roman"/>
              </a:rPr>
              <a:t> en los </a:t>
            </a:r>
            <a:r>
              <a:rPr lang="en-US" sz="1700" dirty="0" err="1">
                <a:latin typeface="Times New Roman"/>
                <a:cs typeface="Times New Roman"/>
              </a:rPr>
              <a:t>deportes</a:t>
            </a:r>
            <a:r>
              <a:rPr lang="en-US" sz="1700" dirty="0">
                <a:latin typeface="Times New Roman"/>
                <a:cs typeface="Times New Roman"/>
              </a:rPr>
              <a:t> y </a:t>
            </a:r>
            <a:r>
              <a:rPr lang="en-US" sz="1700" dirty="0" err="1">
                <a:latin typeface="Times New Roman"/>
                <a:cs typeface="Times New Roman"/>
              </a:rPr>
              <a:t>vea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deportes</a:t>
            </a:r>
            <a:r>
              <a:rPr lang="en-US" sz="1700" dirty="0">
                <a:latin typeface="Times New Roman"/>
                <a:cs typeface="Times New Roman"/>
              </a:rPr>
              <a:t>.  </a:t>
            </a:r>
            <a:r>
              <a:rPr lang="en-US" sz="1700" dirty="0" err="1">
                <a:latin typeface="Times New Roman"/>
                <a:cs typeface="Times New Roman"/>
              </a:rPr>
              <a:t>Por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ejemplo</a:t>
            </a:r>
            <a:r>
              <a:rPr lang="en-US" sz="1700" dirty="0">
                <a:latin typeface="Times New Roman"/>
                <a:cs typeface="Times New Roman"/>
              </a:rPr>
              <a:t>, no </a:t>
            </a:r>
            <a:r>
              <a:rPr lang="en-US" sz="1700" dirty="0" err="1">
                <a:latin typeface="Times New Roman"/>
                <a:cs typeface="Times New Roman"/>
              </a:rPr>
              <a:t>importa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donde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estes</a:t>
            </a:r>
            <a:r>
              <a:rPr lang="en-US" sz="1700" dirty="0">
                <a:latin typeface="Times New Roman"/>
                <a:cs typeface="Times New Roman"/>
              </a:rPr>
              <a:t>, </a:t>
            </a:r>
            <a:r>
              <a:rPr lang="en-US" sz="1700" dirty="0" err="1">
                <a:latin typeface="Times New Roman"/>
                <a:cs typeface="Times New Roman"/>
              </a:rPr>
              <a:t>es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muy</a:t>
            </a:r>
            <a:r>
              <a:rPr lang="en-US" sz="1700" dirty="0">
                <a:latin typeface="Times New Roman"/>
                <a:cs typeface="Times New Roman"/>
              </a:rPr>
              <a:t> probable </a:t>
            </a:r>
            <a:r>
              <a:rPr lang="en-US" sz="1700" dirty="0" err="1">
                <a:latin typeface="Times New Roman"/>
                <a:cs typeface="Times New Roman"/>
              </a:rPr>
              <a:t>que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encuentres</a:t>
            </a:r>
            <a:r>
              <a:rPr lang="en-US" sz="1700" dirty="0">
                <a:latin typeface="Times New Roman"/>
                <a:cs typeface="Times New Roman"/>
              </a:rPr>
              <a:t> el </a:t>
            </a:r>
            <a:r>
              <a:rPr lang="en-US" sz="1700" dirty="0" err="1">
                <a:latin typeface="Times New Roman"/>
                <a:cs typeface="Times New Roman"/>
              </a:rPr>
              <a:t>partido</a:t>
            </a:r>
            <a:r>
              <a:rPr lang="en-US" sz="1700" dirty="0">
                <a:latin typeface="Times New Roman"/>
                <a:cs typeface="Times New Roman"/>
              </a:rPr>
              <a:t> de </a:t>
            </a:r>
            <a:r>
              <a:rPr lang="en-US" sz="1700" dirty="0" err="1">
                <a:latin typeface="Times New Roman"/>
                <a:cs typeface="Times New Roman"/>
              </a:rPr>
              <a:t>tu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equipo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favorito</a:t>
            </a:r>
            <a:r>
              <a:rPr lang="en-US" sz="1700" dirty="0">
                <a:latin typeface="Times New Roman"/>
                <a:cs typeface="Times New Roman"/>
              </a:rPr>
              <a:t> en TV o a </a:t>
            </a:r>
            <a:r>
              <a:rPr lang="en-US" sz="1700" dirty="0" err="1">
                <a:latin typeface="Times New Roman"/>
                <a:cs typeface="Times New Roman"/>
              </a:rPr>
              <a:t>través</a:t>
            </a:r>
            <a:r>
              <a:rPr lang="en-US" sz="1700" dirty="0">
                <a:latin typeface="Times New Roman"/>
                <a:cs typeface="Times New Roman"/>
              </a:rPr>
              <a:t> de Internet.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5282" y="188640"/>
            <a:ext cx="8042276" cy="73376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err="1">
                <a:latin typeface="Times New Roman"/>
                <a:cs typeface="Times New Roman"/>
              </a:rPr>
              <a:t>Pautas</a:t>
            </a:r>
            <a:r>
              <a:rPr lang="en-US" sz="3600" dirty="0">
                <a:latin typeface="Times New Roman"/>
                <a:cs typeface="Times New Roman"/>
              </a:rPr>
              <a:t> clave para la </a:t>
            </a:r>
            <a:r>
              <a:rPr lang="en-US" sz="3600" dirty="0" err="1">
                <a:latin typeface="Times New Roman"/>
                <a:cs typeface="Times New Roman"/>
              </a:rPr>
              <a:t>globalización</a:t>
            </a:r>
            <a:r>
              <a:rPr lang="en-US" sz="3600" dirty="0">
                <a:latin typeface="Times New Roman"/>
                <a:cs typeface="Times New Roman"/>
              </a:rPr>
              <a:t>…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78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" y="5434992"/>
            <a:ext cx="2460834" cy="126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423" y="2397267"/>
            <a:ext cx="2482765" cy="2961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Además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los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acontecimientos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celebrados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en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todo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el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mundo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invitan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a los aficionados a </a:t>
            </a:r>
            <a:r>
              <a:rPr lang="en-US" sz="1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viajar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. 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Hoy en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día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el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turismo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deportivo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es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una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de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las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grandes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categorías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de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turismo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general,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que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representa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más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de un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tercio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de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todos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los </a:t>
            </a:r>
            <a:r>
              <a:rPr lang="en-US" sz="1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viajes</a:t>
            </a: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3" name="Picture 2" descr="Screen Shot 2015-03-17 at 11.04.24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57" y="2180780"/>
            <a:ext cx="6087100" cy="4632936"/>
          </a:xfrm>
          <a:prstGeom prst="rect">
            <a:avLst/>
          </a:prstGeom>
        </p:spPr>
      </p:pic>
      <p:sp>
        <p:nvSpPr>
          <p:cNvPr id="4" name="Striped Right Arrow 3"/>
          <p:cNvSpPr/>
          <p:nvPr/>
        </p:nvSpPr>
        <p:spPr>
          <a:xfrm rot="20809327">
            <a:off x="5822622" y="5471915"/>
            <a:ext cx="1046249" cy="484632"/>
          </a:xfrm>
          <a:prstGeom prst="stripedRightArrow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012"/>
            <a:ext cx="2174966" cy="144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71869"/>
            <a:ext cx="2246908" cy="228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87" y="4451176"/>
            <a:ext cx="23225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449" y="491961"/>
            <a:ext cx="8367588" cy="498252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 10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factores</a:t>
            </a:r>
            <a:endParaRPr lang="en-CA" sz="2400" dirty="0">
              <a:solidFill>
                <a:schemeClr val="tx1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9215" y="1700808"/>
            <a:ext cx="8354662" cy="8843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  <a:defRPr/>
            </a:pP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1.  La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introducción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del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deporte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nuevos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paises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donde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el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deporte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no ha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sido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tradicionalmente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jugado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ejemplos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Fútbol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Americano en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Alemania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;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Equipo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balonmano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Estados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Unidos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;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Pickleball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Estados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b="1" dirty="0" err="1">
                <a:latin typeface="Times New Roman"/>
                <a:ea typeface="ＭＳ Ｐゴシック" charset="0"/>
                <a:cs typeface="Times New Roman"/>
              </a:rPr>
              <a:t>Unidos</a:t>
            </a:r>
            <a:r>
              <a:rPr lang="en-CA" sz="1800" b="1" dirty="0">
                <a:latin typeface="Times New Roman"/>
                <a:ea typeface="ＭＳ Ｐゴシック" charset="0"/>
                <a:cs typeface="Times New Roman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4970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4593927"/>
            <a:ext cx="35814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24660"/>
            <a:ext cx="260826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636912"/>
            <a:ext cx="88773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4724400"/>
            <a:ext cx="2689225" cy="30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Women’s World Cup 2015 Canada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928" y="4529576"/>
            <a:ext cx="1873061" cy="23558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284178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4096" y="1269816"/>
            <a:ext cx="8888506" cy="907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  <a:defRPr/>
            </a:pP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2. Los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paises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compiten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entre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sí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competiciones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internacionales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ejemplos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Juegos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Olímpicos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Juegos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mayores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; Copa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masculino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/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femenino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;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Campeonato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tenis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de Wimbledon.  </a:t>
            </a:r>
          </a:p>
        </p:txBody>
      </p:sp>
    </p:spTree>
    <p:extLst>
      <p:ext uri="{BB962C8B-B14F-4D97-AF65-F5344CB8AC3E}">
        <p14:creationId xmlns:p14="http://schemas.microsoft.com/office/powerpoint/2010/main" val="294649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15" y="3511698"/>
            <a:ext cx="2451786" cy="164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07" y="3577490"/>
            <a:ext cx="3515193" cy="15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3538" y="318594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0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0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0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0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90264" y="1844824"/>
            <a:ext cx="8458200" cy="907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  <a:defRPr/>
            </a:pP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3.  La expansion de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las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ligas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nacionales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establecidas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incluir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equipos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se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basan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diferentes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paises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ejemplo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: NBA de China, NFL </a:t>
            </a:r>
            <a:r>
              <a:rPr lang="en-US" sz="1800" b="1" dirty="0" err="1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Europea</a:t>
            </a:r>
            <a:r>
              <a:rPr lang="en-US" sz="1800" b="1" dirty="0">
                <a:solidFill>
                  <a:srgbClr val="262626"/>
                </a:solidFill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1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49" y="1596660"/>
            <a:ext cx="1603101" cy="132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607"/>
          <a:stretch/>
        </p:blipFill>
        <p:spPr>
          <a:xfrm>
            <a:off x="107504" y="4711308"/>
            <a:ext cx="2510376" cy="1958052"/>
          </a:xfrm>
          <a:prstGeom prst="rect">
            <a:avLst/>
          </a:prstGeom>
        </p:spPr>
      </p:pic>
      <p:pic>
        <p:nvPicPr>
          <p:cNvPr id="4" name="Picture 3" descr="10613059_650069088438917_893924279442547037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581"/>
            <a:ext cx="4820251" cy="2197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994" y="4376137"/>
            <a:ext cx="1717454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sz="1200" i="1" dirty="0">
                <a:solidFill>
                  <a:prstClr val="black"/>
                </a:solidFill>
                <a:latin typeface="Times New Roman"/>
                <a:cs typeface="Times New Roman"/>
              </a:rPr>
              <a:t>WNBA players in China</a:t>
            </a:r>
          </a:p>
        </p:txBody>
      </p:sp>
      <p:pic>
        <p:nvPicPr>
          <p:cNvPr id="7" name="Picture 6" descr="world-olympic-hostnations-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09" y="2984934"/>
            <a:ext cx="6000691" cy="39004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7504" y="260648"/>
            <a:ext cx="9036496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  <a:defRPr/>
            </a:pP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4. 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Equipos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recorren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otros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paises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generar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interés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 y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conocimiento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sus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deportes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o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ligas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ejemplo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: NBA, WNBA,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deportes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universitarios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giras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mundiales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fútbol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varios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deportes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mueven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sus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torneos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paises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al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rededor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del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compartir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pero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tambien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para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incrementar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 el </a:t>
            </a:r>
            <a:r>
              <a:rPr lang="en-US" sz="1600" b="1" dirty="0" err="1">
                <a:latin typeface="Times New Roman"/>
                <a:ea typeface="ＭＳ Ｐゴシック" charset="0"/>
                <a:cs typeface="Times New Roman"/>
              </a:rPr>
              <a:t>interés</a:t>
            </a:r>
            <a:r>
              <a:rPr lang="en-US" sz="1600" b="1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1489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989856"/>
            <a:ext cx="8458200" cy="1143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1600" dirty="0">
                <a:latin typeface="+mj-lt"/>
                <a:ea typeface="ＭＳ Ｐゴシック" charset="0"/>
              </a:rPr>
              <a:t>5. </a:t>
            </a:r>
            <a:r>
              <a:rPr lang="en-US" sz="1600" dirty="0" err="1">
                <a:latin typeface="+mj-lt"/>
                <a:ea typeface="ＭＳ Ｐゴシック" charset="0"/>
              </a:rPr>
              <a:t>Competiciones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individuales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junto</a:t>
            </a:r>
            <a:r>
              <a:rPr lang="en-US" sz="1600" dirty="0">
                <a:latin typeface="+mj-lt"/>
                <a:ea typeface="ＭＳ Ｐゴシック" charset="0"/>
              </a:rPr>
              <a:t> a </a:t>
            </a:r>
            <a:r>
              <a:rPr lang="en-US" sz="1600" dirty="0" err="1">
                <a:latin typeface="+mj-lt"/>
                <a:ea typeface="ＭＳ Ｐゴシック" charset="0"/>
              </a:rPr>
              <a:t>jugadores</a:t>
            </a:r>
            <a:r>
              <a:rPr lang="en-US" sz="1600" dirty="0">
                <a:latin typeface="+mj-lt"/>
                <a:ea typeface="ＭＳ Ｐゴシック" charset="0"/>
              </a:rPr>
              <a:t> de </a:t>
            </a:r>
            <a:r>
              <a:rPr lang="en-US" sz="1600" dirty="0" err="1">
                <a:latin typeface="+mj-lt"/>
                <a:ea typeface="ＭＳ Ｐゴシック" charset="0"/>
              </a:rPr>
              <a:t>diferentes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paises</a:t>
            </a:r>
            <a:r>
              <a:rPr lang="en-US" sz="1600" dirty="0">
                <a:latin typeface="+mj-lt"/>
                <a:ea typeface="ＭＳ Ｐゴシック" charset="0"/>
              </a:rPr>
              <a:t> en </a:t>
            </a:r>
            <a:r>
              <a:rPr lang="en-US" sz="1600" dirty="0" err="1">
                <a:latin typeface="+mj-lt"/>
                <a:ea typeface="ＭＳ Ｐゴシック" charset="0"/>
              </a:rPr>
              <a:t>ligas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organizadas</a:t>
            </a:r>
            <a:r>
              <a:rPr lang="en-US" sz="1600" dirty="0">
                <a:latin typeface="+mj-lt"/>
                <a:ea typeface="ＭＳ Ｐゴシック" charset="0"/>
              </a:rPr>
              <a:t>.</a:t>
            </a:r>
          </a:p>
        </p:txBody>
      </p:sp>
      <p:pic>
        <p:nvPicPr>
          <p:cNvPr id="2662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60" y="2405141"/>
            <a:ext cx="19431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5" y="4351268"/>
            <a:ext cx="3496522" cy="1958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088105"/>
            <a:ext cx="3914570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sz="1200" i="1" dirty="0">
                <a:solidFill>
                  <a:prstClr val="black"/>
                </a:solidFill>
                <a:latin typeface="Times New Roman"/>
                <a:cs typeface="Times New Roman"/>
              </a:rPr>
              <a:t>An American goes to China to play professional basketball.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5481" y="5528265"/>
            <a:ext cx="4606917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sz="1200" i="1" dirty="0">
                <a:solidFill>
                  <a:prstClr val="black"/>
                </a:solidFill>
                <a:latin typeface="Times New Roman"/>
                <a:cs typeface="Times New Roman"/>
              </a:rPr>
              <a:t>An Chinese individual goes to the USA to play professional basketball.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extBox 1"/>
          <p:cNvSpPr txBox="1"/>
          <p:nvPr/>
        </p:nvSpPr>
        <p:spPr>
          <a:xfrm>
            <a:off x="179512" y="2405141"/>
            <a:ext cx="496855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En los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deportes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universitarios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Americanos, el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tenis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tiene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varios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jugadores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internacionales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–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más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que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todos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los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otros</a:t>
            </a:r>
            <a:r>
              <a:rPr lang="en-US" sz="1600" i="1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News Gothic MT"/>
              </a:rPr>
              <a:t>deportes</a:t>
            </a:r>
            <a:endParaRPr lang="en-US" sz="1600" i="1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9545" y="318594"/>
            <a:ext cx="7628809" cy="546797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087896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9196" y="1168896"/>
            <a:ext cx="8877300" cy="168404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6.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Viajar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eventos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deportivos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en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diferentes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paises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como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espectador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trabajador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 o un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ＭＳ Ｐゴシック" charset="0"/>
              </a:rPr>
              <a:t>atleta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ＭＳ Ｐゴシック" charset="0"/>
              </a:rPr>
              <a:t>.</a:t>
            </a: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0" y="4568075"/>
            <a:ext cx="8445252" cy="195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4311"/>
            <a:ext cx="3384376" cy="156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young girl usa fans cheering their tea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643064" cy="175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07448" y="6525344"/>
            <a:ext cx="990600" cy="365125"/>
          </a:xfrm>
        </p:spPr>
        <p:txBody>
          <a:bodyPr/>
          <a:lstStyle/>
          <a:p>
            <a:fld id="{9BE5861A-D2DB-F34B-9199-1D541A36875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0529" y="385034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422117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44016" y="918368"/>
            <a:ext cx="8964488" cy="12144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1600" dirty="0">
                <a:latin typeface="+mj-lt"/>
                <a:ea typeface="ＭＳ Ｐゴシック" charset="0"/>
              </a:rPr>
              <a:t>7. </a:t>
            </a:r>
            <a:r>
              <a:rPr lang="en-US" sz="1600" dirty="0" err="1">
                <a:latin typeface="+mj-lt"/>
                <a:ea typeface="ＭＳ Ｐゴシック" charset="0"/>
              </a:rPr>
              <a:t>Covertura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internacional</a:t>
            </a:r>
            <a:r>
              <a:rPr lang="en-US" sz="1600" dirty="0">
                <a:latin typeface="+mj-lt"/>
                <a:ea typeface="ＭＳ Ｐゴシック" charset="0"/>
              </a:rPr>
              <a:t> / diffusion de </a:t>
            </a:r>
            <a:r>
              <a:rPr lang="en-US" sz="1600" dirty="0" err="1">
                <a:latin typeface="+mj-lt"/>
                <a:ea typeface="ＭＳ Ｐゴシック" charset="0"/>
              </a:rPr>
              <a:t>eventos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deportivos</a:t>
            </a:r>
            <a:r>
              <a:rPr lang="en-US" sz="1600" dirty="0">
                <a:latin typeface="+mj-lt"/>
                <a:ea typeface="ＭＳ Ｐゴシック" charset="0"/>
              </a:rPr>
              <a:t> y </a:t>
            </a:r>
            <a:r>
              <a:rPr lang="en-US" sz="1600" dirty="0" err="1">
                <a:latin typeface="+mj-lt"/>
                <a:ea typeface="ＭＳ Ｐゴシック" charset="0"/>
              </a:rPr>
              <a:t>competiciones</a:t>
            </a:r>
            <a:r>
              <a:rPr lang="en-US" sz="1600" dirty="0">
                <a:latin typeface="+mj-lt"/>
                <a:ea typeface="ＭＳ Ｐゴシック" charset="0"/>
              </a:rPr>
              <a:t> a </a:t>
            </a:r>
            <a:r>
              <a:rPr lang="en-US" sz="1600" dirty="0" err="1">
                <a:latin typeface="+mj-lt"/>
                <a:ea typeface="ＭＳ Ｐゴシック" charset="0"/>
              </a:rPr>
              <a:t>través</a:t>
            </a:r>
            <a:r>
              <a:rPr lang="en-US" sz="1600" dirty="0">
                <a:latin typeface="+mj-lt"/>
                <a:ea typeface="ＭＳ Ｐゴシック" charset="0"/>
              </a:rPr>
              <a:t> de </a:t>
            </a:r>
            <a:r>
              <a:rPr lang="en-US" sz="1600" dirty="0" err="1">
                <a:latin typeface="+mj-lt"/>
                <a:ea typeface="ＭＳ Ｐゴシック" charset="0"/>
              </a:rPr>
              <a:t>varios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formas</a:t>
            </a:r>
            <a:r>
              <a:rPr lang="en-US" sz="1600" dirty="0">
                <a:latin typeface="+mj-lt"/>
                <a:ea typeface="ＭＳ Ｐゴシック" charset="0"/>
              </a:rPr>
              <a:t> </a:t>
            </a:r>
            <a:r>
              <a:rPr lang="en-US" sz="1600" dirty="0" err="1">
                <a:latin typeface="+mj-lt"/>
                <a:ea typeface="ＭＳ Ｐゴシック" charset="0"/>
              </a:rPr>
              <a:t>como</a:t>
            </a:r>
            <a:r>
              <a:rPr lang="en-US" sz="1600" dirty="0">
                <a:latin typeface="+mj-lt"/>
                <a:ea typeface="ＭＳ Ｐゴシック" charset="0"/>
              </a:rPr>
              <a:t> TV, radio, internet y </a:t>
            </a:r>
            <a:r>
              <a:rPr lang="en-US" sz="1600" dirty="0" err="1">
                <a:latin typeface="+mj-lt"/>
                <a:ea typeface="ＭＳ Ｐゴシック" charset="0"/>
              </a:rPr>
              <a:t>medios</a:t>
            </a:r>
            <a:r>
              <a:rPr lang="en-US" sz="1600" dirty="0">
                <a:latin typeface="+mj-lt"/>
                <a:ea typeface="ＭＳ Ｐゴシック" charset="0"/>
              </a:rPr>
              <a:t> de </a:t>
            </a:r>
            <a:r>
              <a:rPr lang="en-US" sz="1600" dirty="0" err="1">
                <a:latin typeface="+mj-lt"/>
                <a:ea typeface="ＭＳ Ｐゴシック" charset="0"/>
              </a:rPr>
              <a:t>comunicación</a:t>
            </a:r>
            <a:r>
              <a:rPr lang="en-US" sz="1600" dirty="0">
                <a:latin typeface="+mj-lt"/>
                <a:ea typeface="ＭＳ Ｐゴシック" charset="0"/>
              </a:rPr>
              <a:t>.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22" y="1885826"/>
            <a:ext cx="18351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1200"/>
            <a:ext cx="5334000" cy="94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0" y="3002632"/>
            <a:ext cx="2605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0" y="5589240"/>
            <a:ext cx="2438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50" y="3450359"/>
            <a:ext cx="5676306" cy="33630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0529" y="188640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4011135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1524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1800" dirty="0">
                <a:latin typeface="+mj-lt"/>
                <a:ea typeface="ＭＳ Ｐゴシック" charset="0"/>
              </a:rPr>
              <a:t>8. </a:t>
            </a:r>
            <a:r>
              <a:rPr lang="en-US" sz="1800" dirty="0" err="1">
                <a:latin typeface="+mj-lt"/>
                <a:ea typeface="ＭＳ Ｐゴシック" charset="0"/>
              </a:rPr>
              <a:t>Más</a:t>
            </a:r>
            <a:r>
              <a:rPr lang="en-US" sz="1800" dirty="0">
                <a:latin typeface="+mj-lt"/>
                <a:ea typeface="ＭＳ Ｐゴシック" charset="0"/>
              </a:rPr>
              <a:t> companies </a:t>
            </a:r>
            <a:r>
              <a:rPr lang="en-US" sz="1800" dirty="0" err="1">
                <a:latin typeface="+mj-lt"/>
                <a:ea typeface="ＭＳ Ｐゴシック" charset="0"/>
              </a:rPr>
              <a:t>mundiales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patrocinan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eventos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deportivos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internacionales</a:t>
            </a:r>
            <a:r>
              <a:rPr lang="en-US" sz="1800" dirty="0">
                <a:latin typeface="+mj-lt"/>
                <a:ea typeface="ＭＳ Ｐゴシック" charset="0"/>
              </a:rPr>
              <a:t> – </a:t>
            </a:r>
            <a:r>
              <a:rPr lang="en-US" sz="1800" dirty="0" err="1">
                <a:latin typeface="+mj-lt"/>
                <a:ea typeface="ＭＳ Ｐゴシック" charset="0"/>
              </a:rPr>
              <a:t>ejemplo</a:t>
            </a:r>
            <a:r>
              <a:rPr lang="en-US" sz="1800" dirty="0">
                <a:latin typeface="+mj-lt"/>
                <a:ea typeface="ＭＳ Ｐゴシック" charset="0"/>
              </a:rPr>
              <a:t>: VISA y los </a:t>
            </a:r>
            <a:r>
              <a:rPr lang="en-US" sz="1800" dirty="0" err="1">
                <a:latin typeface="+mj-lt"/>
                <a:ea typeface="ＭＳ Ｐゴシック" charset="0"/>
              </a:rPr>
              <a:t>Juegos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Olímpicos</a:t>
            </a:r>
            <a:r>
              <a:rPr lang="en-US" sz="1800" dirty="0">
                <a:latin typeface="+mj-lt"/>
                <a:ea typeface="ＭＳ Ｐゴシック" charset="0"/>
              </a:rPr>
              <a:t>; Adidas y </a:t>
            </a:r>
            <a:r>
              <a:rPr lang="en-US" sz="1800" dirty="0" err="1">
                <a:latin typeface="+mj-lt"/>
                <a:ea typeface="ＭＳ Ｐゴシック" charset="0"/>
              </a:rPr>
              <a:t>las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Copas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Mundiales</a:t>
            </a:r>
            <a:r>
              <a:rPr lang="en-US" sz="1800" dirty="0">
                <a:latin typeface="+mj-lt"/>
                <a:ea typeface="ＭＳ Ｐゴシック" charset="0"/>
              </a:rPr>
              <a:t> </a:t>
            </a:r>
            <a:r>
              <a:rPr lang="en-US" sz="1800" dirty="0" err="1">
                <a:latin typeface="+mj-lt"/>
                <a:ea typeface="ＭＳ Ｐゴシック" charset="0"/>
              </a:rPr>
              <a:t>masculinas</a:t>
            </a:r>
            <a:r>
              <a:rPr lang="en-US" sz="1800" dirty="0">
                <a:latin typeface="+mj-lt"/>
                <a:ea typeface="ＭＳ Ｐゴシック" charset="0"/>
              </a:rPr>
              <a:t> / </a:t>
            </a:r>
            <a:r>
              <a:rPr lang="en-US" sz="1800" dirty="0" err="1">
                <a:latin typeface="+mj-lt"/>
                <a:ea typeface="ＭＳ Ｐゴシック" charset="0"/>
              </a:rPr>
              <a:t>femeninas</a:t>
            </a:r>
            <a:r>
              <a:rPr lang="en-US" sz="1800" dirty="0">
                <a:latin typeface="+mj-lt"/>
                <a:ea typeface="ＭＳ Ｐゴシック" charset="0"/>
              </a:rPr>
              <a:t>.</a:t>
            </a: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7" y="2438400"/>
            <a:ext cx="7566516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0529" y="188640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585793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799" y="995700"/>
            <a:ext cx="8670169" cy="135318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CA" sz="1800" dirty="0">
                <a:latin typeface="+mj-lt"/>
                <a:ea typeface="ＭＳ Ｐゴシック" charset="0"/>
              </a:rPr>
              <a:t>9. El </a:t>
            </a:r>
            <a:r>
              <a:rPr lang="en-CA" sz="1800" dirty="0" err="1">
                <a:latin typeface="+mj-lt"/>
                <a:ea typeface="ＭＳ Ｐゴシック" charset="0"/>
              </a:rPr>
              <a:t>uso</a:t>
            </a:r>
            <a:r>
              <a:rPr lang="en-CA" sz="1800" dirty="0">
                <a:latin typeface="+mj-lt"/>
                <a:ea typeface="ＭＳ Ｐゴシック" charset="0"/>
              </a:rPr>
              <a:t> del </a:t>
            </a:r>
            <a:r>
              <a:rPr lang="en-CA" sz="1800" dirty="0" err="1">
                <a:latin typeface="+mj-lt"/>
                <a:ea typeface="ＭＳ Ｐゴシック" charset="0"/>
              </a:rPr>
              <a:t>deporte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como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una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herramienta</a:t>
            </a:r>
            <a:r>
              <a:rPr lang="en-CA" sz="1800" dirty="0">
                <a:latin typeface="+mj-lt"/>
                <a:ea typeface="ＭＳ Ｐゴシック" charset="0"/>
              </a:rPr>
              <a:t> social y </a:t>
            </a:r>
            <a:r>
              <a:rPr lang="en-CA" sz="1800" dirty="0" err="1">
                <a:latin typeface="+mj-lt"/>
                <a:ea typeface="ＭＳ Ｐゴシック" charset="0"/>
              </a:rPr>
              <a:t>politica</a:t>
            </a:r>
            <a:r>
              <a:rPr lang="en-CA" sz="1800" dirty="0">
                <a:latin typeface="+mj-lt"/>
                <a:ea typeface="ＭＳ Ｐゴシック" charset="0"/>
              </a:rPr>
              <a:t> . </a:t>
            </a:r>
            <a:r>
              <a:rPr lang="en-CA" sz="1800" dirty="0" err="1">
                <a:latin typeface="+mj-lt"/>
                <a:ea typeface="ＭＳ Ｐゴシック" charset="0"/>
              </a:rPr>
              <a:t>Ejemplos</a:t>
            </a:r>
            <a:r>
              <a:rPr lang="en-CA" sz="1800" dirty="0">
                <a:latin typeface="+mj-lt"/>
                <a:ea typeface="ＭＳ Ｐゴシック" charset="0"/>
              </a:rPr>
              <a:t>: “</a:t>
            </a:r>
            <a:r>
              <a:rPr lang="en-CA" sz="1800" dirty="0" err="1">
                <a:latin typeface="+mj-lt"/>
                <a:ea typeface="ＭＳ Ｐゴシック" charset="0"/>
              </a:rPr>
              <a:t>Olimpiadas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Especiales</a:t>
            </a:r>
            <a:r>
              <a:rPr lang="en-CA" sz="1800" dirty="0">
                <a:latin typeface="+mj-lt"/>
                <a:ea typeface="ＭＳ Ｐゴシック" charset="0"/>
              </a:rPr>
              <a:t>”; </a:t>
            </a:r>
            <a:r>
              <a:rPr lang="en-CA" sz="1800" dirty="0" err="1">
                <a:latin typeface="+mj-lt"/>
                <a:ea typeface="ＭＳ Ｐゴシック" charset="0"/>
              </a:rPr>
              <a:t>Discapacidad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deportiva</a:t>
            </a:r>
            <a:r>
              <a:rPr lang="en-CA" sz="1800" dirty="0">
                <a:latin typeface="+mj-lt"/>
                <a:ea typeface="ＭＳ Ｐゴシック" charset="0"/>
              </a:rPr>
              <a:t>; </a:t>
            </a:r>
            <a:r>
              <a:rPr lang="en-CA" sz="1800" dirty="0" err="1">
                <a:latin typeface="+mj-lt"/>
                <a:ea typeface="ＭＳ Ｐゴシック" charset="0"/>
              </a:rPr>
              <a:t>Equidad</a:t>
            </a:r>
            <a:r>
              <a:rPr lang="en-CA" sz="1800" dirty="0">
                <a:latin typeface="+mj-lt"/>
                <a:ea typeface="ＭＳ Ｐゴシック" charset="0"/>
              </a:rPr>
              <a:t> de </a:t>
            </a:r>
            <a:r>
              <a:rPr lang="en-CA" sz="1800" dirty="0" err="1">
                <a:latin typeface="+mj-lt"/>
                <a:ea typeface="ＭＳ Ｐゴシック" charset="0"/>
              </a:rPr>
              <a:t>Genero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en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los</a:t>
            </a:r>
            <a:r>
              <a:rPr lang="en-CA" sz="1800" dirty="0">
                <a:latin typeface="+mj-lt"/>
                <a:ea typeface="ＭＳ Ｐゴシック" charset="0"/>
              </a:rPr>
              <a:t> </a:t>
            </a:r>
            <a:r>
              <a:rPr lang="en-CA" sz="1800" dirty="0" err="1">
                <a:latin typeface="+mj-lt"/>
                <a:ea typeface="ＭＳ Ｐゴシック" charset="0"/>
              </a:rPr>
              <a:t>deportes</a:t>
            </a:r>
            <a:r>
              <a:rPr lang="en-CA" sz="1800" dirty="0">
                <a:latin typeface="+mj-lt"/>
                <a:ea typeface="ＭＳ Ｐゴシック" charset="0"/>
              </a:rPr>
              <a:t> para el </a:t>
            </a:r>
            <a:r>
              <a:rPr lang="en-CA" sz="1800" dirty="0" err="1">
                <a:latin typeface="+mj-lt"/>
                <a:ea typeface="ＭＳ Ｐゴシック" charset="0"/>
              </a:rPr>
              <a:t>cambio</a:t>
            </a:r>
            <a:r>
              <a:rPr lang="en-CA" sz="1800" dirty="0">
                <a:latin typeface="+mj-lt"/>
                <a:ea typeface="ＭＳ Ｐゴシック" charset="0"/>
              </a:rPr>
              <a:t> social.</a:t>
            </a:r>
          </a:p>
        </p:txBody>
      </p:sp>
      <p:pic>
        <p:nvPicPr>
          <p:cNvPr id="307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36912"/>
            <a:ext cx="2540000" cy="1752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 rot="20574332">
            <a:off x="2974425" y="2492157"/>
            <a:ext cx="305363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000000"/>
                </a:solidFill>
                <a:latin typeface="News Gothic MT"/>
              </a:rPr>
              <a:t>Disability Sport: A vehicle for social change?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021" y="6381328"/>
            <a:ext cx="459594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prstClr val="black"/>
                </a:solidFill>
                <a:latin typeface="News Gothic MT"/>
              </a:rPr>
              <a:t>Gender Equity in Sport for Social Change</a:t>
            </a:r>
          </a:p>
        </p:txBody>
      </p:sp>
      <p:sp>
        <p:nvSpPr>
          <p:cNvPr id="2" name="TextBox 1"/>
          <p:cNvSpPr txBox="1"/>
          <p:nvPr/>
        </p:nvSpPr>
        <p:spPr>
          <a:xfrm rot="20979823">
            <a:off x="3673714" y="2977278"/>
            <a:ext cx="526110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b="1" i="1" u="sng" dirty="0">
                <a:solidFill>
                  <a:prstClr val="black"/>
                </a:solidFill>
                <a:latin typeface="Ayuthaya"/>
                <a:cs typeface="Ayuthaya"/>
              </a:rPr>
              <a:t>The Washington Post News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Ayuthaya"/>
                <a:cs typeface="Ayuthaya"/>
              </a:rPr>
              <a:t>Russia anti-gay law casts a shadow over Sochi’s 2014 Olympics</a:t>
            </a:r>
          </a:p>
        </p:txBody>
      </p:sp>
      <p:sp>
        <p:nvSpPr>
          <p:cNvPr id="3" name="TextBox 2"/>
          <p:cNvSpPr txBox="1"/>
          <p:nvPr/>
        </p:nvSpPr>
        <p:spPr>
          <a:xfrm rot="21176592">
            <a:off x="4774951" y="5710352"/>
            <a:ext cx="415453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  <a:latin typeface="Apple Casual"/>
                <a:cs typeface="Apple Casual"/>
              </a:rPr>
              <a:t>One-</a:t>
            </a:r>
            <a:r>
              <a:rPr lang="en-US" b="1" u="sng" dirty="0" err="1">
                <a:solidFill>
                  <a:prstClr val="black"/>
                </a:solidFill>
                <a:latin typeface="Apple Casual"/>
                <a:cs typeface="Apple Casual"/>
              </a:rPr>
              <a:t>EuropeNews.com</a:t>
            </a:r>
            <a:endParaRPr lang="en-US" b="1" u="sng" dirty="0">
              <a:solidFill>
                <a:prstClr val="black"/>
              </a:solidFill>
              <a:latin typeface="Apple Casual"/>
              <a:cs typeface="Apple Casual"/>
            </a:endParaRP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Should the EU boycott the 2014 Winter Olympics in Russia?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10" y="4236577"/>
            <a:ext cx="4985159" cy="1280655"/>
          </a:xfrm>
          <a:prstGeom prst="rect">
            <a:avLst/>
          </a:prstGeom>
        </p:spPr>
      </p:pic>
      <p:pic>
        <p:nvPicPr>
          <p:cNvPr id="8" name="Picture 7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7128"/>
            <a:ext cx="4733969" cy="1854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5576" y="188640"/>
            <a:ext cx="7439769" cy="594396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78236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88925" y="6070600"/>
            <a:ext cx="8534400" cy="338138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800" dirty="0">
                <a:solidFill>
                  <a:schemeClr val="accent6"/>
                </a:solidFill>
                <a:ea typeface="+mj-ea"/>
                <a:cs typeface="+mj-cs"/>
              </a:rPr>
              <a:t>Chapter 19</a:t>
            </a:r>
          </a:p>
        </p:txBody>
      </p:sp>
      <p:sp>
        <p:nvSpPr>
          <p:cNvPr id="6146" name="AutoShape 18"/>
          <p:cNvSpPr>
            <a:spLocks noChangeArrowheads="1"/>
          </p:cNvSpPr>
          <p:nvPr/>
        </p:nvSpPr>
        <p:spPr bwMode="auto">
          <a:xfrm>
            <a:off x="3016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58028" y="15157"/>
            <a:ext cx="5950276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1800" dirty="0" err="1">
                <a:solidFill>
                  <a:srgbClr val="244A58"/>
                </a:solidFill>
                <a:latin typeface="Times New Roman"/>
                <a:cs typeface="Times New Roman"/>
              </a:rPr>
              <a:t>Pero</a:t>
            </a:r>
            <a:r>
              <a:rPr lang="en-US" sz="1800" dirty="0">
                <a:solidFill>
                  <a:srgbClr val="244A58"/>
                </a:solidFill>
                <a:latin typeface="Times New Roman"/>
                <a:cs typeface="Times New Roman"/>
              </a:rPr>
              <a:t> no </a:t>
            </a:r>
            <a:r>
              <a:rPr lang="en-US" sz="1800" dirty="0" err="1">
                <a:solidFill>
                  <a:srgbClr val="244A58"/>
                </a:solidFill>
                <a:latin typeface="Times New Roman"/>
                <a:cs typeface="Times New Roman"/>
              </a:rPr>
              <a:t>todo</a:t>
            </a:r>
            <a:r>
              <a:rPr lang="en-US" sz="1800" dirty="0">
                <a:solidFill>
                  <a:srgbClr val="244A58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44A58"/>
                </a:solidFill>
                <a:latin typeface="Times New Roman"/>
                <a:cs typeface="Times New Roman"/>
              </a:rPr>
              <a:t>es</a:t>
            </a:r>
            <a:r>
              <a:rPr lang="en-US" sz="1800" dirty="0">
                <a:solidFill>
                  <a:srgbClr val="244A58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44A58"/>
                </a:solidFill>
                <a:latin typeface="Times New Roman"/>
                <a:cs typeface="Times New Roman"/>
              </a:rPr>
              <a:t>trabajo</a:t>
            </a:r>
            <a:r>
              <a:rPr lang="en-US" sz="1800" dirty="0">
                <a:solidFill>
                  <a:srgbClr val="244A58"/>
                </a:solidFill>
                <a:latin typeface="Times New Roman"/>
                <a:cs typeface="Times New Roman"/>
              </a:rPr>
              <a:t>!!</a:t>
            </a:r>
          </a:p>
          <a:p>
            <a:pPr defTabSz="457200" eaLnBrk="1" hangingPunct="1">
              <a:defRPr/>
            </a:pP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&gt;&gt;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Viajó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 al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rededor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 del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mundo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 para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divertirse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 y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practicar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deportes</a:t>
            </a:r>
            <a:endParaRPr lang="en-US" sz="18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&gt;&gt;  Le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encanta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la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música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: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tocar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 piano,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guitarra</a:t>
            </a:r>
            <a:r>
              <a:rPr lang="en-US" sz="1800" i="1" dirty="0">
                <a:solidFill>
                  <a:srgbClr val="008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saxofón</a:t>
            </a:r>
            <a:endParaRPr lang="en-US" sz="1800" i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46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743075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36713"/>
            <a:ext cx="2830513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24725" y="1469231"/>
            <a:ext cx="3155950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Running with the Bulls, Spain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16813" y="3644076"/>
            <a:ext cx="1627187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Danica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 Patrick’s Race Car</a:t>
            </a:r>
          </a:p>
        </p:txBody>
      </p:sp>
      <p:pic>
        <p:nvPicPr>
          <p:cNvPr id="615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4373563"/>
            <a:ext cx="3125787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732213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55938" y="3849688"/>
            <a:ext cx="1357312" cy="5699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Fishing in Florida&gt;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21350" y="5805488"/>
            <a:ext cx="1268413" cy="334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Thailand&gt;</a:t>
            </a:r>
          </a:p>
        </p:txBody>
      </p:sp>
      <p:pic>
        <p:nvPicPr>
          <p:cNvPr id="6158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6388">
            <a:off x="55563" y="1427163"/>
            <a:ext cx="236061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6" descr="golf with Ivo 't Hooft 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8131" y="3793332"/>
            <a:ext cx="31242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6427788"/>
            <a:ext cx="2076450" cy="334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Golf in Amsterdam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7475" y="3092450"/>
            <a:ext cx="2395538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Taroko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 Gorge, Taiwan</a:t>
            </a:r>
          </a:p>
        </p:txBody>
      </p:sp>
      <p:pic>
        <p:nvPicPr>
          <p:cNvPr id="6162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5208588"/>
            <a:ext cx="2027238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240213" y="6151563"/>
            <a:ext cx="1404937" cy="5699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&lt;Snorkeling in Mexico</a:t>
            </a:r>
          </a:p>
        </p:txBody>
      </p:sp>
      <p:pic>
        <p:nvPicPr>
          <p:cNvPr id="6164" name="Picture 23" descr="giraffes Africa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07963"/>
            <a:ext cx="20002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29363" y="1231900"/>
            <a:ext cx="1382712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Zimbabwe&gt;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80" grpId="0" animBg="1"/>
      <p:bldP spid="1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391950_597524273642449_32383393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2" y="1107853"/>
            <a:ext cx="8259706" cy="5678548"/>
          </a:xfrm>
          <a:prstGeom prst="rect">
            <a:avLst/>
          </a:prstGeom>
          <a:ln w="76200" cmpd="sng">
            <a:solidFill>
              <a:srgbClr val="4AF229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188640"/>
            <a:ext cx="7992888" cy="393024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“El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Juego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Hermoso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 –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usando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fútbol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para 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cambio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cultural</a:t>
            </a:r>
          </a:p>
        </p:txBody>
      </p:sp>
    </p:spTree>
    <p:extLst>
      <p:ext uri="{BB962C8B-B14F-4D97-AF65-F5344CB8AC3E}">
        <p14:creationId xmlns:p14="http://schemas.microsoft.com/office/powerpoint/2010/main" val="61992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51520" y="1037028"/>
            <a:ext cx="8680049" cy="123984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CA" sz="1400" dirty="0">
                <a:ea typeface="ＭＳ Ｐゴシック" charset="0"/>
              </a:rPr>
              <a:t>9. El </a:t>
            </a:r>
            <a:r>
              <a:rPr lang="en-CA" sz="1400" dirty="0" err="1">
                <a:ea typeface="ＭＳ Ｐゴシック" charset="0"/>
              </a:rPr>
              <a:t>uso</a:t>
            </a:r>
            <a:r>
              <a:rPr lang="en-CA" sz="1400" dirty="0">
                <a:ea typeface="ＭＳ Ｐゴシック" charset="0"/>
              </a:rPr>
              <a:t> del </a:t>
            </a:r>
            <a:r>
              <a:rPr lang="en-CA" sz="1400" dirty="0" err="1">
                <a:ea typeface="ＭＳ Ｐゴシック" charset="0"/>
              </a:rPr>
              <a:t>deporte</a:t>
            </a:r>
            <a:r>
              <a:rPr lang="en-CA" sz="1400" dirty="0">
                <a:ea typeface="ＭＳ Ｐゴシック" charset="0"/>
              </a:rPr>
              <a:t> </a:t>
            </a:r>
            <a:r>
              <a:rPr lang="en-CA" sz="1400" dirty="0" err="1">
                <a:ea typeface="ＭＳ Ｐゴシック" charset="0"/>
              </a:rPr>
              <a:t>como</a:t>
            </a:r>
            <a:r>
              <a:rPr lang="en-CA" sz="1400" dirty="0">
                <a:ea typeface="ＭＳ Ｐゴシック" charset="0"/>
              </a:rPr>
              <a:t> </a:t>
            </a:r>
            <a:r>
              <a:rPr lang="en-CA" sz="1400" dirty="0" err="1">
                <a:ea typeface="ＭＳ Ｐゴシック" charset="0"/>
              </a:rPr>
              <a:t>una</a:t>
            </a:r>
            <a:r>
              <a:rPr lang="en-CA" sz="1400" dirty="0">
                <a:ea typeface="ＭＳ Ｐゴシック" charset="0"/>
              </a:rPr>
              <a:t> </a:t>
            </a:r>
            <a:r>
              <a:rPr lang="en-CA" sz="1400" dirty="0" err="1">
                <a:ea typeface="ＭＳ Ｐゴシック" charset="0"/>
              </a:rPr>
              <a:t>herramienta</a:t>
            </a:r>
            <a:r>
              <a:rPr lang="en-CA" sz="1400" dirty="0">
                <a:ea typeface="ＭＳ Ｐゴシック" charset="0"/>
              </a:rPr>
              <a:t> social y </a:t>
            </a:r>
            <a:r>
              <a:rPr lang="en-CA" sz="1400" dirty="0" err="1">
                <a:ea typeface="ＭＳ Ｐゴシック" charset="0"/>
              </a:rPr>
              <a:t>politica</a:t>
            </a:r>
            <a:r>
              <a:rPr lang="en-CA" sz="1400" dirty="0">
                <a:ea typeface="ＭＳ Ｐゴシック" charset="0"/>
              </a:rPr>
              <a:t> . </a:t>
            </a:r>
            <a:r>
              <a:rPr lang="en-CA" sz="1400" dirty="0" err="1">
                <a:ea typeface="ＭＳ Ｐゴシック" charset="0"/>
              </a:rPr>
              <a:t>Ejemplos</a:t>
            </a:r>
            <a:r>
              <a:rPr lang="en-CA" sz="1400" dirty="0">
                <a:ea typeface="ＭＳ Ｐゴシック" charset="0"/>
              </a:rPr>
              <a:t>: “</a:t>
            </a:r>
            <a:r>
              <a:rPr lang="en-CA" sz="1400" dirty="0" err="1">
                <a:ea typeface="ＭＳ Ｐゴシック" charset="0"/>
              </a:rPr>
              <a:t>Olimpiadas</a:t>
            </a:r>
            <a:r>
              <a:rPr lang="en-CA" sz="1400" dirty="0">
                <a:ea typeface="ＭＳ Ｐゴシック" charset="0"/>
              </a:rPr>
              <a:t> </a:t>
            </a:r>
            <a:r>
              <a:rPr lang="en-CA" sz="1400" dirty="0" err="1">
                <a:ea typeface="ＭＳ Ｐゴシック" charset="0"/>
              </a:rPr>
              <a:t>Especiales</a:t>
            </a:r>
            <a:r>
              <a:rPr lang="en-CA" sz="1400" dirty="0">
                <a:ea typeface="ＭＳ Ｐゴシック" charset="0"/>
              </a:rPr>
              <a:t>”; </a:t>
            </a:r>
            <a:r>
              <a:rPr lang="en-CA" sz="1400" dirty="0" err="1">
                <a:ea typeface="ＭＳ Ｐゴシック" charset="0"/>
              </a:rPr>
              <a:t>Discapacidad</a:t>
            </a:r>
            <a:r>
              <a:rPr lang="en-CA" sz="1400" dirty="0">
                <a:ea typeface="ＭＳ Ｐゴシック" charset="0"/>
              </a:rPr>
              <a:t> </a:t>
            </a:r>
            <a:r>
              <a:rPr lang="en-CA" sz="1400" dirty="0" err="1">
                <a:ea typeface="ＭＳ Ｐゴシック" charset="0"/>
              </a:rPr>
              <a:t>deportiva</a:t>
            </a:r>
            <a:r>
              <a:rPr lang="en-CA" sz="1400" dirty="0">
                <a:ea typeface="ＭＳ Ｐゴシック" charset="0"/>
              </a:rPr>
              <a:t>; </a:t>
            </a:r>
            <a:r>
              <a:rPr lang="en-CA" sz="1400" dirty="0" err="1">
                <a:ea typeface="ＭＳ Ｐゴシック" charset="0"/>
              </a:rPr>
              <a:t>Equidad</a:t>
            </a:r>
            <a:r>
              <a:rPr lang="en-CA" sz="1400" dirty="0">
                <a:ea typeface="ＭＳ Ｐゴシック" charset="0"/>
              </a:rPr>
              <a:t> de </a:t>
            </a:r>
            <a:r>
              <a:rPr lang="en-CA" sz="1400" dirty="0" err="1">
                <a:ea typeface="ＭＳ Ｐゴシック" charset="0"/>
              </a:rPr>
              <a:t>Genero</a:t>
            </a:r>
            <a:r>
              <a:rPr lang="en-CA" sz="1400" dirty="0">
                <a:ea typeface="ＭＳ Ｐゴシック" charset="0"/>
              </a:rPr>
              <a:t> en los </a:t>
            </a:r>
            <a:r>
              <a:rPr lang="en-CA" sz="1400" dirty="0" err="1">
                <a:ea typeface="ＭＳ Ｐゴシック" charset="0"/>
              </a:rPr>
              <a:t>deportes</a:t>
            </a:r>
            <a:r>
              <a:rPr lang="en-CA" sz="1400" dirty="0">
                <a:ea typeface="ＭＳ Ｐゴシック" charset="0"/>
              </a:rPr>
              <a:t> para el </a:t>
            </a:r>
            <a:r>
              <a:rPr lang="en-CA" sz="1400" dirty="0" err="1">
                <a:ea typeface="ＭＳ Ｐゴシック" charset="0"/>
              </a:rPr>
              <a:t>cambio</a:t>
            </a:r>
            <a:r>
              <a:rPr lang="en-CA" sz="1400" dirty="0">
                <a:ea typeface="ＭＳ Ｐゴシック" charset="0"/>
              </a:rPr>
              <a:t> social</a:t>
            </a:r>
            <a:endParaRPr lang="en-CA" sz="1400" b="1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" name="Picture 5" descr="121217160720-11-bobby-martin-single-image-c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2" y="3033141"/>
            <a:ext cx="5426744" cy="35642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6" descr="paralympics-9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12" y="2996952"/>
            <a:ext cx="3664496" cy="30171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Picture 8" descr="get_inspired_wheelchairTennis_01.ashx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9" y="3160640"/>
            <a:ext cx="3150295" cy="19245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5" name="Picture 14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5908" y="4996924"/>
            <a:ext cx="2518941" cy="1816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3"/>
          <p:cNvSpPr txBox="1"/>
          <p:nvPr/>
        </p:nvSpPr>
        <p:spPr>
          <a:xfrm>
            <a:off x="184243" y="2276872"/>
            <a:ext cx="5238584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Deporte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adaptado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: un </a:t>
            </a: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vehículo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 para el </a:t>
            </a: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cambio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 social?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5724127" y="2276872"/>
            <a:ext cx="3207441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El </a:t>
            </a: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próximo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 boom del </a:t>
            </a:r>
            <a:r>
              <a:rPr lang="en-US" sz="1600" i="1" dirty="0" err="1">
                <a:solidFill>
                  <a:srgbClr val="000000"/>
                </a:solidFill>
                <a:latin typeface="News Gothic MT"/>
              </a:rPr>
              <a:t>deporte</a:t>
            </a:r>
            <a:r>
              <a:rPr lang="en-US" sz="1600" i="1" dirty="0">
                <a:solidFill>
                  <a:srgbClr val="000000"/>
                </a:solidFill>
                <a:latin typeface="News Gothic MT"/>
              </a:rPr>
              <a:t>! 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0529" y="188640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19696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6" r="-15796"/>
          <a:stretch>
            <a:fillRect/>
          </a:stretch>
        </p:blipFill>
        <p:spPr>
          <a:xfrm>
            <a:off x="3507881" y="3065366"/>
            <a:ext cx="6104680" cy="3847783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7294279" y="4027149"/>
            <a:ext cx="1791924" cy="684918"/>
          </a:xfrm>
          <a:prstGeom prst="rect">
            <a:avLst/>
          </a:prstGeom>
        </p:spPr>
        <p:txBody>
          <a:bodyPr anchor="ctr"/>
          <a:lstStyle/>
          <a:p>
            <a:pPr algn="ctr" defTabSz="457200">
              <a:defRPr/>
            </a:pPr>
            <a:r>
              <a:rPr lang="en-US" altLang="zh-TW" sz="3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ea typeface="新細明體" charset="-120"/>
              </a:rPr>
              <a:t>NASSM</a:t>
            </a:r>
            <a:endParaRPr lang="zh-TW" altLang="en-US" sz="3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andara" pitchFamily="34" charset="0"/>
              <a:ea typeface="新細明體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677563" y="2779614"/>
            <a:ext cx="1787001" cy="99321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>
              <a:defRPr/>
            </a:pPr>
            <a:r>
              <a:rPr lang="en-US" altLang="zh-TW" sz="3600" b="1" dirty="0">
                <a:ln w="19050">
                  <a:solidFill>
                    <a:srgbClr val="09213B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ea typeface="新細明體" charset="-120"/>
              </a:rPr>
              <a:t>EASM</a:t>
            </a:r>
            <a:endParaRPr lang="zh-TW" altLang="en-US" sz="3600" b="1" dirty="0">
              <a:ln w="19050">
                <a:solidFill>
                  <a:srgbClr val="09213B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 pitchFamily="34" charset="0"/>
              <a:ea typeface="新細明體" charset="-120"/>
            </a:endParaRP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4265329" y="5587997"/>
            <a:ext cx="10858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3600" b="1" kern="10" dirty="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0D0D0D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ndara"/>
                <a:ea typeface="Candara"/>
                <a:cs typeface="Candara"/>
              </a:rPr>
              <a:t>SMAANZ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4947954" y="4712067"/>
            <a:ext cx="1279525" cy="31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3600" b="1" kern="10" dirty="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008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ndara"/>
                <a:ea typeface="Candara"/>
                <a:cs typeface="Candara"/>
              </a:rPr>
              <a:t>ALGEDE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978428" y="5281703"/>
            <a:ext cx="1793595" cy="993211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>
              <a:defRPr/>
            </a:pPr>
            <a:r>
              <a:rPr lang="en-US" altLang="zh-TW" sz="3500" b="1" dirty="0">
                <a:ln w="19050">
                  <a:solidFill>
                    <a:srgbClr val="09213B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 pitchFamily="34" charset="0"/>
                <a:ea typeface="新細明體" charset="-120"/>
              </a:rPr>
              <a:t>AASM</a:t>
            </a:r>
            <a:endParaRPr lang="zh-TW" altLang="en-US" sz="3500" b="1" dirty="0">
              <a:ln w="19050">
                <a:solidFill>
                  <a:srgbClr val="09213B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 pitchFamily="34" charset="0"/>
              <a:ea typeface="新細明體" charset="-120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6227479" y="4510967"/>
            <a:ext cx="86518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新細明體"/>
                <a:ea typeface="新細明體"/>
                <a:cs typeface="新細明體"/>
              </a:rPr>
              <a:t>ASMA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04800" y="107728"/>
            <a:ext cx="8686800" cy="131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10.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Promoción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de la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globalización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del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deporte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a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través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esfuerzos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en el campo de la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gestión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deportiva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con la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creación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asociaciones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y literature de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gestión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deportiva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CA" sz="18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globales</a:t>
            </a:r>
            <a:r>
              <a:rPr lang="en-CA" sz="1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  <p:pic>
        <p:nvPicPr>
          <p:cNvPr id="19" name="Picture 18" descr="warped map with new sport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8211" y="2666782"/>
            <a:ext cx="1400928" cy="191434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15046" y="1412776"/>
            <a:ext cx="48329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Asociación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Global de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Negocios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Deportivos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119050"/>
            <a:ext cx="2922494" cy="269432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3" name="Picture 12" descr="1390523_10151992400261397_1696465906_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87202"/>
            <a:ext cx="2253160" cy="16898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139952" y="2492896"/>
            <a:ext cx="4956806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2000" dirty="0" err="1">
                <a:solidFill>
                  <a:prstClr val="black"/>
                </a:solidFill>
              </a:rPr>
              <a:t>Asociación</a:t>
            </a:r>
            <a:r>
              <a:rPr lang="en-US" sz="2000" dirty="0">
                <a:solidFill>
                  <a:prstClr val="black"/>
                </a:solidFill>
              </a:rPr>
              <a:t> Mundial para la </a:t>
            </a:r>
            <a:r>
              <a:rPr lang="en-US" sz="2000" dirty="0" err="1">
                <a:solidFill>
                  <a:prstClr val="black"/>
                </a:solidFill>
              </a:rPr>
              <a:t>Gestión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Deportiva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92896"/>
            <a:ext cx="2922494" cy="269432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511" y="1126485"/>
            <a:ext cx="64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10. </a:t>
            </a:r>
            <a:r>
              <a:rPr lang="en-US" i="1" dirty="0" err="1">
                <a:latin typeface="Times"/>
                <a:cs typeface="Times"/>
              </a:rPr>
              <a:t>Una</a:t>
            </a:r>
            <a:r>
              <a:rPr lang="en-US" i="1" dirty="0">
                <a:latin typeface="Times"/>
                <a:cs typeface="Times"/>
              </a:rPr>
              <a:t> </a:t>
            </a:r>
            <a:r>
              <a:rPr lang="en-US" i="1" dirty="0" err="1">
                <a:latin typeface="Times"/>
                <a:cs typeface="Times"/>
              </a:rPr>
              <a:t>exlosión</a:t>
            </a:r>
            <a:r>
              <a:rPr lang="en-US" i="1" dirty="0">
                <a:latin typeface="Times"/>
                <a:cs typeface="Times"/>
              </a:rPr>
              <a:t> de </a:t>
            </a:r>
            <a:r>
              <a:rPr lang="en-US" i="1" dirty="0" err="1">
                <a:latin typeface="Times"/>
                <a:cs typeface="Times"/>
              </a:rPr>
              <a:t>periódicos</a:t>
            </a:r>
            <a:r>
              <a:rPr lang="en-US" i="1" dirty="0">
                <a:latin typeface="Times"/>
                <a:cs typeface="Times"/>
              </a:rPr>
              <a:t>, </a:t>
            </a:r>
            <a:r>
              <a:rPr lang="en-US" i="1" dirty="0" err="1">
                <a:latin typeface="Times"/>
                <a:cs typeface="Times"/>
              </a:rPr>
              <a:t>revistas</a:t>
            </a:r>
            <a:r>
              <a:rPr lang="en-US" i="1" dirty="0">
                <a:latin typeface="Times"/>
                <a:cs typeface="Times"/>
              </a:rPr>
              <a:t> y </a:t>
            </a:r>
            <a:r>
              <a:rPr lang="en-US" i="1" dirty="0" err="1">
                <a:latin typeface="Times"/>
                <a:cs typeface="Times"/>
              </a:rPr>
              <a:t>libros</a:t>
            </a:r>
            <a:r>
              <a:rPr lang="en-US" i="1" dirty="0">
                <a:latin typeface="Times"/>
                <a:cs typeface="Times"/>
              </a:rPr>
              <a:t> de </a:t>
            </a:r>
            <a:r>
              <a:rPr lang="en-US" i="1" dirty="0" err="1">
                <a:latin typeface="Times"/>
                <a:cs typeface="Times"/>
              </a:rPr>
              <a:t>gestión</a:t>
            </a:r>
            <a:r>
              <a:rPr lang="en-US" i="1" dirty="0">
                <a:latin typeface="Times"/>
                <a:cs typeface="Times"/>
              </a:rPr>
              <a:t> </a:t>
            </a:r>
            <a:r>
              <a:rPr lang="en-US" i="1" dirty="0" err="1">
                <a:latin typeface="Times"/>
                <a:cs typeface="Times"/>
              </a:rPr>
              <a:t>deportiva</a:t>
            </a:r>
            <a:r>
              <a:rPr lang="en-US" i="1" dirty="0">
                <a:latin typeface="Times"/>
                <a:cs typeface="Times"/>
              </a:rPr>
              <a:t> y marketing.</a:t>
            </a:r>
          </a:p>
        </p:txBody>
      </p:sp>
      <p:pic>
        <p:nvPicPr>
          <p:cNvPr id="16" name="Picture 15" descr="41aznjThN3L._SX335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" y="3861048"/>
            <a:ext cx="2042488" cy="3024336"/>
          </a:xfrm>
          <a:prstGeom prst="rect">
            <a:avLst/>
          </a:prstGeom>
        </p:spPr>
      </p:pic>
      <p:pic>
        <p:nvPicPr>
          <p:cNvPr id="17" name="Picture 16" descr="41bR26jjcPL._SX317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2071492" cy="3240360"/>
          </a:xfrm>
          <a:prstGeom prst="rect">
            <a:avLst/>
          </a:prstGeom>
        </p:spPr>
      </p:pic>
      <p:pic>
        <p:nvPicPr>
          <p:cNvPr id="22" name="Picture 21" descr="41uHQ5LDUtL._SX331_BO1,204,203,200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56992"/>
            <a:ext cx="2354618" cy="3528392"/>
          </a:xfrm>
          <a:prstGeom prst="rect">
            <a:avLst/>
          </a:prstGeom>
        </p:spPr>
      </p:pic>
      <p:pic>
        <p:nvPicPr>
          <p:cNvPr id="26" name="Picture 25" descr="51nbm8HjuML._SX329_BO1,204,203,200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08932"/>
            <a:ext cx="2263507" cy="3412356"/>
          </a:xfrm>
          <a:prstGeom prst="rect">
            <a:avLst/>
          </a:prstGeom>
        </p:spPr>
      </p:pic>
      <p:pic>
        <p:nvPicPr>
          <p:cNvPr id="23" name="Picture 22" descr="513cGMhr9XL._SX331_BO1,204,203,200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20056"/>
            <a:ext cx="2312534" cy="3465328"/>
          </a:xfrm>
          <a:prstGeom prst="rect">
            <a:avLst/>
          </a:prstGeom>
        </p:spPr>
      </p:pic>
      <p:pic>
        <p:nvPicPr>
          <p:cNvPr id="25" name="Picture 24" descr="073608273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4" y="908720"/>
            <a:ext cx="2664296" cy="266429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50529" y="188640"/>
            <a:ext cx="7344816" cy="403075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se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entiende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“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globalización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CA" sz="2400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deporte</a:t>
            </a:r>
            <a:r>
              <a:rPr lang="en-CA" sz="24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4015380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90057" y="980728"/>
            <a:ext cx="6398167" cy="55690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Los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estudiantes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necesitan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tomar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conciencia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de que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viven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en un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mundo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en el que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todos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los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aspectos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de la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administración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se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relacionan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directa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o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indirectamente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con el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negocio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deportivo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global.</a:t>
            </a:r>
          </a:p>
          <a:p>
            <a:pPr algn="just"/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La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educación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en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gestión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deportiva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internacional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escencial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para los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administradores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mañana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.</a:t>
            </a:r>
            <a:endParaRPr lang="en-CA" sz="18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31" y="1753595"/>
            <a:ext cx="1331192" cy="131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outh_Sport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43" y="4743554"/>
            <a:ext cx="1540097" cy="1565766"/>
          </a:xfrm>
          <a:prstGeom prst="rect">
            <a:avLst/>
          </a:prstGeom>
        </p:spPr>
      </p:pic>
      <p:pic>
        <p:nvPicPr>
          <p:cNvPr id="4" name="Picture 3" descr="Global-Sport-Indust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7032"/>
            <a:ext cx="2448272" cy="2569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9512" y="259361"/>
            <a:ext cx="8042276" cy="3613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err="1">
                <a:latin typeface="Times New Roman" charset="0"/>
                <a:ea typeface="ＭＳ Ｐゴシック" charset="0"/>
              </a:rPr>
              <a:t>Entonces</a:t>
            </a:r>
            <a:r>
              <a:rPr lang="en-CA" sz="2800" dirty="0">
                <a:latin typeface="Times New Roman" charset="0"/>
                <a:ea typeface="ＭＳ Ｐゴシック" charset="0"/>
              </a:rPr>
              <a:t>, ¿</a:t>
            </a:r>
            <a:r>
              <a:rPr lang="en-CA" sz="2800" dirty="0" err="1">
                <a:latin typeface="Times New Roman" charset="0"/>
                <a:ea typeface="ＭＳ Ｐゴシック" charset="0"/>
              </a:rPr>
              <a:t>qué</a:t>
            </a:r>
            <a:r>
              <a:rPr lang="en-CA" sz="2800" dirty="0">
                <a:latin typeface="Times New Roman" charset="0"/>
                <a:ea typeface="ＭＳ Ｐゴシック" charset="0"/>
              </a:rPr>
              <a:t> </a:t>
            </a:r>
            <a:r>
              <a:rPr lang="en-CA" sz="2800" dirty="0" err="1">
                <a:latin typeface="Times New Roman" charset="0"/>
                <a:ea typeface="ＭＳ Ｐゴシック" charset="0"/>
              </a:rPr>
              <a:t>significa</a:t>
            </a:r>
            <a:r>
              <a:rPr lang="en-CA" sz="2800" dirty="0">
                <a:latin typeface="Times New Roman" charset="0"/>
                <a:ea typeface="ＭＳ Ｐゴシック" charset="0"/>
              </a:rPr>
              <a:t> </a:t>
            </a:r>
            <a:r>
              <a:rPr lang="en-CA" sz="2800" dirty="0" err="1">
                <a:latin typeface="Times New Roman" charset="0"/>
                <a:ea typeface="ＭＳ Ｐゴシック" charset="0"/>
              </a:rPr>
              <a:t>esto</a:t>
            </a:r>
            <a:r>
              <a:rPr lang="en-CA" sz="2800" dirty="0">
                <a:latin typeface="Times New Roman" charset="0"/>
                <a:ea typeface="ＭＳ Ｐゴシック" charset="0"/>
              </a:rPr>
              <a:t> para los </a:t>
            </a:r>
            <a:r>
              <a:rPr lang="en-CA" sz="2800" dirty="0" err="1">
                <a:latin typeface="Times New Roman" charset="0"/>
                <a:ea typeface="ＭＳ Ｐゴシック" charset="0"/>
              </a:rPr>
              <a:t>estudiantes</a:t>
            </a:r>
            <a:r>
              <a:rPr lang="en-CA" sz="2800" dirty="0">
                <a:latin typeface="Times New Roman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9845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-32048" y="1756891"/>
            <a:ext cx="7772400" cy="5056485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Travel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-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Viajar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International content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Contenido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internacional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International courses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Cursos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internacionales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Student exchanges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Intercambios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estudiantiles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International hires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Contrataciones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internacionales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Knowledge export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Exportacion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conocimiento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Joint degrees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Titulaciones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conjuntas</a:t>
            </a:r>
            <a:endParaRPr lang="en-US" sz="1800" dirty="0"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latin typeface="Times New Roman"/>
                <a:ea typeface="ＭＳ Ｐゴシック" charset="0"/>
                <a:cs typeface="Times New Roman"/>
              </a:rPr>
              <a:t>Student study abroad for exchanges, co-ops, internships, service learning 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–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Estudiar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en el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extranjero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por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intercambios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cooperativas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pasantías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servicios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 de </a:t>
            </a:r>
            <a:r>
              <a:rPr lang="en-US" sz="1800" dirty="0" err="1">
                <a:latin typeface="Times New Roman"/>
                <a:ea typeface="ＭＳ Ｐゴシック" charset="0"/>
                <a:cs typeface="Times New Roman"/>
              </a:rPr>
              <a:t>aprendizaje</a:t>
            </a:r>
            <a:r>
              <a:rPr lang="en-US" sz="1800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eaLnBrk="1" hangingPunct="1">
              <a:buFontTx/>
              <a:buNone/>
            </a:pPr>
            <a:endParaRPr lang="en-CA" sz="18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47" y="1349579"/>
            <a:ext cx="1849459" cy="122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omans_winner_Demi-Boelster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73" y="2551213"/>
            <a:ext cx="3479591" cy="2484428"/>
          </a:xfrm>
          <a:prstGeom prst="rect">
            <a:avLst/>
          </a:prstGeom>
        </p:spPr>
      </p:pic>
      <p:pic>
        <p:nvPicPr>
          <p:cNvPr id="3" name="Picture 2" descr="earth atlantic 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76" y="1588287"/>
            <a:ext cx="891211" cy="1065578"/>
          </a:xfrm>
          <a:prstGeom prst="rect">
            <a:avLst/>
          </a:prstGeom>
        </p:spPr>
      </p:pic>
      <p:pic>
        <p:nvPicPr>
          <p:cNvPr id="4" name="Picture 3" descr="ancient olympia column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55" y="4459084"/>
            <a:ext cx="1731851" cy="12382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208" y="281639"/>
            <a:ext cx="8424936" cy="10697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latin typeface="Times New Roman" charset="0"/>
                <a:ea typeface="ＭＳ Ｐゴシック" charset="0"/>
              </a:rPr>
              <a:t>¿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Cómo</a:t>
            </a:r>
            <a:r>
              <a:rPr lang="en-CA" sz="2000" dirty="0"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puedes</a:t>
            </a:r>
            <a:r>
              <a:rPr lang="en-CA" sz="2000" dirty="0"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obtener</a:t>
            </a:r>
            <a:r>
              <a:rPr lang="en-CA" sz="2000" dirty="0"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conocimientos</a:t>
            </a:r>
            <a:r>
              <a:rPr lang="en-CA" sz="2000" dirty="0">
                <a:latin typeface="Times New Roman" charset="0"/>
                <a:ea typeface="ＭＳ Ｐゴシック" charset="0"/>
              </a:rPr>
              <a:t> en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gestión</a:t>
            </a:r>
            <a:r>
              <a:rPr lang="en-CA" sz="2000" dirty="0"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deportiva</a:t>
            </a:r>
            <a:r>
              <a:rPr lang="en-CA" sz="2000" dirty="0">
                <a:latin typeface="Times New Roman" charset="0"/>
                <a:ea typeface="ＭＳ Ｐゴシック" charset="0"/>
              </a:rPr>
              <a:t>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internacional</a:t>
            </a:r>
            <a:r>
              <a:rPr lang="en-CA" sz="2000" dirty="0">
                <a:latin typeface="Times New Roman" charset="0"/>
                <a:ea typeface="ＭＳ Ｐゴシック" charset="0"/>
              </a:rPr>
              <a:t> y </a:t>
            </a:r>
            <a:r>
              <a:rPr lang="en-CA" sz="2000" dirty="0" err="1">
                <a:latin typeface="Times New Roman" charset="0"/>
                <a:ea typeface="ＭＳ Ｐゴシック" charset="0"/>
              </a:rPr>
              <a:t>experiencia</a:t>
            </a:r>
            <a:r>
              <a:rPr lang="en-CA" sz="2000" dirty="0">
                <a:latin typeface="Times New Roman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602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493838" y="176371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hangingPunct="1"/>
            <a:endParaRPr lang="en-US" sz="1800">
              <a:solidFill>
                <a:prstClr val="black"/>
              </a:solidFill>
              <a:latin typeface="Tahoma" charset="0"/>
            </a:endParaRPr>
          </a:p>
        </p:txBody>
      </p:sp>
      <p:pic>
        <p:nvPicPr>
          <p:cNvPr id="3686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0038"/>
            <a:ext cx="7488832" cy="410394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07504" y="4941168"/>
            <a:ext cx="8859837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 defTabSz="457200">
              <a:defRPr/>
            </a:pP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Aunque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pensamos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que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somos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diferentes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partes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del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mundo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tenemos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la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oportunidad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para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ver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el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mundo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como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un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rompecabezas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con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cada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uno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nosotros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como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una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pieza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este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. Con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cada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vez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más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oportunidades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de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estar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juntos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podemos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desarrollar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oportunidades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internacionales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para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nuestros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3B76"/>
                </a:solidFill>
                <a:latin typeface="Times New Roman"/>
                <a:cs typeface="Times New Roman"/>
              </a:rPr>
              <a:t>estudiantes</a:t>
            </a:r>
            <a:r>
              <a:rPr lang="en-US" sz="2000" dirty="0">
                <a:solidFill>
                  <a:srgbClr val="003B76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582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56489" y="3014416"/>
            <a:ext cx="8519970" cy="3942976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El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o un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sentido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compartido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lo que un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país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representa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o se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compone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concepto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construido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rituales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prácticas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fundamentos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históricos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intercambio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</a:p>
          <a:p>
            <a:pPr algn="just"/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El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socialmente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contruido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porque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sus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elementos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Ejemplo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deber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patriótico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sistemas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valores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) son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comunidados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discutidos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debatidos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por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varios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miembros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sociedad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hasta que se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crea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una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cuenta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general o principal de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cada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elementro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creado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globe flag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52" y="1352908"/>
            <a:ext cx="1193800" cy="119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80780" y="404664"/>
            <a:ext cx="6875596" cy="537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err="1">
                <a:latin typeface="Times New Roman"/>
                <a:cs typeface="Times New Roman"/>
              </a:rPr>
              <a:t>Desafíos</a:t>
            </a:r>
            <a:r>
              <a:rPr lang="en-US" sz="3200" i="1" dirty="0">
                <a:latin typeface="Times New Roman"/>
                <a:cs typeface="Times New Roman"/>
              </a:rPr>
              <a:t> de la </a:t>
            </a:r>
            <a:r>
              <a:rPr lang="en-US" sz="3200" i="1" dirty="0" err="1">
                <a:latin typeface="Times New Roman"/>
                <a:cs typeface="Times New Roman"/>
              </a:rPr>
              <a:t>Globalización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71600" y="1505690"/>
            <a:ext cx="6768752" cy="861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News Gothic MT"/>
              </a:rPr>
              <a:t>El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nacionalismo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es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un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contramovimiento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desarrollado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con la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intención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retener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o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promoveer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una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dentidad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nacional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. </a:t>
            </a:r>
          </a:p>
          <a:p>
            <a:pPr defTabSz="457200"/>
            <a:endParaRPr lang="en-US" sz="1400" dirty="0">
              <a:solidFill>
                <a:prstClr val="black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4909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56489" y="2582368"/>
            <a:ext cx="8519970" cy="394297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El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está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estrechamente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relacionado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con la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percepción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individual y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comunitario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las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identidades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auque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el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toma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diferentes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formas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ejemplo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civico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étnico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).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La forma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más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común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promoviendo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las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characterísticas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propias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nación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globe flag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52" y="1352908"/>
            <a:ext cx="1193800" cy="119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5156" y="731426"/>
            <a:ext cx="7645276" cy="537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err="1">
                <a:latin typeface="Times New Roman"/>
                <a:cs typeface="Times New Roman"/>
              </a:rPr>
              <a:t>Desafíos</a:t>
            </a:r>
            <a:r>
              <a:rPr lang="en-US" sz="3200" i="1" dirty="0">
                <a:latin typeface="Times New Roman"/>
                <a:cs typeface="Times New Roman"/>
              </a:rPr>
              <a:t> de la </a:t>
            </a:r>
            <a:r>
              <a:rPr lang="en-US" sz="3200" i="1" dirty="0" err="1">
                <a:latin typeface="Times New Roman"/>
                <a:cs typeface="Times New Roman"/>
              </a:rPr>
              <a:t>Globalización</a:t>
            </a:r>
            <a:endParaRPr lang="en-US" sz="3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5898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43209" y="2497614"/>
            <a:ext cx="8900792" cy="920410"/>
          </a:xfrm>
        </p:spPr>
        <p:txBody>
          <a:bodyPr>
            <a:no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</a:rPr>
              <a:t>Las </a:t>
            </a:r>
            <a:r>
              <a:rPr lang="en-US" sz="1400" dirty="0" err="1">
                <a:solidFill>
                  <a:srgbClr val="000000"/>
                </a:solidFill>
              </a:rPr>
              <a:t>culturas</a:t>
            </a:r>
            <a:r>
              <a:rPr lang="en-US" sz="1400" dirty="0">
                <a:solidFill>
                  <a:srgbClr val="000000"/>
                </a:solidFill>
              </a:rPr>
              <a:t> locales de </a:t>
            </a:r>
            <a:r>
              <a:rPr lang="en-US" sz="1400" dirty="0" err="1">
                <a:solidFill>
                  <a:srgbClr val="000000"/>
                </a:solidFill>
              </a:rPr>
              <a:t>las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comunidades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incluyen</a:t>
            </a:r>
            <a:r>
              <a:rPr lang="en-US" sz="1400" dirty="0">
                <a:solidFill>
                  <a:srgbClr val="000000"/>
                </a:solidFill>
              </a:rPr>
              <a:t> el </a:t>
            </a:r>
            <a:r>
              <a:rPr lang="en-US" sz="1400" dirty="0" err="1">
                <a:solidFill>
                  <a:srgbClr val="000000"/>
                </a:solidFill>
              </a:rPr>
              <a:t>nacionalismo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</a:rPr>
              <a:t>La </a:t>
            </a:r>
            <a:r>
              <a:rPr lang="en-US" sz="1400" dirty="0" err="1">
                <a:solidFill>
                  <a:srgbClr val="000000"/>
                </a:solidFill>
              </a:rPr>
              <a:t>globalización</a:t>
            </a:r>
            <a:r>
              <a:rPr lang="en-US" sz="1400" dirty="0">
                <a:solidFill>
                  <a:srgbClr val="000000"/>
                </a:solidFill>
              </a:rPr>
              <a:t> y el </a:t>
            </a:r>
            <a:r>
              <a:rPr lang="en-US" sz="1400" dirty="0" err="1">
                <a:solidFill>
                  <a:srgbClr val="000000"/>
                </a:solidFill>
              </a:rPr>
              <a:t>nacionalismo</a:t>
            </a:r>
            <a:r>
              <a:rPr lang="en-US" sz="1400" dirty="0">
                <a:solidFill>
                  <a:srgbClr val="000000"/>
                </a:solidFill>
              </a:rPr>
              <a:t> son </a:t>
            </a:r>
            <a:r>
              <a:rPr lang="en-US" sz="1400" dirty="0" err="1">
                <a:solidFill>
                  <a:srgbClr val="000000"/>
                </a:solidFill>
              </a:rPr>
              <a:t>lados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opuestos</a:t>
            </a:r>
            <a:r>
              <a:rPr lang="en-US" sz="1400" dirty="0">
                <a:solidFill>
                  <a:srgbClr val="000000"/>
                </a:solidFill>
              </a:rPr>
              <a:t> de la </a:t>
            </a:r>
            <a:r>
              <a:rPr lang="en-US" sz="1400" dirty="0" err="1">
                <a:solidFill>
                  <a:srgbClr val="000000"/>
                </a:solidFill>
              </a:rPr>
              <a:t>misma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moneda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por</a:t>
            </a:r>
            <a:r>
              <a:rPr lang="en-US" sz="1400" dirty="0">
                <a:solidFill>
                  <a:srgbClr val="000000"/>
                </a:solidFill>
              </a:rPr>
              <a:t> lo </a:t>
            </a:r>
            <a:r>
              <a:rPr lang="en-US" sz="1400" dirty="0" err="1">
                <a:solidFill>
                  <a:srgbClr val="000000"/>
                </a:solidFill>
              </a:rPr>
              <a:t>que</a:t>
            </a:r>
            <a:r>
              <a:rPr lang="en-US" sz="1400" dirty="0">
                <a:solidFill>
                  <a:srgbClr val="000000"/>
                </a:solidFill>
              </a:rPr>
              <a:t> un mayor </a:t>
            </a:r>
            <a:r>
              <a:rPr lang="en-US" sz="1400" dirty="0" err="1">
                <a:solidFill>
                  <a:srgbClr val="000000"/>
                </a:solidFill>
              </a:rPr>
              <a:t>conocimiento</a:t>
            </a:r>
            <a:r>
              <a:rPr lang="en-US" sz="1400" dirty="0">
                <a:solidFill>
                  <a:srgbClr val="000000"/>
                </a:solidFill>
              </a:rPr>
              <a:t> de </a:t>
            </a:r>
            <a:r>
              <a:rPr lang="en-US" sz="1400" dirty="0" err="1">
                <a:solidFill>
                  <a:srgbClr val="000000"/>
                </a:solidFill>
              </a:rPr>
              <a:t>otras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culturas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ayudan</a:t>
            </a:r>
            <a:r>
              <a:rPr lang="en-US" sz="1400" dirty="0">
                <a:solidFill>
                  <a:srgbClr val="000000"/>
                </a:solidFill>
              </a:rPr>
              <a:t> a </a:t>
            </a:r>
            <a:r>
              <a:rPr lang="en-US" sz="1400" dirty="0" err="1">
                <a:solidFill>
                  <a:srgbClr val="000000"/>
                </a:solidFill>
              </a:rPr>
              <a:t>aumentar</a:t>
            </a:r>
            <a:r>
              <a:rPr lang="en-US" sz="1400" dirty="0">
                <a:solidFill>
                  <a:srgbClr val="000000"/>
                </a:solidFill>
              </a:rPr>
              <a:t> el la </a:t>
            </a:r>
            <a:r>
              <a:rPr lang="en-US" sz="1400" dirty="0" err="1">
                <a:solidFill>
                  <a:srgbClr val="000000"/>
                </a:solidFill>
              </a:rPr>
              <a:t>conciencia</a:t>
            </a:r>
            <a:r>
              <a:rPr lang="en-US" sz="1400" dirty="0">
                <a:solidFill>
                  <a:srgbClr val="000000"/>
                </a:solidFill>
              </a:rPr>
              <a:t> y </a:t>
            </a:r>
            <a:r>
              <a:rPr lang="en-US" sz="1400" dirty="0" err="1">
                <a:solidFill>
                  <a:srgbClr val="000000"/>
                </a:solidFill>
              </a:rPr>
              <a:t>comprender</a:t>
            </a:r>
            <a:r>
              <a:rPr lang="en-US" sz="1400" dirty="0">
                <a:solidFill>
                  <a:srgbClr val="000000"/>
                </a:solidFill>
              </a:rPr>
              <a:t> los </a:t>
            </a:r>
            <a:r>
              <a:rPr lang="en-US" sz="1400" dirty="0" err="1">
                <a:solidFill>
                  <a:srgbClr val="000000"/>
                </a:solidFill>
              </a:rPr>
              <a:t>elementos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culturales</a:t>
            </a:r>
            <a:r>
              <a:rPr lang="en-US" sz="1400" dirty="0">
                <a:solidFill>
                  <a:srgbClr val="000000"/>
                </a:solidFill>
              </a:rPr>
              <a:t> locales.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9275" y="1405981"/>
            <a:ext cx="804227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News Gothic MT"/>
              </a:rPr>
              <a:t>La tension entre lo local y lo global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es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una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paradoja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en la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que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cuanto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más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universal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nos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convertimos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más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tribales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(locales)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actuamos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358" y="3592017"/>
            <a:ext cx="3806904" cy="286621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3209" y="3301963"/>
            <a:ext cx="4715562" cy="3169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C7C9F">
                  <a:lumMod val="60000"/>
                  <a:lumOff val="40000"/>
                </a:srgbClr>
              </a:buClr>
              <a:buFont typeface="Wingdings 2" pitchFamily="18" charset="2"/>
              <a:buNone/>
            </a:pPr>
            <a:endParaRPr lang="en-US" sz="1800" dirty="0">
              <a:solidFill>
                <a:srgbClr val="000000"/>
              </a:solidFill>
              <a:latin typeface="News Gothic MT"/>
            </a:endParaRP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800" dirty="0">
                <a:solidFill>
                  <a:srgbClr val="000000"/>
                </a:solidFill>
                <a:latin typeface="News Gothic MT"/>
              </a:rPr>
              <a:t>La forma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más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popular del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comportamiento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nacionalista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en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muchos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paises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es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en 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deporte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donde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masas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de personas se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convierten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en 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soporte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emocional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su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equipo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nacional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. 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800" dirty="0">
                <a:solidFill>
                  <a:srgbClr val="000000"/>
                </a:solidFill>
                <a:latin typeface="News Gothic MT"/>
              </a:rPr>
              <a:t>La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conexión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más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visible entre 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equipo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nacional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es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asociado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con la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copa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mundial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fútbol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.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Paises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historias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largas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veces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violentas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como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Inglaterra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Argentina,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Japón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Korea, 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Alemania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Polonia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tienden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ver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aumento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en el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nacionalismo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por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delante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de un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partido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real,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como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referencias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a la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historia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y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otros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recuerdos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News Gothic MT"/>
              </a:rPr>
              <a:t>ventilados</a:t>
            </a:r>
            <a:r>
              <a:rPr lang="en-US" sz="1800" dirty="0">
                <a:solidFill>
                  <a:srgbClr val="000000"/>
                </a:solidFill>
                <a:latin typeface="News Gothic MT"/>
              </a:rPr>
              <a:t>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9275" y="302405"/>
            <a:ext cx="8042276" cy="8288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imes New Roman"/>
                <a:cs typeface="Times New Roman"/>
              </a:rPr>
              <a:t>Desafíos</a:t>
            </a:r>
            <a:r>
              <a:rPr lang="en-US" i="1" dirty="0">
                <a:latin typeface="Times New Roman"/>
                <a:cs typeface="Times New Roman"/>
              </a:rPr>
              <a:t> de la </a:t>
            </a:r>
            <a:r>
              <a:rPr lang="en-US" i="1" dirty="0" err="1">
                <a:latin typeface="Times New Roman"/>
                <a:cs typeface="Times New Roman"/>
              </a:rPr>
              <a:t>Globalización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4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88925" y="6070600"/>
            <a:ext cx="8534400" cy="338138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800" dirty="0">
                <a:solidFill>
                  <a:schemeClr val="accent6"/>
                </a:solidFill>
                <a:ea typeface="+mj-ea"/>
                <a:cs typeface="+mj-cs"/>
              </a:rPr>
              <a:t>Chapter 19</a:t>
            </a:r>
          </a:p>
        </p:txBody>
      </p:sp>
      <p:sp>
        <p:nvSpPr>
          <p:cNvPr id="7170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06625" y="161345"/>
            <a:ext cx="6734175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&gt;&gt; </a:t>
            </a:r>
            <a:r>
              <a:rPr lang="en-US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Disfruta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la </a:t>
            </a:r>
            <a:r>
              <a:rPr lang="en-US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construcción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carpintería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refinería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y </a:t>
            </a:r>
            <a:r>
              <a:rPr lang="en-US" sz="2000" dirty="0" err="1">
                <a:solidFill>
                  <a:srgbClr val="000090"/>
                </a:solidFill>
                <a:latin typeface="Times New Roman"/>
                <a:cs typeface="Times New Roman"/>
              </a:rPr>
              <a:t>muebles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de arte</a:t>
            </a:r>
          </a:p>
          <a:p>
            <a:pPr defTabSz="457200" eaLnBrk="1" hangingPunct="1">
              <a:defRPr/>
            </a:pP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&gt;&gt; Le </a:t>
            </a:r>
            <a:r>
              <a:rPr lang="en-US" sz="20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gusta</a:t>
            </a: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 la </a:t>
            </a:r>
            <a:r>
              <a:rPr lang="en-US" sz="20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otografía</a:t>
            </a: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: </a:t>
            </a:r>
            <a:r>
              <a:rPr lang="en-US" sz="20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publicar</a:t>
            </a: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 y ha Ganado </a:t>
            </a:r>
            <a:r>
              <a:rPr lang="en-US" sz="20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concursos</a:t>
            </a: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 de </a:t>
            </a:r>
            <a:r>
              <a:rPr lang="en-US" sz="20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fotos</a:t>
            </a:r>
            <a:r>
              <a:rPr lang="en-US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4310063"/>
            <a:ext cx="30099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1206500"/>
            <a:ext cx="22574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4614863"/>
            <a:ext cx="28479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668588"/>
            <a:ext cx="260508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260">
            <a:off x="-242887" y="679450"/>
            <a:ext cx="29241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513138"/>
            <a:ext cx="2119313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0488" y="2824163"/>
            <a:ext cx="903287" cy="334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Before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888" y="3848100"/>
            <a:ext cx="838200" cy="334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After</a:t>
            </a:r>
          </a:p>
        </p:txBody>
      </p:sp>
      <p:pic>
        <p:nvPicPr>
          <p:cNvPr id="7181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782763"/>
            <a:ext cx="330993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80" grpId="0" animBg="1"/>
      <p:bldP spid="11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00479" y="1798903"/>
            <a:ext cx="8797089" cy="154089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Individuos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dentro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comunidades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deben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negociar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tensiones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inherentes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dentro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una</a:t>
            </a:r>
            <a:r>
              <a:rPr lang="en-US" sz="2000" dirty="0">
                <a:latin typeface="Times New Roman"/>
                <a:cs typeface="Times New Roman"/>
              </a:rPr>
              <a:t> red local, </a:t>
            </a:r>
            <a:r>
              <a:rPr lang="en-US" sz="2000" dirty="0" err="1">
                <a:latin typeface="Times New Roman"/>
                <a:cs typeface="Times New Roman"/>
              </a:rPr>
              <a:t>nacional</a:t>
            </a:r>
            <a:r>
              <a:rPr lang="en-US" sz="2000" dirty="0">
                <a:latin typeface="Times New Roman"/>
                <a:cs typeface="Times New Roman"/>
              </a:rPr>
              <a:t> y </a:t>
            </a:r>
            <a:r>
              <a:rPr lang="en-US" sz="2000" dirty="0" err="1">
                <a:latin typeface="Times New Roman"/>
                <a:cs typeface="Times New Roman"/>
              </a:rPr>
              <a:t>conexiones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internacionales</a:t>
            </a:r>
            <a:r>
              <a:rPr lang="en-US" sz="2000" dirty="0">
                <a:latin typeface="Times New Roman"/>
                <a:cs typeface="Times New Roman"/>
              </a:rPr>
              <a:t>.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Las </a:t>
            </a:r>
            <a:r>
              <a:rPr lang="en-US" sz="2000" dirty="0" err="1">
                <a:latin typeface="Times New Roman"/>
                <a:cs typeface="Times New Roman"/>
              </a:rPr>
              <a:t>tradiciones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culturales</a:t>
            </a:r>
            <a:r>
              <a:rPr lang="en-US" sz="2000" dirty="0">
                <a:latin typeface="Times New Roman"/>
                <a:cs typeface="Times New Roman"/>
              </a:rPr>
              <a:t> locales y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necesiddes</a:t>
            </a:r>
            <a:r>
              <a:rPr lang="en-US" sz="2000" dirty="0">
                <a:latin typeface="Times New Roman"/>
                <a:cs typeface="Times New Roman"/>
              </a:rPr>
              <a:t> de </a:t>
            </a:r>
            <a:r>
              <a:rPr lang="en-US" sz="2000" dirty="0" err="1">
                <a:latin typeface="Times New Roman"/>
                <a:cs typeface="Times New Roman"/>
              </a:rPr>
              <a:t>retener</a:t>
            </a:r>
            <a:r>
              <a:rPr lang="en-US" sz="2000" dirty="0">
                <a:latin typeface="Times New Roman"/>
                <a:cs typeface="Times New Roman"/>
              </a:rPr>
              <a:t> la </a:t>
            </a:r>
            <a:r>
              <a:rPr lang="en-US" sz="2000" dirty="0" err="1">
                <a:latin typeface="Times New Roman"/>
                <a:cs typeface="Times New Roman"/>
              </a:rPr>
              <a:t>identidad</a:t>
            </a:r>
            <a:r>
              <a:rPr lang="en-US" sz="2000" dirty="0">
                <a:latin typeface="Times New Roman"/>
                <a:cs typeface="Times New Roman"/>
              </a:rPr>
              <a:t> cultural </a:t>
            </a:r>
            <a:r>
              <a:rPr lang="en-US" sz="2000" dirty="0" err="1">
                <a:latin typeface="Times New Roman"/>
                <a:cs typeface="Times New Roman"/>
              </a:rPr>
              <a:t>pueden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chocar</a:t>
            </a:r>
            <a:r>
              <a:rPr lang="en-US" sz="2000" dirty="0">
                <a:latin typeface="Times New Roman"/>
                <a:cs typeface="Times New Roman"/>
              </a:rPr>
              <a:t> con el increment de </a:t>
            </a:r>
            <a:r>
              <a:rPr lang="en-US" sz="2000" dirty="0" err="1">
                <a:latin typeface="Times New Roman"/>
                <a:cs typeface="Times New Roman"/>
              </a:rPr>
              <a:t>las</a:t>
            </a:r>
            <a:r>
              <a:rPr lang="en-US" sz="2000" dirty="0">
                <a:latin typeface="Times New Roman"/>
                <a:cs typeface="Times New Roman"/>
              </a:rPr>
              <a:t> ideas </a:t>
            </a:r>
            <a:r>
              <a:rPr lang="en-US" sz="2000" dirty="0" err="1">
                <a:latin typeface="Times New Roman"/>
                <a:cs typeface="Times New Roman"/>
              </a:rPr>
              <a:t>capitalistas</a:t>
            </a:r>
            <a:r>
              <a:rPr lang="en-US" sz="2000" dirty="0">
                <a:latin typeface="Times New Roman"/>
                <a:cs typeface="Times New Roman"/>
              </a:rPr>
              <a:t> (</a:t>
            </a:r>
            <a:r>
              <a:rPr lang="en-US" sz="2000" dirty="0" err="1">
                <a:latin typeface="Times New Roman"/>
                <a:cs typeface="Times New Roman"/>
              </a:rPr>
              <a:t>por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ejemplo</a:t>
            </a:r>
            <a:r>
              <a:rPr lang="en-US" sz="2000" dirty="0">
                <a:latin typeface="Times New Roman"/>
                <a:cs typeface="Times New Roman"/>
              </a:rPr>
              <a:t>; la </a:t>
            </a:r>
            <a:r>
              <a:rPr lang="en-US" sz="2000" dirty="0" err="1">
                <a:latin typeface="Times New Roman"/>
                <a:cs typeface="Times New Roman"/>
              </a:rPr>
              <a:t>riqueza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estatus</a:t>
            </a:r>
            <a:r>
              <a:rPr lang="en-US" sz="2000" dirty="0">
                <a:latin typeface="Times New Roman"/>
                <a:cs typeface="Times New Roman"/>
              </a:rPr>
              <a:t>, el </a:t>
            </a:r>
            <a:r>
              <a:rPr lang="en-US" sz="2000" dirty="0" err="1">
                <a:latin typeface="Times New Roman"/>
                <a:cs typeface="Times New Roman"/>
              </a:rPr>
              <a:t>estrellato</a:t>
            </a:r>
            <a:r>
              <a:rPr lang="en-US" sz="2000" dirty="0"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479" y="1052736"/>
            <a:ext cx="870075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News Gothic MT"/>
              </a:rPr>
              <a:t>Las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presiones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de la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cultura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globalizada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pueden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influir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en gran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medida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en los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elementos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News Gothic MT"/>
              </a:rPr>
              <a:t>culturales</a:t>
            </a:r>
            <a:r>
              <a:rPr lang="en-US" dirty="0">
                <a:solidFill>
                  <a:prstClr val="black"/>
                </a:solidFill>
                <a:latin typeface="News Gothic MT"/>
              </a:rPr>
              <a:t> locales.</a:t>
            </a:r>
          </a:p>
        </p:txBody>
      </p:sp>
      <p:pic>
        <p:nvPicPr>
          <p:cNvPr id="2" name="Picture 1" descr="Part-MVD-Mvd6669135-1-1-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31" y="3434367"/>
            <a:ext cx="5769469" cy="325125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4584" y="3339797"/>
            <a:ext cx="3376332" cy="344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Algunas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veces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las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fuerzas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culturales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externas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son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rechazadas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a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veces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se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abrazan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y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otras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veces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combinación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de ambos son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aceptados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ejemplo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cs typeface="Times New Roman"/>
            </a:endParaRPr>
          </a:p>
          <a:p>
            <a:pPr lvl="1"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NFL en Europa</a:t>
            </a:r>
          </a:p>
          <a:p>
            <a:pPr lvl="1">
              <a:buClr>
                <a:srgbClr val="2C7C9F">
                  <a:lumMod val="75000"/>
                </a:srgbClr>
              </a:buClr>
            </a:pP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Baloncesto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en Korea</a:t>
            </a:r>
          </a:p>
          <a:p>
            <a:pPr lvl="1">
              <a:buClr>
                <a:srgbClr val="2C7C9F">
                  <a:lumMod val="75000"/>
                </a:srgbClr>
              </a:buClr>
            </a:pP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Fútbol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en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Estados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Unidos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9275" y="188640"/>
            <a:ext cx="8042276" cy="8288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err="1">
                <a:latin typeface="Times New Roman"/>
                <a:cs typeface="Times New Roman"/>
              </a:rPr>
              <a:t>Desafíos</a:t>
            </a:r>
            <a:r>
              <a:rPr lang="en-US" i="1" dirty="0">
                <a:latin typeface="Times New Roman"/>
                <a:cs typeface="Times New Roman"/>
              </a:rPr>
              <a:t> de la </a:t>
            </a:r>
            <a:r>
              <a:rPr lang="en-US" i="1" dirty="0" err="1">
                <a:latin typeface="Times New Roman"/>
                <a:cs typeface="Times New Roman"/>
              </a:rPr>
              <a:t>Globalización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4641" y="188640"/>
            <a:ext cx="8229600" cy="24482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El </a:t>
            </a:r>
            <a:r>
              <a:rPr lang="en-US" sz="3200" dirty="0" err="1">
                <a:latin typeface="Times New Roman"/>
                <a:cs typeface="Times New Roman"/>
              </a:rPr>
              <a:t>empuje</a:t>
            </a:r>
            <a:r>
              <a:rPr lang="en-US" sz="3200" dirty="0">
                <a:latin typeface="Times New Roman"/>
                <a:cs typeface="Times New Roman"/>
              </a:rPr>
              <a:t> para la </a:t>
            </a:r>
            <a:r>
              <a:rPr lang="en-US" sz="3200" dirty="0" err="1">
                <a:latin typeface="Times New Roman"/>
                <a:cs typeface="Times New Roman"/>
              </a:rPr>
              <a:t>globalización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trae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retos</a:t>
            </a:r>
            <a:r>
              <a:rPr lang="en-US" sz="3200" dirty="0">
                <a:latin typeface="Times New Roman"/>
                <a:cs typeface="Times New Roman"/>
              </a:rPr>
              <a:t>…</a:t>
            </a:r>
            <a:br>
              <a:rPr lang="en-US" sz="3200" dirty="0"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Pero los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/>
              </a:rPr>
              <a:t>retos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/>
              </a:rPr>
              <a:t>pueden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/>
              </a:rPr>
              <a:t>traer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/>
              </a:rPr>
              <a:t>oportunidades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…</a:t>
            </a:r>
            <a:br>
              <a:rPr lang="en-US" sz="3200" dirty="0">
                <a:latin typeface="Times New Roman"/>
                <a:cs typeface="Times New Roman"/>
              </a:rPr>
            </a:b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363" y="2780414"/>
            <a:ext cx="2794000" cy="388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9441" y="2800858"/>
            <a:ext cx="3429000" cy="365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6689"/>
            <a:ext cx="8229600" cy="10267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50000"/>
              </a:lnSpc>
            </a:pPr>
            <a:r>
              <a:rPr lang="en-US" sz="40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Oportunidades</a:t>
            </a:r>
            <a:r>
              <a:rPr lang="en-US" sz="4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para la </a:t>
            </a:r>
            <a:r>
              <a:rPr lang="en-US" sz="40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Globalización</a:t>
            </a:r>
            <a:endParaRPr lang="en-US" sz="4000" b="1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783808"/>
            <a:ext cx="8338875" cy="384985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Las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organizaciones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y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empresas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que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operan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en multiples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paises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han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encontrado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que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la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adaptacion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mensajes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anuncios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) 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las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culturas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locales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puede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ser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eficaz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La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mayoría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de los principals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quipos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y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ligas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tienen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enaces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en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sus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sitios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web 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idiomas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específicos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ejemplo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, chino,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japonés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español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).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Lentamente,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estas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entidades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estpan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tambien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produciendo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contenido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estos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sitios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locales en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lugar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simplemente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traducir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lo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que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se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presenta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en la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página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principal en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inglés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(o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Italiano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 or 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Koreano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).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El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telefono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movil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, la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comunicación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mediada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por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computador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y los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dispositivos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inhalámbricos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han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redefinido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el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enfoque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local para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las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preferencias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indivifuales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pPr lvl="1"/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Sitios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web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como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Twitter y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Youtube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permiten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a los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usuarios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generar</a:t>
            </a:r>
            <a:endParaRPr lang="en-US" sz="1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9250" lvl="1" indent="0">
              <a:buNone/>
            </a:pP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      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su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propio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contenido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como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/>
                <a:cs typeface="Times New Roman"/>
              </a:rPr>
              <a:t>noticias</a:t>
            </a:r>
            <a:r>
              <a:rPr lang="en-US" sz="1400" dirty="0">
                <a:solidFill>
                  <a:schemeClr val="tx1"/>
                </a:solidFill>
                <a:latin typeface="Times New Roman"/>
                <a:cs typeface="Times New Roman"/>
              </a:rPr>
              <a:t> y reports.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858" y="1280078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Marketing </a:t>
            </a:r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orientado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 a la </a:t>
            </a:r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cultura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…</a:t>
            </a:r>
          </a:p>
        </p:txBody>
      </p:sp>
      <p:pic>
        <p:nvPicPr>
          <p:cNvPr id="8" name="Picture 7" descr="Global-Sport-Indus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8" y="5458028"/>
            <a:ext cx="1434953" cy="13269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2" name="Picture 1" descr="10613059_650069088438917_893924279442547037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70" y="5366887"/>
            <a:ext cx="3229283" cy="1472173"/>
          </a:xfrm>
          <a:prstGeom prst="rect">
            <a:avLst/>
          </a:prstGeom>
        </p:spPr>
      </p:pic>
      <p:pic>
        <p:nvPicPr>
          <p:cNvPr id="3" name="Picture 2" descr="Uruguay_1930_World_C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30" y="4559124"/>
            <a:ext cx="1505618" cy="227993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92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21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73364" y="2422525"/>
            <a:ext cx="3436936" cy="276999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Colección de Investigación e Información</a:t>
            </a:r>
            <a:endParaRPr lang="en-US" sz="1200" b="1" i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51200" y="1917700"/>
            <a:ext cx="2328863" cy="27781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Empresa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Misión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Objetivos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954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Consumidor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Competidor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210300" y="3108325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95700" y="378936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Segmentación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75038" y="4337050"/>
            <a:ext cx="1947862" cy="46166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mercado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objetivo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66963" y="4875213"/>
            <a:ext cx="41910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Decisiones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estrategias</a:t>
            </a: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del marketing </a:t>
            </a: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mixto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387600" y="6232525"/>
            <a:ext cx="4191000" cy="461963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1200" b="1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Estrategias de Gestión de Marketing Implementación - Gestión - Evaluación - Ajuste</a:t>
            </a:r>
            <a:endParaRPr lang="en-US" sz="1200" i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1989138" y="2698750"/>
            <a:ext cx="2430462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4419600" y="2698750"/>
            <a:ext cx="2522538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>
            <a:off x="3657600" y="2698750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419600" y="2698750"/>
            <a:ext cx="8048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 flipV="1">
            <a:off x="2000250" y="3384550"/>
            <a:ext cx="24304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V="1">
            <a:off x="4430713" y="3384550"/>
            <a:ext cx="2522537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3668713" y="3384550"/>
            <a:ext cx="762000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V="1">
            <a:off x="4430713" y="3384550"/>
            <a:ext cx="8032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>
            <a:off x="4419600" y="2206625"/>
            <a:ext cx="0" cy="215900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4438650" y="4067175"/>
            <a:ext cx="0" cy="269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449763" y="4625975"/>
            <a:ext cx="0" cy="2317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435100" y="1372706"/>
            <a:ext cx="6019800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s-CO" sz="2000" b="1" i="1" dirty="0">
                <a:solidFill>
                  <a:srgbClr val="003B76"/>
                </a:solidFill>
                <a:latin typeface="Times New Roman" charset="0"/>
                <a:ea typeface="Times New Roman" charset="0"/>
                <a:cs typeface="Times New Roman" charset="0"/>
              </a:rPr>
              <a:t>El modelo de gestión del marketing deportivo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951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Precio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255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Producto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6021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>
                <a:solidFill>
                  <a:prstClr val="black"/>
                </a:solidFill>
                <a:latin typeface="Times New Roman"/>
                <a:cs typeface="Times New Roman"/>
              </a:rPr>
              <a:t>Lugar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40463" y="5561013"/>
            <a:ext cx="1447800" cy="276225"/>
          </a:xfrm>
          <a:prstGeom prst="rect">
            <a:avLst/>
          </a:prstGeom>
          <a:ln w="28575" cmpd="sng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12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Promoción</a:t>
            </a:r>
            <a:endParaRPr lang="en-US" sz="1200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H="1">
            <a:off x="2019300" y="5151438"/>
            <a:ext cx="2430463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4449763" y="5151438"/>
            <a:ext cx="2522537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>
            <a:off x="3687763" y="5151438"/>
            <a:ext cx="762000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4449763" y="5151438"/>
            <a:ext cx="803275" cy="4095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flipH="1" flipV="1">
            <a:off x="2008188" y="5837238"/>
            <a:ext cx="2441575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4438650" y="5837238"/>
            <a:ext cx="2522538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 flipV="1">
            <a:off x="3676650" y="5837238"/>
            <a:ext cx="773113" cy="395287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V="1">
            <a:off x="4438650" y="5837238"/>
            <a:ext cx="804863" cy="396875"/>
          </a:xfrm>
          <a:prstGeom prst="line">
            <a:avLst/>
          </a:prstGeom>
          <a:ln w="28575" cmpd="sng">
            <a:solidFill>
              <a:srgbClr val="3F5B0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i="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Curved Right Arrow 39"/>
          <p:cNvSpPr/>
          <p:nvPr/>
        </p:nvSpPr>
        <p:spPr>
          <a:xfrm rot="1104129">
            <a:off x="584232" y="2133820"/>
            <a:ext cx="612287" cy="105803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41" name="Striped Right Arrow 40"/>
          <p:cNvSpPr/>
          <p:nvPr/>
        </p:nvSpPr>
        <p:spPr>
          <a:xfrm rot="8529263">
            <a:off x="7500673" y="2374517"/>
            <a:ext cx="978408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11031" y="3534311"/>
            <a:ext cx="32766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s-CO" sz="1600" i="1" dirty="0">
                <a:solidFill>
                  <a:prstClr val="black"/>
                </a:solidFill>
                <a:latin typeface="Times New Roman"/>
                <a:cs typeface="Times New Roman"/>
              </a:rPr>
              <a:t>La información sobre los 4 C es vital para las decisiones y las estrategias de la comercialización sobre el producto, el precio, el lugar y la promoción</a:t>
            </a:r>
            <a:endParaRPr lang="en-US" sz="16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Curved Down Arrow 43"/>
          <p:cNvSpPr/>
          <p:nvPr/>
        </p:nvSpPr>
        <p:spPr>
          <a:xfrm rot="6387391">
            <a:off x="7687361" y="5045422"/>
            <a:ext cx="1216152" cy="731520"/>
          </a:xfrm>
          <a:prstGeom prst="curvedDownArrow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News Gothic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3" name="Title 3"/>
          <p:cNvSpPr txBox="1">
            <a:spLocks/>
          </p:cNvSpPr>
          <p:nvPr/>
        </p:nvSpPr>
        <p:spPr>
          <a:xfrm>
            <a:off x="121602" y="122135"/>
            <a:ext cx="8968349" cy="891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Aft>
                <a:spcPts val="1800"/>
              </a:spcAft>
            </a:pPr>
            <a:r>
              <a:rPr lang="en-US" sz="2200" b="1" i="1" dirty="0" err="1">
                <a:latin typeface="Times New Roman"/>
                <a:cs typeface="Times New Roman"/>
              </a:rPr>
              <a:t>Oportunidades</a:t>
            </a:r>
            <a:r>
              <a:rPr lang="en-US" sz="2200" b="1" i="1" dirty="0">
                <a:latin typeface="Times New Roman"/>
                <a:cs typeface="Times New Roman"/>
              </a:rPr>
              <a:t>:  El </a:t>
            </a:r>
            <a:r>
              <a:rPr lang="en-US" sz="2200" b="1" i="1" dirty="0" err="1">
                <a:latin typeface="Times New Roman"/>
                <a:cs typeface="Times New Roman"/>
              </a:rPr>
              <a:t>uso</a:t>
            </a:r>
            <a:r>
              <a:rPr lang="en-US" sz="2200" b="1" i="1" dirty="0">
                <a:latin typeface="Times New Roman"/>
                <a:cs typeface="Times New Roman"/>
              </a:rPr>
              <a:t> del Marketing </a:t>
            </a:r>
            <a:r>
              <a:rPr lang="en-US" sz="2200" b="1" i="1" dirty="0" err="1">
                <a:latin typeface="Times New Roman"/>
                <a:cs typeface="Times New Roman"/>
              </a:rPr>
              <a:t>Deportivo</a:t>
            </a:r>
            <a:r>
              <a:rPr lang="en-US" sz="2200" b="1" i="1" dirty="0">
                <a:latin typeface="Times New Roman"/>
                <a:cs typeface="Times New Roman"/>
              </a:rPr>
              <a:t> para </a:t>
            </a:r>
            <a:r>
              <a:rPr lang="en-US" sz="2200" b="1" i="1" dirty="0" err="1">
                <a:latin typeface="Times New Roman"/>
                <a:cs typeface="Times New Roman"/>
              </a:rPr>
              <a:t>Afectar</a:t>
            </a:r>
            <a:r>
              <a:rPr lang="en-US" sz="2200" b="1" i="1" dirty="0">
                <a:latin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cs typeface="Times New Roman"/>
              </a:rPr>
              <a:t>positivamente</a:t>
            </a:r>
            <a:r>
              <a:rPr lang="en-US" sz="2200" b="1" i="1" dirty="0">
                <a:latin typeface="Times New Roman"/>
                <a:cs typeface="Times New Roman"/>
              </a:rPr>
              <a:t> el </a:t>
            </a:r>
            <a:r>
              <a:rPr lang="en-US" sz="2200" b="1" i="1" dirty="0" err="1">
                <a:latin typeface="Times New Roman"/>
                <a:cs typeface="Times New Roman"/>
              </a:rPr>
              <a:t>negocio</a:t>
            </a:r>
            <a:r>
              <a:rPr lang="en-US" sz="2200" b="1" i="1" dirty="0">
                <a:latin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cs typeface="Times New Roman"/>
              </a:rPr>
              <a:t>deportivo</a:t>
            </a:r>
            <a:endParaRPr lang="en-US" sz="22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21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5087864" y="3973074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90" name="Text Box 106"/>
          <p:cNvSpPr txBox="1">
            <a:spLocks noChangeArrowheads="1"/>
          </p:cNvSpPr>
          <p:nvPr/>
        </p:nvSpPr>
        <p:spPr bwMode="auto">
          <a:xfrm>
            <a:off x="5240264" y="1001274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23750" y="6492875"/>
            <a:ext cx="990600" cy="365125"/>
          </a:xfrm>
        </p:spPr>
        <p:txBody>
          <a:bodyPr/>
          <a:lstStyle/>
          <a:p>
            <a:fld id="{9BE5861A-D2DB-F34B-9199-1D541A36875D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846138" y="723900"/>
          <a:ext cx="7142162" cy="693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Documento" r:id="rId4" imgW="5483860" imgH="5333836" progId="Word.Document.12">
                  <p:embed/>
                </p:oleObj>
              </mc:Choice>
              <mc:Fallback>
                <p:oleObj name="Documento" r:id="rId4" imgW="5483860" imgH="533383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723900"/>
                        <a:ext cx="7142162" cy="693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63864" y="6484697"/>
            <a:ext cx="229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Source: Pitts &amp; </a:t>
            </a:r>
            <a:r>
              <a:rPr lang="en-US" sz="1400" dirty="0" err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Stotlar</a:t>
            </a:r>
            <a:r>
              <a:rPr lang="en-US" sz="14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, 2013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1530" y="177656"/>
            <a:ext cx="7513568" cy="756558"/>
          </a:xfrm>
          <a:ln w="28575" cmpd="sng">
            <a:solidFill>
              <a:srgbClr val="3F5B0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CO" altLang="zh-CN" sz="2000" dirty="0">
                <a:latin typeface="Times New Roman"/>
                <a:ea typeface="宋体" charset="-122"/>
                <a:cs typeface="Times New Roman"/>
              </a:rPr>
              <a:t>Las 4 </a:t>
            </a:r>
            <a:r>
              <a:rPr lang="es-CO" altLang="zh-CN" sz="2000" dirty="0" err="1">
                <a:latin typeface="Times New Roman"/>
                <a:ea typeface="宋体" charset="-122"/>
                <a:cs typeface="Times New Roman"/>
              </a:rPr>
              <a:t>C's</a:t>
            </a:r>
            <a:r>
              <a:rPr lang="es-CO" altLang="zh-CN" sz="2000" dirty="0">
                <a:latin typeface="Times New Roman"/>
                <a:ea typeface="宋体" charset="-122"/>
                <a:cs typeface="Times New Roman"/>
              </a:rPr>
              <a:t> del Marketing Deportivo: Lo que el deporte necesita estudiar para tener información para tomar decisiones y crear estrategias</a:t>
            </a:r>
            <a:endParaRPr lang="en-US" altLang="zh-CN" sz="2000" dirty="0">
              <a:latin typeface="Times New Roman"/>
              <a:ea typeface="宋体" charset="-122"/>
              <a:cs typeface="Times New Roman"/>
            </a:endParaRPr>
          </a:p>
        </p:txBody>
      </p:sp>
      <p:pic>
        <p:nvPicPr>
          <p:cNvPr id="12" name="Picture 19" descr="Brandi Chastain pictur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48" y="1200321"/>
            <a:ext cx="16383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images-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" y="934215"/>
            <a:ext cx="1785420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327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02670" y="256689"/>
            <a:ext cx="8701494" cy="7781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sz="4000" dirty="0">
                <a:latin typeface="Times New Roman"/>
                <a:ea typeface="宋体" charset="-122"/>
                <a:cs typeface="Times New Roman"/>
              </a:rPr>
              <a:t>Las 4 C’s del Marketing </a:t>
            </a:r>
            <a:r>
              <a:rPr lang="en-US" altLang="zh-CN" sz="4000" dirty="0" err="1">
                <a:latin typeface="Times New Roman"/>
                <a:ea typeface="宋体" charset="-122"/>
                <a:cs typeface="Times New Roman"/>
              </a:rPr>
              <a:t>Deportivo</a:t>
            </a:r>
            <a:r>
              <a:rPr lang="en-US" altLang="zh-CN" sz="4000" dirty="0">
                <a:latin typeface="Times New Roman"/>
                <a:ea typeface="宋体" charset="-122"/>
                <a:cs typeface="Times New Roman"/>
              </a:rPr>
              <a:t>: </a:t>
            </a:r>
            <a:r>
              <a:rPr lang="en-US" altLang="zh-CN" sz="4000" i="1" dirty="0" err="1">
                <a:latin typeface="Times New Roman"/>
                <a:ea typeface="宋体" charset="-122"/>
                <a:cs typeface="Times New Roman"/>
              </a:rPr>
              <a:t>Clima</a:t>
            </a:r>
            <a:endParaRPr lang="en-US" sz="4000" i="1" dirty="0">
              <a:latin typeface="Times New Roman"/>
              <a:cs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02188" y="2143261"/>
            <a:ext cx="1763392" cy="12268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65580" y="4904986"/>
            <a:ext cx="1763146" cy="10559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2303" y="2918154"/>
            <a:ext cx="1904377" cy="118128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70024" y="4904985"/>
            <a:ext cx="2057256" cy="111034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695" y="5100929"/>
            <a:ext cx="2098169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12620" y="2455700"/>
            <a:ext cx="1805160" cy="1066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01980" y="2143261"/>
            <a:ext cx="1722286" cy="13683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91004" y="3107294"/>
            <a:ext cx="1779676" cy="10574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91004" y="4115954"/>
            <a:ext cx="1663952" cy="100148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32303" y="3944912"/>
            <a:ext cx="1904377" cy="11560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Sun 2"/>
          <p:cNvSpPr/>
          <p:nvPr/>
        </p:nvSpPr>
        <p:spPr>
          <a:xfrm>
            <a:off x="3401067" y="3671295"/>
            <a:ext cx="2650671" cy="1077686"/>
          </a:xfrm>
          <a:prstGeom prst="sun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1340768"/>
            <a:ext cx="828092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“El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” son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factores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situación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cultura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 o context...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7978" y="524019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Comunicación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0957" y="4335141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Medio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Ambiente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2006" y="318844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Económico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1233" y="2780928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pPr defTabSz="457200"/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Legal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3815" y="24557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Político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112" y="2492896"/>
            <a:ext cx="134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Religioso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4421" y="3457968"/>
            <a:ext cx="12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Tecnología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2655" y="4489671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Tiempo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6137" y="5127943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Financiero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5936" y="5229200"/>
            <a:ext cx="139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idiomático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1911" y="400711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Clima</a:t>
            </a:r>
            <a:endParaRPr lang="en-US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43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295400" y="3124200"/>
            <a:ext cx="228600" cy="366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705600" y="12192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 la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prefencia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dela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audiencia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4343400" y="1219200"/>
            <a:ext cx="2133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Atractivos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evento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2438400" y="1219200"/>
            <a:ext cx="1524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Economicos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2" name="Rectangle 18"/>
          <p:cNvSpPr>
            <a:spLocks noChangeArrowheads="1"/>
          </p:cNvSpPr>
          <p:nvPr/>
        </p:nvSpPr>
        <p:spPr bwMode="auto">
          <a:xfrm>
            <a:off x="228600" y="1219200"/>
            <a:ext cx="1905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Factores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457200"/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sociodemograficos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3" name="Rectangle 19"/>
          <p:cNvSpPr>
            <a:spLocks noChangeArrowheads="1"/>
          </p:cNvSpPr>
          <p:nvPr/>
        </p:nvSpPr>
        <p:spPr bwMode="auto">
          <a:xfrm>
            <a:off x="152400" y="2057400"/>
            <a:ext cx="19812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Género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Edad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Estado de la relación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Educación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Niños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Ingresos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Etnicidad / Raza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Ocupación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9. Deportes asisten por año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Titular del boleto de 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Transporte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Distancia a la instalación</a:t>
            </a:r>
          </a:p>
        </p:txBody>
      </p:sp>
      <p:sp>
        <p:nvSpPr>
          <p:cNvPr id="45074" name="Rectangle 20"/>
          <p:cNvSpPr>
            <a:spLocks noChangeArrowheads="1"/>
          </p:cNvSpPr>
          <p:nvPr/>
        </p:nvSpPr>
        <p:spPr bwMode="auto">
          <a:xfrm>
            <a:off x="3971925" y="3381375"/>
            <a:ext cx="18415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11430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78" name="Rectangle 24"/>
          <p:cNvSpPr>
            <a:spLocks noChangeArrowheads="1"/>
          </p:cNvSpPr>
          <p:nvPr/>
        </p:nvSpPr>
        <p:spPr bwMode="auto">
          <a:xfrm>
            <a:off x="2362200" y="2057400"/>
            <a:ext cx="19050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Precio de un billete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Precio del boleto de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temporada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Precio de las concesiones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Cobertura de TV / Radio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 en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área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Cobertura de televisión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de otro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Evento deportivo 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El juego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Otros eventos deportivos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en el área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Otras actividades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 Lugar cercano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8. Otros profesionales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Franquicias en la zona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79" name="Line 25"/>
          <p:cNvSpPr>
            <a:spLocks noChangeShapeType="1"/>
          </p:cNvSpPr>
          <p:nvPr/>
        </p:nvSpPr>
        <p:spPr bwMode="auto">
          <a:xfrm flipV="1">
            <a:off x="3200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0" name="Line 26"/>
          <p:cNvSpPr>
            <a:spLocks noChangeShapeType="1"/>
          </p:cNvSpPr>
          <p:nvPr/>
        </p:nvSpPr>
        <p:spPr bwMode="auto">
          <a:xfrm flipV="1">
            <a:off x="54102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081" name="Rectangle 27"/>
          <p:cNvSpPr>
            <a:spLocks noChangeArrowheads="1"/>
          </p:cNvSpPr>
          <p:nvPr/>
        </p:nvSpPr>
        <p:spPr bwMode="auto">
          <a:xfrm>
            <a:off x="4419600" y="2057400"/>
            <a:ext cx="2057400" cy="342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 equipo local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2. Registro (ganado-pérdida) de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 visitante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3. atletas estrella en casa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4. atletas estrella en los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Visitantes del  equipo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5. La cercanía de la competencia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6. Una oportunidad de ver un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 Romper récords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actuación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7. Promoción especial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8. Publicidad en medios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705600" y="2057399"/>
            <a:ext cx="2438400" cy="3549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wrap="none"/>
          <a:lstStyle/>
          <a:p>
            <a:pPr marL="342900" indent="-342900" defTabSz="457200">
              <a:buFont typeface="Times" charset="0"/>
              <a:buNone/>
            </a:pPr>
            <a:endParaRPr lang="es-CO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1. Juegos de día durante el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2. Juegos nocturnos durante la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Días de la semana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3. Día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4. Noche de fin de semana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5. Condiciones meteorológicas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6. Limpieza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7. Acceso fácil y / o múltiple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 A su establecimiento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8. Disponibilidad de aparcamiento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9. Tamaño de la instalación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      (número de plazas)\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10. El comportamiento de la 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multitud en el juego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11. Nuevo estadio o arena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12. Ir con la familia</a:t>
            </a:r>
          </a:p>
          <a:p>
            <a:pPr marL="342900" indent="-342900" defTabSz="457200">
              <a:buFont typeface="Times" charset="0"/>
              <a:buNone/>
            </a:pPr>
            <a:r>
              <a:rPr lang="es-CO" sz="1200" dirty="0">
                <a:solidFill>
                  <a:srgbClr val="000000"/>
                </a:solidFill>
                <a:latin typeface="Times New Roman"/>
                <a:cs typeface="Times New Roman"/>
              </a:rPr>
              <a:t>13. Ir con amigos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defTabSz="457200">
              <a:buFont typeface="Times" charset="0"/>
              <a:buNone/>
            </a:pP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 flipV="1">
            <a:off x="7772400" y="1905000"/>
            <a:ext cx="0" cy="152400"/>
          </a:xfrm>
          <a:prstGeom prst="line">
            <a:avLst/>
          </a:prstGeom>
          <a:noFill/>
          <a:ln w="19050" cmpd="sng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EAC-505C-B34D-9C92-956A124BED2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120" y="116632"/>
            <a:ext cx="8306159" cy="1012297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0"/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Las 4 C’s del Marketing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Deportivo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: El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consumidor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 – Variables de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Demanda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宋体" charset="-122"/>
                <a:cs typeface="Times New Roman"/>
              </a:rPr>
              <a:t> del Mercado</a:t>
            </a:r>
            <a:endParaRPr lang="en-US" sz="4400" b="0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00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633312"/>
              </p:ext>
            </p:extLst>
          </p:nvPr>
        </p:nvGraphicFramePr>
        <p:xfrm>
          <a:off x="457200" y="914400"/>
          <a:ext cx="8229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892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9337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1036766"/>
            <a:ext cx="2362200" cy="83099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Quienes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somos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qué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ofrecemos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cómo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queremos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ser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percibidos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164378"/>
            <a:ext cx="1905000" cy="58477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Qué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hace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nuestro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proyecto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de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marca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3933056"/>
            <a:ext cx="1676400" cy="58477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Qué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comunicamos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5943601"/>
            <a:ext cx="2286000" cy="58477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Cómo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gestionamos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para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una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entrega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coherente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069378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Dónde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nos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gustaría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estar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628800"/>
            <a:ext cx="1524000" cy="83099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20000"/>
                </a:schemeClr>
              </a:gs>
              <a:gs pos="23000">
                <a:schemeClr val="accent1">
                  <a:tint val="50000"/>
                  <a:satMod val="1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Cómo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lo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estamos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percibiendo</a:t>
            </a:r>
            <a:endParaRPr lang="en-US" sz="1600" i="1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64" y="169700"/>
            <a:ext cx="620240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Proceso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 Global del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Desarrollo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Marca</a:t>
            </a:r>
            <a:endParaRPr lang="en-US" sz="2800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2757" y="44624"/>
            <a:ext cx="8752646" cy="71096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457200"/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Conclusión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final: los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estuvieron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entre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nuestras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primeras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actividades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-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vamos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todos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a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trabajar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duro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para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estar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seguros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que los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estarán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para las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futuras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generaciones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de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humanos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. El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deporte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local –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Esta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tu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casa…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pero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también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 global.</a:t>
            </a:r>
          </a:p>
          <a:p>
            <a:pPr defTabSz="457200"/>
            <a:endParaRPr lang="en-US" sz="2000" b="1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</p:txBody>
      </p:sp>
      <p:pic>
        <p:nvPicPr>
          <p:cNvPr id="7" name="Picture 6" descr="Wo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0" y="4443982"/>
            <a:ext cx="1333500" cy="1981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Picture 10" descr="cavepain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" y="2202195"/>
            <a:ext cx="2671762" cy="19145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" name="Picture 8" descr="RunnerGirlVatican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46" y="2948830"/>
            <a:ext cx="2133600" cy="37925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12" descr="Abby Wambach rejoici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8822"/>
            <a:ext cx="2365856" cy="1646138"/>
          </a:xfrm>
          <a:prstGeom prst="rect">
            <a:avLst/>
          </a:prstGeom>
        </p:spPr>
      </p:pic>
      <p:pic>
        <p:nvPicPr>
          <p:cNvPr id="14" name="Picture 13" descr="surf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93" y="3551980"/>
            <a:ext cx="1992774" cy="1527794"/>
          </a:xfrm>
          <a:prstGeom prst="rect">
            <a:avLst/>
          </a:prstGeom>
        </p:spPr>
      </p:pic>
      <p:pic>
        <p:nvPicPr>
          <p:cNvPr id="15" name="Picture 14" descr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2793" y="5193813"/>
            <a:ext cx="2252609" cy="16243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Notched Right Arrow 1"/>
          <p:cNvSpPr/>
          <p:nvPr/>
        </p:nvSpPr>
        <p:spPr>
          <a:xfrm>
            <a:off x="5242918" y="4360467"/>
            <a:ext cx="978408" cy="4846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6" name="Notched Right Arrow 15"/>
          <p:cNvSpPr/>
          <p:nvPr/>
        </p:nvSpPr>
        <p:spPr>
          <a:xfrm>
            <a:off x="5242918" y="2805752"/>
            <a:ext cx="978408" cy="4846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7" name="Notched Right Arrow 16"/>
          <p:cNvSpPr/>
          <p:nvPr/>
        </p:nvSpPr>
        <p:spPr>
          <a:xfrm>
            <a:off x="5242918" y="5672866"/>
            <a:ext cx="978408" cy="4846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3" y="116632"/>
            <a:ext cx="8784976" cy="62478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Finalmente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practica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siempre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deporte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y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diviertete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en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la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vida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!</a:t>
            </a:r>
          </a:p>
          <a:p>
            <a:pPr defTabSz="457200"/>
            <a:endParaRPr lang="en-US" sz="2000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Estudia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duro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trabaja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duro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juega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más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duro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, se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bueno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y se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honesto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con </a:t>
            </a:r>
            <a:r>
              <a:rPr lang="en-US" sz="20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tu</a:t>
            </a:r>
            <a:r>
              <a:rPr lang="en-US" sz="2000" i="1" dirty="0">
                <a:solidFill>
                  <a:prstClr val="black"/>
                </a:solidFill>
                <a:latin typeface="Times New Roman"/>
                <a:cs typeface="Times New Roman"/>
              </a:rPr>
              <a:t> alma!!</a:t>
            </a: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Handwriting - Dakota"/>
              <a:cs typeface="Handwriting - Dakota"/>
            </a:endParaRPr>
          </a:p>
        </p:txBody>
      </p:sp>
      <p:pic>
        <p:nvPicPr>
          <p:cNvPr id="4" name="Picture 3" descr="100_04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0" y="2236652"/>
            <a:ext cx="4211960" cy="4519845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2" name="Picture 1" descr="DSCN07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0" y="1822899"/>
            <a:ext cx="3563277" cy="4751036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9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88925" y="6070600"/>
            <a:ext cx="8534400" cy="338138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800" dirty="0">
                <a:solidFill>
                  <a:schemeClr val="accent6"/>
                </a:solidFill>
                <a:ea typeface="+mj-ea"/>
                <a:cs typeface="+mj-cs"/>
              </a:rPr>
              <a:t>Chapter 19</a:t>
            </a:r>
          </a:p>
        </p:txBody>
      </p:sp>
      <p:sp>
        <p:nvSpPr>
          <p:cNvPr id="8194" name="AutoShape 18"/>
          <p:cNvSpPr>
            <a:spLocks noChangeArrowheads="1"/>
          </p:cNvSpPr>
          <p:nvPr/>
        </p:nvSpPr>
        <p:spPr bwMode="auto">
          <a:xfrm>
            <a:off x="314325" y="368300"/>
            <a:ext cx="8556625" cy="6100763"/>
          </a:xfrm>
          <a:prstGeom prst="roundRect">
            <a:avLst>
              <a:gd name="adj" fmla="val 2935"/>
            </a:avLst>
          </a:prstGeom>
          <a:gradFill rotWithShape="1">
            <a:gsLst>
              <a:gs pos="0">
                <a:srgbClr val="5B82FF"/>
              </a:gs>
              <a:gs pos="100000">
                <a:srgbClr val="FFEDB9"/>
              </a:gs>
            </a:gsLst>
            <a:lin ang="5400000" scaled="1"/>
          </a:gradFill>
          <a:ln w="38100" cmpd="dbl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504825" y="900113"/>
            <a:ext cx="8115300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68010" y="358995"/>
            <a:ext cx="7498189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&gt;&gt;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Disfruta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asistiendo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eventos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Times New Roman"/>
                <a:cs typeface="Times New Roman"/>
              </a:rPr>
              <a:t>deportivos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 con amigos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defTabSz="457200" eaLnBrk="1" hangingPunct="1"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 &gt;&gt; Le </a:t>
            </a:r>
            <a:r>
              <a:rPr lang="en-US" sz="24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gusta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jugar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 con </a:t>
            </a:r>
            <a:r>
              <a:rPr lang="en-US" sz="24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sus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niños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 “</a:t>
            </a:r>
            <a:r>
              <a:rPr lang="en-US" sz="2400" i="1" dirty="0" err="1">
                <a:solidFill>
                  <a:srgbClr val="008000"/>
                </a:solidFill>
                <a:latin typeface="Times New Roman"/>
                <a:cs typeface="Times New Roman"/>
              </a:rPr>
              <a:t>peluditos</a:t>
            </a:r>
            <a:r>
              <a:rPr lang="en-US" sz="2400" i="1" dirty="0">
                <a:solidFill>
                  <a:srgbClr val="008000"/>
                </a:solidFill>
                <a:latin typeface="Times New Roman"/>
                <a:cs typeface="Times New Roman"/>
              </a:rPr>
              <a:t>”: Jazz &amp; Tucker</a:t>
            </a: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4056063"/>
            <a:ext cx="28130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206625"/>
            <a:ext cx="29098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735666"/>
            <a:ext cx="27479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7" y="2206624"/>
            <a:ext cx="3228975" cy="346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1337861" cy="21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51350"/>
            <a:ext cx="29940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80" grpId="0" animBg="1"/>
      <p:bldP spid="11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2270_10202239224050793_45042926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7190484" cy="4790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700808"/>
            <a:ext cx="23157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i="1" dirty="0">
                <a:solidFill>
                  <a:prstClr val="black"/>
                </a:solidFill>
                <a:latin typeface="Times New Roman"/>
                <a:cs typeface="Times New Roman"/>
              </a:rPr>
              <a:t>Thank you!</a:t>
            </a:r>
          </a:p>
          <a:p>
            <a:pPr defTabSz="457200"/>
            <a:endParaRPr lang="en-US" sz="2000" b="1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sz="2000" b="1" i="1" dirty="0">
                <a:solidFill>
                  <a:prstClr val="black"/>
                </a:solidFill>
                <a:latin typeface="Times New Roman"/>
                <a:cs typeface="Times New Roman"/>
              </a:rPr>
              <a:t>    </a:t>
            </a:r>
            <a:r>
              <a:rPr lang="en-US" sz="2000" b="1" i="1" dirty="0" err="1">
                <a:solidFill>
                  <a:prstClr val="black"/>
                </a:solidFill>
                <a:latin typeface="Times New Roman"/>
                <a:cs typeface="Times New Roman"/>
              </a:rPr>
              <a:t>Muchas</a:t>
            </a:r>
            <a:r>
              <a:rPr lang="en-US" sz="2000" b="1" i="1" dirty="0">
                <a:solidFill>
                  <a:prstClr val="black"/>
                </a:solidFill>
                <a:latin typeface="Times New Roman"/>
                <a:cs typeface="Times New Roman"/>
              </a:rPr>
              <a:t> gracias!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19872" y="6021288"/>
            <a:ext cx="5310400" cy="43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  <a:defRPr/>
            </a:pPr>
            <a:r>
              <a:rPr lang="en-US" sz="16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Professor Dr. Brenda Pitts – </a:t>
            </a:r>
            <a:r>
              <a:rPr lang="en-US" sz="16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DrBrendaPitts@gmail.com</a:t>
            </a:r>
            <a:endParaRPr lang="en-US" sz="1600" b="1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165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187624" y="908720"/>
            <a:ext cx="7812360" cy="880872"/>
          </a:xfrm>
          <a:prstGeom prst="rect">
            <a:avLst/>
          </a:prstGeom>
          <a:solidFill>
            <a:srgbClr val="B0FF2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Prosperidad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en un Mercado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Deportivo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Globalizado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Desafíos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Tendencias</a:t>
            </a:r>
            <a:r>
              <a:rPr lang="en-US" sz="2600" i="1" dirty="0">
                <a:solidFill>
                  <a:srgbClr val="000000"/>
                </a:solidFill>
                <a:latin typeface="Times New Roman"/>
                <a:cs typeface="Times New Roman"/>
              </a:rPr>
              <a:t> y </a:t>
            </a:r>
            <a:r>
              <a:rPr lang="en-US" sz="26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Oportunidades</a:t>
            </a:r>
            <a:endParaRPr lang="en-US" sz="26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129614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483768" y="1916832"/>
            <a:ext cx="6544344" cy="783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Dr. Brenda G. Pitts, Professor - Georgia State University</a:t>
            </a:r>
          </a:p>
          <a:p>
            <a:pPr>
              <a:defRPr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Atlanta, Georgia USA - </a:t>
            </a: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DrBrendaPitts@gmail.com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645024"/>
            <a:ext cx="1468213" cy="20508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2996952"/>
            <a:ext cx="228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From LOCAL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872" y="5949280"/>
            <a:ext cx="209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To GLOBAL</a:t>
            </a:r>
          </a:p>
        </p:txBody>
      </p:sp>
      <p:pic>
        <p:nvPicPr>
          <p:cNvPr id="12" name="Picture 11" descr="fundamentos-marketing-esportivo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1308047" cy="1829049"/>
          </a:xfrm>
          <a:prstGeom prst="rect">
            <a:avLst/>
          </a:prstGeom>
        </p:spPr>
      </p:pic>
      <p:pic>
        <p:nvPicPr>
          <p:cNvPr id="15" name="Picture 14" descr="planeta-terra_29673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96952"/>
            <a:ext cx="3490713" cy="3490713"/>
          </a:xfrm>
          <a:prstGeom prst="rect">
            <a:avLst/>
          </a:prstGeom>
        </p:spPr>
      </p:pic>
      <p:sp>
        <p:nvSpPr>
          <p:cNvPr id="17" name="Curved Left Arrow 16"/>
          <p:cNvSpPr/>
          <p:nvPr/>
        </p:nvSpPr>
        <p:spPr>
          <a:xfrm rot="13584385">
            <a:off x="5835579" y="2875429"/>
            <a:ext cx="411832" cy="1279704"/>
          </a:xfrm>
          <a:prstGeom prst="curvedLeftArrow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ews Gothic MT"/>
            </a:endParaRPr>
          </a:p>
        </p:txBody>
      </p:sp>
      <p:sp>
        <p:nvSpPr>
          <p:cNvPr id="18" name="Curved Left Arrow 17"/>
          <p:cNvSpPr/>
          <p:nvPr/>
        </p:nvSpPr>
        <p:spPr>
          <a:xfrm rot="11172650">
            <a:off x="5482366" y="3767468"/>
            <a:ext cx="1054108" cy="2243731"/>
          </a:xfrm>
          <a:prstGeom prst="curvedLeftArrow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ews Gothic M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195736" y="450912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644008" y="4005064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La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industria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deportiva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es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el Mercado en el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que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los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productos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son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deportes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, la aptitude, la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recreación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, o el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ocio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en forma de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actividades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bienes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servicios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, personas, ideas y </a:t>
            </a:r>
            <a:r>
              <a:rPr lang="en-US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sus</a:t>
            </a:r>
            <a:r>
              <a:rPr lang="en-US" b="1" i="1" dirty="0">
                <a:solidFill>
                  <a:schemeClr val="tx1"/>
                </a:solidFill>
                <a:latin typeface="Times New Roman"/>
                <a:cs typeface="Times New Roman"/>
              </a:rPr>
              <a:t> extensions. 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El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crecimiento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de la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industria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deportiva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es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probablemente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debido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a:</a:t>
            </a: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Crecimiento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en el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interés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en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las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actividades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ocio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Incremento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del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estrés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en la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vida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debido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a la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urbanización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Disposición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ingresos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debido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a la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industrialización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Adopción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estilos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vida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saludables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Aumento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las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competiciones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deportivas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y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eventos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001967" lvl="2" indent="-384048">
              <a:buFont typeface="Wingdings" pitchFamily="2" charset="2"/>
              <a:buChar char="v"/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Evolución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de la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tecnología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deportiva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B6CFE7"/>
              </a:clrFrom>
              <a:clrTo>
                <a:srgbClr val="B6CF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erena-williams-1024x7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80" y="3897564"/>
            <a:ext cx="2136588" cy="166503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82282" y="346347"/>
            <a:ext cx="8763000" cy="6227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Industria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Deportiva</a:t>
            </a:r>
            <a:endParaRPr lang="en-US" sz="11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1.07.1155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85800"/>
            <a:ext cx="2705100" cy="19002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Picture 4" descr="1991.08.0376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446338" cy="1600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6" descr="Wom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1333500" cy="1981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Picture 7" descr="cavepaint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667000"/>
            <a:ext cx="2671762" cy="19145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1510" name="Picture 8" descr="RunnerGirlVatican[1]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2133600" cy="37925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12" descr="ancient_olympi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60" y="3861048"/>
            <a:ext cx="2209800" cy="1447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4" name="Picture 13" descr="mayan-ball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1905000" cy="2362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2 Rectángulo redondeado"/>
          <p:cNvSpPr/>
          <p:nvPr/>
        </p:nvSpPr>
        <p:spPr>
          <a:xfrm>
            <a:off x="107504" y="116632"/>
            <a:ext cx="8996362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Hay pruebas de que los humanos hemos practicado deportes desde que llegamos a la Tierra.</a:t>
            </a:r>
            <a:endParaRPr lang="es-C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1 Rectángulo"/>
          <p:cNvSpPr/>
          <p:nvPr/>
        </p:nvSpPr>
        <p:spPr>
          <a:xfrm>
            <a:off x="205268" y="4941565"/>
            <a:ext cx="1436868" cy="791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¿En donde están los deportes?</a:t>
            </a:r>
          </a:p>
        </p:txBody>
      </p:sp>
      <p:sp>
        <p:nvSpPr>
          <p:cNvPr id="18" name="15 Rectángulo"/>
          <p:cNvSpPr/>
          <p:nvPr/>
        </p:nvSpPr>
        <p:spPr>
          <a:xfrm>
            <a:off x="1993221" y="5644609"/>
            <a:ext cx="6539219" cy="736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Debe haber alguien para organizar, administrar y gobernar. Por lo tanto, los seres humanos también estaban gestionando el deporte.</a:t>
            </a:r>
            <a:endParaRPr lang="es-C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156075" y="59578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0490" y="206383"/>
            <a:ext cx="3809742" cy="52322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i="1" dirty="0" err="1">
                <a:solidFill>
                  <a:prstClr val="black"/>
                </a:solidFill>
                <a:latin typeface="Times" charset="0"/>
              </a:rPr>
              <a:t>Conclusión</a:t>
            </a:r>
            <a:r>
              <a:rPr lang="en-US" sz="2800" i="1" dirty="0">
                <a:solidFill>
                  <a:prstClr val="black"/>
                </a:solidFill>
                <a:latin typeface="Times" charset="0"/>
              </a:rPr>
              <a:t>: </a:t>
            </a:r>
          </a:p>
        </p:txBody>
      </p:sp>
      <p:pic>
        <p:nvPicPr>
          <p:cNvPr id="2" name="Picture 1" descr="Maya ball game Pitz on vase 2500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0" y="4797152"/>
            <a:ext cx="4849753" cy="197656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50490" y="2381336"/>
            <a:ext cx="3809742" cy="52322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i="1" dirty="0">
                <a:solidFill>
                  <a:prstClr val="black"/>
                </a:solidFill>
                <a:latin typeface="Times" charset="0"/>
              </a:rPr>
              <a:t> Sin embargo: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861A-D2DB-F34B-9199-1D541A36875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3 Rectángulo"/>
          <p:cNvSpPr/>
          <p:nvPr/>
        </p:nvSpPr>
        <p:spPr>
          <a:xfrm>
            <a:off x="176508" y="1124744"/>
            <a:ext cx="8839200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Práctica de la Gestión del Deporte debe ser una de las profesiones más antiguas</a:t>
            </a:r>
            <a:endParaRPr lang="es-CO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251520" y="3573016"/>
            <a:ext cx="8683033" cy="632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Estudio</a:t>
            </a:r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 la </a:t>
            </a:r>
            <a:r>
              <a:rPr lang="es-E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Enseñanza</a:t>
            </a:r>
            <a:r>
              <a:rPr lang="es-E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la Gestión del Deporte: Una de las profesiones más recientes</a:t>
            </a:r>
            <a:endParaRPr lang="es-C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0" grpId="0" animBg="1" autoUpdateAnimBg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reeze">
    <a:dk1>
      <a:sysClr val="windowText" lastClr="000000"/>
    </a:dk1>
    <a:lt1>
      <a:sysClr val="window" lastClr="FFFFFF"/>
    </a:lt1>
    <a:dk2>
      <a:srgbClr val="09213B"/>
    </a:dk2>
    <a:lt2>
      <a:srgbClr val="D5EDF4"/>
    </a:lt2>
    <a:accent1>
      <a:srgbClr val="2C7C9F"/>
    </a:accent1>
    <a:accent2>
      <a:srgbClr val="244A58"/>
    </a:accent2>
    <a:accent3>
      <a:srgbClr val="E2751D"/>
    </a:accent3>
    <a:accent4>
      <a:srgbClr val="FFB400"/>
    </a:accent4>
    <a:accent5>
      <a:srgbClr val="7EB606"/>
    </a:accent5>
    <a:accent6>
      <a:srgbClr val="C00000"/>
    </a:accent6>
    <a:hlink>
      <a:srgbClr val="7030A0"/>
    </a:hlink>
    <a:folHlink>
      <a:srgbClr val="00B0F0"/>
    </a:folHlink>
  </a:clrScheme>
  <a:fontScheme name="Breeze">
    <a:majorFont>
      <a:latin typeface="News Gothic MT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News Gothic MT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Breeze">
    <a:fillStyleLst>
      <a:solidFill>
        <a:schemeClr val="phClr"/>
      </a:solidFill>
      <a:gradFill rotWithShape="1">
        <a:gsLst>
          <a:gs pos="31000">
            <a:schemeClr val="phClr">
              <a:tint val="100000"/>
              <a:shade val="100000"/>
              <a:satMod val="120000"/>
            </a:schemeClr>
          </a:gs>
          <a:gs pos="100000">
            <a:schemeClr val="phClr">
              <a:tint val="50000"/>
              <a:satMod val="150000"/>
            </a:schemeClr>
          </a:gs>
        </a:gsLst>
        <a:lin ang="5400000" scaled="1"/>
      </a:gradFill>
      <a:gradFill rotWithShape="1">
        <a:gsLst>
          <a:gs pos="0">
            <a:schemeClr val="phClr">
              <a:shade val="100000"/>
              <a:satMod val="120000"/>
            </a:schemeClr>
          </a:gs>
          <a:gs pos="69000">
            <a:schemeClr val="phClr">
              <a:tint val="80000"/>
              <a:shade val="100000"/>
              <a:satMod val="150000"/>
            </a:schemeClr>
          </a:gs>
          <a:gs pos="100000">
            <a:schemeClr val="phClr">
              <a:tint val="50000"/>
              <a:shade val="100000"/>
              <a:satMod val="15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dbl" algn="ctr">
        <a:solidFill>
          <a:schemeClr val="phClr"/>
        </a:solidFill>
        <a:prstDash val="solid"/>
      </a:ln>
      <a:ln w="31750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a:effectStyle>
      <a:effectStyle>
        <a:effectLst>
          <a:innerShdw blurRad="127000" dist="25400" dir="13500000">
            <a:srgbClr val="C0C0C0">
              <a:alpha val="75000"/>
            </a:srgbClr>
          </a:innerShdw>
          <a:outerShdw blurRad="88900" dist="25400" dir="5400000" sx="102000" sy="102000" algn="ctr" rotWithShape="0">
            <a:srgbClr val="C0C0C0">
              <a:alpha val="40000"/>
            </a:srgbClr>
          </a:outerShdw>
        </a:effectLst>
        <a:scene3d>
          <a:camera prst="perspectiveLeft" fov="300000"/>
          <a:lightRig rig="soft" dir="l">
            <a:rot lat="0" lon="0" rev="4200000"/>
          </a:lightRig>
        </a:scene3d>
        <a:sp3d extrusionH="38100" prstMaterial="powder">
          <a:bevelT w="50800" h="88900" prst="convex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40000"/>
              <a:satMod val="400000"/>
            </a:schemeClr>
            <a:schemeClr val="phClr">
              <a:tint val="10000"/>
              <a:satMod val="20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3343</Words>
  <Application>Microsoft Office PowerPoint</Application>
  <PresentationFormat>Presentación en pantalla (4:3)</PresentationFormat>
  <Paragraphs>409</Paragraphs>
  <Slides>50</Slides>
  <Notes>6</Notes>
  <HiddenSlides>0</HiddenSlides>
  <MMClips>0</MMClips>
  <ScaleCrop>false</ScaleCrop>
  <HeadingPairs>
    <vt:vector size="10" baseType="variant">
      <vt:variant>
        <vt:lpstr>Fuentes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Vínculos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70" baseType="lpstr">
      <vt:lpstr>ＭＳ Ｐゴシック</vt:lpstr>
      <vt:lpstr>新細明體</vt:lpstr>
      <vt:lpstr>宋体</vt:lpstr>
      <vt:lpstr>Apple Casual</vt:lpstr>
      <vt:lpstr>Arial</vt:lpstr>
      <vt:lpstr>Ayuthaya</vt:lpstr>
      <vt:lpstr>Calibri</vt:lpstr>
      <vt:lpstr>Candara</vt:lpstr>
      <vt:lpstr>Handwriting - Dakota</vt:lpstr>
      <vt:lpstr>inherit</vt:lpstr>
      <vt:lpstr>News Gothic MT</vt:lpstr>
      <vt:lpstr>Tahoma</vt:lpstr>
      <vt:lpstr>Times</vt:lpstr>
      <vt:lpstr>Times New Roman</vt:lpstr>
      <vt:lpstr>Wingdings</vt:lpstr>
      <vt:lpstr>Wingdings 2</vt:lpstr>
      <vt:lpstr>Tema de Office</vt:lpstr>
      <vt:lpstr>Breeze</vt:lpstr>
      <vt:lpstr>MacHD:Users:bpitts:Desktop:Brenda%20Pitts%20-%20Book%20Chapter%20Files:a%20Done%20uploading:Chapter%201%20all%20files:Chapter%201%20Figures%20Tables%20etc:chapter%201%20figures%20tables%20and%20little%20case%20study%20:Table%201.15%20Some%20Segments%20&amp;%20Econ%20Value%20$2.142%20trillion.docx!OLE_LINK1</vt:lpstr>
      <vt:lpstr>Documento</vt:lpstr>
      <vt:lpstr>Presentación de PowerPoint</vt:lpstr>
      <vt:lpstr>Presentación de PowerPoint</vt:lpstr>
      <vt:lpstr>Chapter 19</vt:lpstr>
      <vt:lpstr>Chapter 19</vt:lpstr>
      <vt:lpstr>Chapter 19</vt:lpstr>
      <vt:lpstr>Presentación de PowerPoint</vt:lpstr>
      <vt:lpstr>Presentación de PowerPoint</vt:lpstr>
      <vt:lpstr>Presentación de PowerPoint</vt:lpstr>
      <vt:lpstr>Presentación de PowerPoint</vt:lpstr>
      <vt:lpstr>Crecimiento de la Industria Deportiva</vt:lpstr>
      <vt:lpstr>Economic Value of the Sport Business Industry</vt:lpstr>
      <vt:lpstr>Presentación de PowerPoint</vt:lpstr>
      <vt:lpstr>¿Cuál es el significado de la “globalización” en el contexto de la educación superior?</vt:lpstr>
      <vt:lpstr>¿Cómo es esto relevante para el deporte y los programas de Gestión Deportiva?</vt:lpstr>
      <vt:lpstr>¡‘Edad de Oro’ para la industria deportiva!</vt:lpstr>
      <vt:lpstr>“El deporte moderno” es internacional y cada vez más diverso</vt:lpstr>
      <vt:lpstr>Presentación de PowerPoint</vt:lpstr>
      <vt:lpstr>Pautas clave para la globalización…</vt:lpstr>
      <vt:lpstr>Pautas clave para la globalización…</vt:lpstr>
      <vt:lpstr>Pautas clave para la globalización…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de la Globalización</vt:lpstr>
      <vt:lpstr>Desafíos de la Globalización</vt:lpstr>
      <vt:lpstr>El empuje para la globalización trae retos… Pero los retos pueden traer oportunidades… </vt:lpstr>
      <vt:lpstr>Oportunidades para la Globalización</vt:lpstr>
      <vt:lpstr>Presentación de PowerPoint</vt:lpstr>
      <vt:lpstr>Las 4 C's del Marketing Deportivo: Lo que el deporte necesita estudiar para tener información para tomar decisiones y crear estrategias</vt:lpstr>
      <vt:lpstr>Las 4 C’s del Marketing Deportivo: Clima</vt:lpstr>
      <vt:lpstr>Las 4 C’s del Marketing Deportivo: El consumidor – Variables de Demanda del Mercado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Toshiba-User</dc:creator>
  <cp:lastModifiedBy>Diana Marcela</cp:lastModifiedBy>
  <cp:revision>103</cp:revision>
  <dcterms:created xsi:type="dcterms:W3CDTF">2017-04-19T19:20:13Z</dcterms:created>
  <dcterms:modified xsi:type="dcterms:W3CDTF">2017-05-26T12:43:10Z</dcterms:modified>
</cp:coreProperties>
</file>