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56" r:id="rId4"/>
    <p:sldId id="257" r:id="rId5"/>
    <p:sldId id="260" r:id="rId6"/>
    <p:sldId id="262" r:id="rId7"/>
    <p:sldId id="268" r:id="rId8"/>
    <p:sldId id="263" r:id="rId9"/>
    <p:sldId id="267" r:id="rId10"/>
    <p:sldId id="264" r:id="rId11"/>
    <p:sldId id="269" r:id="rId12"/>
    <p:sldId id="270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515"/>
    <a:srgbClr val="0D4540"/>
    <a:srgbClr val="0B3E39"/>
    <a:srgbClr val="223E39"/>
    <a:srgbClr val="23413B"/>
    <a:srgbClr val="203D3C"/>
    <a:srgbClr val="25473D"/>
    <a:srgbClr val="315D50"/>
    <a:srgbClr val="2D4741"/>
    <a:srgbClr val="274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662"/>
  </p:normalViewPr>
  <p:slideViewPr>
    <p:cSldViewPr>
      <p:cViewPr varScale="1">
        <p:scale>
          <a:sx n="73" d="100"/>
          <a:sy n="73" d="100"/>
        </p:scale>
        <p:origin x="-4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2B202-5CE5-AC44-85B9-69474470BFB2}" type="datetimeFigureOut">
              <a:rPr lang="es-ES_tradnl" smtClean="0"/>
              <a:t>27/05/2017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C09C-F89D-D54A-A537-57454CBD39C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058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488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00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922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8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74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54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30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61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39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42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97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5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EB035-5C87-4D08-802A-E6BFEE5A91CD}" type="datetimeFigureOut">
              <a:rPr lang="es-ES" smtClean="0"/>
              <a:t>27/05/2017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EE814-6211-4C09-A35B-3B8DD5DD72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2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80" y="1844824"/>
            <a:ext cx="8532440" cy="34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79" y="19048"/>
            <a:ext cx="4577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3600" b="1" dirty="0">
                <a:latin typeface="Avenir Next" charset="0"/>
                <a:ea typeface="Avenir Next" charset="0"/>
                <a:cs typeface="Avenir Next" charset="0"/>
              </a:rPr>
              <a:t>Implicaciones</a:t>
            </a:r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 para nuestro </a:t>
            </a:r>
            <a:r>
              <a:rPr lang="es-CO" sz="4400" b="1" dirty="0">
                <a:latin typeface="Avenir Next" charset="0"/>
                <a:ea typeface="Avenir Next" charset="0"/>
                <a:cs typeface="Avenir Next" charset="0"/>
              </a:rPr>
              <a:t>Campo</a:t>
            </a:r>
            <a:endParaRPr lang="es-CO" sz="4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79" y="1968598"/>
            <a:ext cx="2394347" cy="3312367"/>
          </a:xfrm>
          <a:prstGeom prst="rect">
            <a:avLst/>
          </a:prstGeom>
        </p:spPr>
      </p:pic>
      <p:sp>
        <p:nvSpPr>
          <p:cNvPr id="8" name="CuadroTexto 4"/>
          <p:cNvSpPr txBox="1"/>
          <p:nvPr/>
        </p:nvSpPr>
        <p:spPr>
          <a:xfrm>
            <a:off x="4151784" y="2060848"/>
            <a:ext cx="792088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Estancamiento en configuraci</a:t>
            </a: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ón y desarrollo</a:t>
            </a:r>
            <a:r>
              <a:rPr lang="es-ES_tradnl" sz="2800" dirty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 </a:t>
            </a: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Campo Profesional.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Divulgación descontextualizada de productos conocimiento nacionales.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Afectaciones acreditación alta calidad IES</a:t>
            </a:r>
          </a:p>
        </p:txBody>
      </p:sp>
    </p:spTree>
    <p:extLst>
      <p:ext uri="{BB962C8B-B14F-4D97-AF65-F5344CB8AC3E}">
        <p14:creationId xmlns:p14="http://schemas.microsoft.com/office/powerpoint/2010/main" val="23859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79" y="19048"/>
            <a:ext cx="4577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3600" b="1" dirty="0">
                <a:latin typeface="Avenir Next" charset="0"/>
                <a:ea typeface="Avenir Next" charset="0"/>
                <a:cs typeface="Avenir Next" charset="0"/>
              </a:rPr>
              <a:t>Implicaciones</a:t>
            </a:r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 para nuestro </a:t>
            </a:r>
            <a:r>
              <a:rPr lang="es-CO" sz="4400" b="1" dirty="0">
                <a:latin typeface="Avenir Next" charset="0"/>
                <a:ea typeface="Avenir Next" charset="0"/>
                <a:cs typeface="Avenir Next" charset="0"/>
              </a:rPr>
              <a:t>Campo</a:t>
            </a:r>
            <a:endParaRPr lang="es-CO" sz="4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379" y="1956184"/>
            <a:ext cx="2485083" cy="3312367"/>
          </a:xfrm>
          <a:prstGeom prst="rect">
            <a:avLst/>
          </a:prstGeom>
        </p:spPr>
      </p:pic>
      <p:sp>
        <p:nvSpPr>
          <p:cNvPr id="9" name="CuadroTexto 4"/>
          <p:cNvSpPr txBox="1"/>
          <p:nvPr/>
        </p:nvSpPr>
        <p:spPr>
          <a:xfrm>
            <a:off x="4151784" y="1956184"/>
            <a:ext cx="79208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Limitación productos de conocimiento de posgrados nacionales.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Restricción apropiación social del conocimiento.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s-ES_tradnl" sz="2800" dirty="0" smtClean="0">
              <a:solidFill>
                <a:schemeClr val="bg1"/>
              </a:solidFill>
              <a:latin typeface="Avenir Next Ultra Light" charset="0"/>
              <a:ea typeface="Avenir Next Ultra Light" charset="0"/>
              <a:cs typeface="Avenir Nex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79" y="19048"/>
            <a:ext cx="4577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3600" b="1" dirty="0">
                <a:latin typeface="Avenir Next" charset="0"/>
                <a:ea typeface="Avenir Next" charset="0"/>
                <a:cs typeface="Avenir Next" charset="0"/>
              </a:rPr>
              <a:t>Implicaciones</a:t>
            </a:r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 para nuestro </a:t>
            </a:r>
            <a:r>
              <a:rPr lang="es-CO" sz="4400" b="1" dirty="0">
                <a:latin typeface="Avenir Next" charset="0"/>
                <a:ea typeface="Avenir Next" charset="0"/>
                <a:cs typeface="Avenir Next" charset="0"/>
              </a:rPr>
              <a:t>Campo</a:t>
            </a:r>
            <a:endParaRPr lang="es-CO" sz="4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379" y="1994398"/>
            <a:ext cx="2547975" cy="3312367"/>
          </a:xfrm>
          <a:prstGeom prst="rect">
            <a:avLst/>
          </a:prstGeom>
        </p:spPr>
      </p:pic>
      <p:sp>
        <p:nvSpPr>
          <p:cNvPr id="8" name="CuadroTexto 4"/>
          <p:cNvSpPr txBox="1"/>
          <p:nvPr/>
        </p:nvSpPr>
        <p:spPr>
          <a:xfrm>
            <a:off x="4151784" y="1956184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Rezago económico para profesionales e iniciativas editoriales privadas</a:t>
            </a:r>
          </a:p>
        </p:txBody>
      </p:sp>
    </p:spTree>
    <p:extLst>
      <p:ext uri="{BB962C8B-B14F-4D97-AF65-F5344CB8AC3E}">
        <p14:creationId xmlns:p14="http://schemas.microsoft.com/office/powerpoint/2010/main" val="26712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3" y="116634"/>
            <a:ext cx="4062947" cy="24355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29000"/>
            <a:ext cx="2286000" cy="3429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73" y="3429004"/>
            <a:ext cx="2292452" cy="3428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3429004"/>
            <a:ext cx="2298895" cy="3428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31" y="3429000"/>
            <a:ext cx="2273371" cy="3429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20980" y="2698210"/>
            <a:ext cx="675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4400" b="1" dirty="0">
                <a:solidFill>
                  <a:srgbClr val="D76515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revistaefyd@udea.edu.co</a:t>
            </a:r>
          </a:p>
        </p:txBody>
      </p:sp>
    </p:spTree>
    <p:extLst>
      <p:ext uri="{BB962C8B-B14F-4D97-AF65-F5344CB8AC3E}">
        <p14:creationId xmlns:p14="http://schemas.microsoft.com/office/powerpoint/2010/main" val="36720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26" y="194451"/>
            <a:ext cx="9144347" cy="6469097"/>
          </a:xfrm>
          <a:prstGeom prst="rect">
            <a:avLst/>
          </a:prstGeom>
          <a:solidFill>
            <a:srgbClr val="0D4540"/>
          </a:solidFill>
        </p:spPr>
      </p:pic>
      <p:sp>
        <p:nvSpPr>
          <p:cNvPr id="2" name="CuadroTexto 1"/>
          <p:cNvSpPr txBox="1"/>
          <p:nvPr/>
        </p:nvSpPr>
        <p:spPr>
          <a:xfrm>
            <a:off x="1524004" y="353815"/>
            <a:ext cx="4577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r"/>
            <a:r>
              <a:rPr lang="es-CO" sz="2000" dirty="0">
                <a:latin typeface="Avenir Next" charset="0"/>
                <a:ea typeface="Avenir Next" charset="0"/>
                <a:cs typeface="Avenir Next" charset="0"/>
              </a:rPr>
              <a:t>Gestión del conocimiento responsabilidad social de las Instituciones </a:t>
            </a:r>
            <a:r>
              <a:rPr lang="es-CO" sz="2000">
                <a:latin typeface="Avenir Next" charset="0"/>
                <a:ea typeface="Avenir Next" charset="0"/>
                <a:cs typeface="Avenir Next" charset="0"/>
              </a:rPr>
              <a:t>de Educación Superior </a:t>
            </a:r>
            <a:endParaRPr lang="es-CO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21768" y="1740873"/>
            <a:ext cx="8748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s-CO" sz="5400" dirty="0">
                <a:solidFill>
                  <a:schemeClr val="accent6">
                    <a:lumMod val="75000"/>
                  </a:schemeClr>
                </a:solidFill>
                <a:latin typeface="Avenir Next" charset="0"/>
                <a:ea typeface="Avenir Next" charset="0"/>
                <a:cs typeface="Avenir Next" charset="0"/>
              </a:rPr>
              <a:t>Crisis de los medios de divulgación y difusión de conocimiento en Deporte, Educación Física y Deporte</a:t>
            </a:r>
          </a:p>
        </p:txBody>
      </p:sp>
    </p:spTree>
    <p:extLst>
      <p:ext uri="{BB962C8B-B14F-4D97-AF65-F5344CB8AC3E}">
        <p14:creationId xmlns:p14="http://schemas.microsoft.com/office/powerpoint/2010/main" val="108918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80" y="102671"/>
            <a:ext cx="6017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3200" dirty="0">
                <a:latin typeface="Avenir Next" charset="0"/>
                <a:ea typeface="Avenir Next" charset="0"/>
                <a:cs typeface="Avenir Next" charset="0"/>
              </a:rPr>
              <a:t>El papel de la publicación </a:t>
            </a:r>
            <a:r>
              <a:rPr lang="es-CO" sz="3200" b="1" dirty="0">
                <a:latin typeface="Avenir Next" charset="0"/>
                <a:ea typeface="Avenir Next" charset="0"/>
                <a:cs typeface="Avenir Next" charset="0"/>
              </a:rPr>
              <a:t>científica</a:t>
            </a:r>
            <a:r>
              <a:rPr lang="es-CO" sz="3200" dirty="0">
                <a:latin typeface="Avenir Next" charset="0"/>
                <a:ea typeface="Avenir Next" charset="0"/>
                <a:cs typeface="Avenir Next" charset="0"/>
              </a:rPr>
              <a:t> y académica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93974" y="1846922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Divulgación</a:t>
            </a:r>
            <a:endParaRPr lang="es-ES_tradnl" sz="2800" b="1" dirty="0">
              <a:solidFill>
                <a:schemeClr val="bg1"/>
              </a:solidFill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36163" y="1846922"/>
            <a:ext cx="174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800" b="1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</a:lstStyle>
          <a:p>
            <a:r>
              <a:rPr lang="es-ES_tradnl" dirty="0" smtClean="0"/>
              <a:t>Científica</a:t>
            </a:r>
            <a:endParaRPr lang="es-ES_tradnl" dirty="0"/>
          </a:p>
        </p:txBody>
      </p:sp>
      <p:grpSp>
        <p:nvGrpSpPr>
          <p:cNvPr id="13" name="Agrupar 12"/>
          <p:cNvGrpSpPr>
            <a:grpSpLocks noChangeAspect="1"/>
          </p:cNvGrpSpPr>
          <p:nvPr/>
        </p:nvGrpSpPr>
        <p:grpSpPr>
          <a:xfrm>
            <a:off x="2462652" y="2924140"/>
            <a:ext cx="7266695" cy="2412000"/>
            <a:chOff x="1638430" y="2365725"/>
            <a:chExt cx="8874025" cy="294551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430" y="2373103"/>
              <a:ext cx="2069920" cy="293813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588" y="2370142"/>
              <a:ext cx="2265644" cy="293371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4232" y="2365725"/>
              <a:ext cx="2328223" cy="293813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351" y="2370142"/>
              <a:ext cx="2214348" cy="2933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7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80" y="102674"/>
            <a:ext cx="4577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La publicación científica y académica en </a:t>
            </a:r>
            <a:r>
              <a:rPr lang="es-CO" sz="3200" b="1" dirty="0">
                <a:latin typeface="Avenir Next" charset="0"/>
                <a:ea typeface="Avenir Next" charset="0"/>
                <a:cs typeface="Avenir Next" charset="0"/>
              </a:rPr>
              <a:t>Colombia</a:t>
            </a:r>
            <a:endParaRPr lang="es-CO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9838" t="34651" r="55906" b="26561"/>
          <a:stretch/>
        </p:blipFill>
        <p:spPr>
          <a:xfrm>
            <a:off x="3791740" y="1297445"/>
            <a:ext cx="4608516" cy="11918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489303"/>
            <a:ext cx="6552728" cy="31801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10310" t="22377" r="7476" b="22377"/>
          <a:stretch/>
        </p:blipFill>
        <p:spPr>
          <a:xfrm>
            <a:off x="2855640" y="2626621"/>
            <a:ext cx="1656184" cy="7233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795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80" y="102673"/>
            <a:ext cx="45776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Estado de la publicación en </a:t>
            </a:r>
            <a:r>
              <a:rPr lang="es-CO" sz="3200" b="1" dirty="0">
                <a:latin typeface="Avenir Next" charset="0"/>
                <a:ea typeface="Avenir Next" charset="0"/>
                <a:cs typeface="Avenir Next" charset="0"/>
              </a:rPr>
              <a:t>nuestro campo a 2006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1" b="99645" l="2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24744"/>
            <a:ext cx="3753609" cy="5040560"/>
          </a:xfrm>
          <a:prstGeom prst="rect">
            <a:avLst/>
          </a:prstGeom>
        </p:spPr>
      </p:pic>
      <p:pic>
        <p:nvPicPr>
          <p:cNvPr id="6" name="Imagen 4" descr="Universo de dato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412776"/>
            <a:ext cx="4248472" cy="456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3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80" y="102674"/>
            <a:ext cx="45776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La publicación científica y académica en </a:t>
            </a:r>
            <a:r>
              <a:rPr lang="es-CO" sz="3200" b="1" dirty="0" smtClean="0">
                <a:latin typeface="Avenir Next" charset="0"/>
                <a:ea typeface="Avenir Next" charset="0"/>
                <a:cs typeface="Avenir Next" charset="0"/>
              </a:rPr>
              <a:t>Colombia</a:t>
            </a:r>
          </a:p>
          <a:p>
            <a:r>
              <a:rPr lang="es-CO" sz="3200" b="1" dirty="0" smtClean="0">
                <a:latin typeface="Avenir Next" charset="0"/>
                <a:ea typeface="Avenir Next" charset="0"/>
                <a:cs typeface="Avenir Next" charset="0"/>
              </a:rPr>
              <a:t>2017</a:t>
            </a:r>
            <a:endParaRPr lang="es-CO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9838" t="34651" r="55906" b="26561"/>
          <a:stretch/>
        </p:blipFill>
        <p:spPr>
          <a:xfrm>
            <a:off x="1502933" y="2813206"/>
            <a:ext cx="4608516" cy="11918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10310" t="22377" r="7476" b="22377"/>
          <a:stretch/>
        </p:blipFill>
        <p:spPr>
          <a:xfrm>
            <a:off x="2979099" y="3959618"/>
            <a:ext cx="1656184" cy="723391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25458"/>
              </p:ext>
            </p:extLst>
          </p:nvPr>
        </p:nvGraphicFramePr>
        <p:xfrm>
          <a:off x="6265488" y="2420888"/>
          <a:ext cx="4248473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289"/>
                <a:gridCol w="936104"/>
                <a:gridCol w="720080"/>
              </a:tblGrid>
              <a:tr h="370840">
                <a:tc>
                  <a:txBody>
                    <a:bodyPr/>
                    <a:lstStyle/>
                    <a:p>
                      <a:pPr marL="342900" indent="-342900" algn="l">
                        <a:buFont typeface="Arial" charset="0"/>
                        <a:buChar char="•"/>
                      </a:pPr>
                      <a:r>
                        <a:rPr lang="es-CO" sz="20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REGISTRADAS</a:t>
                      </a:r>
                      <a:endParaRPr lang="es-ES_tradnl" sz="2000" b="1" i="0" dirty="0">
                        <a:solidFill>
                          <a:srgbClr val="D76515"/>
                        </a:solidFill>
                        <a:latin typeface="Avenir Next Demi Bold" charset="0"/>
                        <a:ea typeface="Avenir Next Demi Bold" charset="0"/>
                        <a:cs typeface="Avenir Next Demi Bold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604</a:t>
                      </a:r>
                      <a:endParaRPr lang="es-ES_tradnl" sz="2800" b="1" i="0" dirty="0">
                        <a:solidFill>
                          <a:srgbClr val="D76515"/>
                        </a:solidFill>
                        <a:latin typeface="Avenir Next Demi Bold" charset="0"/>
                        <a:ea typeface="Avenir Next Demi Bold" charset="0"/>
                        <a:cs typeface="Avenir Next Demi Bold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  <a:endParaRPr lang="es-CO" sz="1400" b="1" dirty="0" smtClean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CO" sz="2000" b="1" i="0" kern="120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AVALADAS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CO" sz="2800" b="1" i="0" kern="120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551</a:t>
                      </a:r>
                      <a:endParaRPr lang="es-ES_tradnl" sz="2800" b="1" i="0" kern="1200" dirty="0">
                        <a:solidFill>
                          <a:srgbClr val="D76515"/>
                        </a:solidFill>
                        <a:effectLst/>
                        <a:latin typeface="Avenir Next Demi Bold" charset="0"/>
                        <a:ea typeface="Avenir Next Demi Bold" charset="0"/>
                        <a:cs typeface="Avenir Next Demi Bold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91,23%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CO" sz="20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INFORMACIÓN COMPLETA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344</a:t>
                      </a:r>
                      <a:endParaRPr lang="es-ES_tradnl" sz="2800" b="1" i="0" dirty="0">
                        <a:solidFill>
                          <a:srgbClr val="D76515"/>
                        </a:solidFill>
                        <a:latin typeface="Avenir Next Demi Bold" charset="0"/>
                        <a:ea typeface="Avenir Next Demi Bold" charset="0"/>
                        <a:cs typeface="Avenir Next Demi Bold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62,43%</a:t>
                      </a:r>
                      <a:endParaRPr lang="es-CO" sz="1400" b="1" dirty="0" smtClean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s-CO" sz="20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CUMPLIMIENTO FASE II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i="0" dirty="0" smtClean="0">
                          <a:solidFill>
                            <a:srgbClr val="D76515"/>
                          </a:solidFill>
                          <a:effectLst/>
                          <a:latin typeface="Avenir Next Demi Bold" charset="0"/>
                          <a:ea typeface="Avenir Next Demi Bold" charset="0"/>
                          <a:cs typeface="Avenir Next Demi Bold" charset="0"/>
                        </a:rPr>
                        <a:t>67</a:t>
                      </a:r>
                      <a:endParaRPr lang="es-ES_tradnl" sz="2800" b="1" i="0" dirty="0">
                        <a:solidFill>
                          <a:srgbClr val="D76515"/>
                        </a:solidFill>
                        <a:latin typeface="Avenir Next Demi Bold" charset="0"/>
                        <a:ea typeface="Avenir Next Demi Bold" charset="0"/>
                        <a:cs typeface="Avenir Next Demi Bold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19,48%</a:t>
                      </a:r>
                      <a:endParaRPr lang="es-CO" sz="1400" b="1" dirty="0" smtClean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6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2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80" y="102673"/>
            <a:ext cx="45776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Estado de la publicación en </a:t>
            </a:r>
            <a:r>
              <a:rPr lang="es-CO" sz="3200" b="1" dirty="0">
                <a:latin typeface="Avenir Next" charset="0"/>
                <a:ea typeface="Avenir Next" charset="0"/>
                <a:cs typeface="Avenir Next" charset="0"/>
              </a:rPr>
              <a:t>nuestro campo a 2017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71" y="1889320"/>
            <a:ext cx="3024336" cy="1217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186" y="1890924"/>
            <a:ext cx="1403364" cy="12162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474" y="2124523"/>
            <a:ext cx="3108045" cy="6564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091" y="2124523"/>
            <a:ext cx="669802" cy="6564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21" y="3645023"/>
            <a:ext cx="1509093" cy="16847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52" y="3814609"/>
            <a:ext cx="2247773" cy="1345605"/>
          </a:xfrm>
          <a:prstGeom prst="rect">
            <a:avLst/>
          </a:prstGeom>
          <a:solidFill>
            <a:srgbClr val="0D4540"/>
          </a:solidFill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210" y="3648045"/>
            <a:ext cx="1120154" cy="1464818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900735" y="3951415"/>
            <a:ext cx="2825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ACTIVIDAD FÍSICA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Y DESARROLLO HUMANO</a:t>
            </a:r>
            <a:endParaRPr lang="es-ES_trad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2671"/>
            <a:ext cx="9180512" cy="6494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18379" y="102674"/>
            <a:ext cx="52977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s-CO" sz="2800" dirty="0">
                <a:latin typeface="Avenir Next" charset="0"/>
                <a:ea typeface="Avenir Next" charset="0"/>
                <a:cs typeface="Avenir Next" charset="0"/>
              </a:rPr>
              <a:t>Causas del actual estado de la publicación en </a:t>
            </a:r>
            <a:r>
              <a:rPr lang="es-CO" sz="3200" b="1" dirty="0">
                <a:latin typeface="Avenir Next" charset="0"/>
                <a:ea typeface="Avenir Next" charset="0"/>
                <a:cs typeface="Avenir Next" charset="0"/>
              </a:rPr>
              <a:t>nuestro Campo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43710" y="2132856"/>
            <a:ext cx="87447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Carencias Cultura Profesional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Calidad de los trabajos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Disponibilidad revisores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Baja cualificación equipos editoriales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Contexto institucional y jurídico adverso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Precariedad de recursos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2800" dirty="0" smtClean="0">
                <a:solidFill>
                  <a:schemeClr val="bg1"/>
                </a:solidFill>
                <a:latin typeface="Avenir Next Ultra Light" charset="0"/>
                <a:ea typeface="Avenir Next Ultra Light" charset="0"/>
                <a:cs typeface="Avenir Next Ultra Light" charset="0"/>
              </a:rPr>
              <a:t>Ausencia de cooperación interinstitucional</a:t>
            </a:r>
          </a:p>
        </p:txBody>
      </p:sp>
    </p:spTree>
    <p:extLst>
      <p:ext uri="{BB962C8B-B14F-4D97-AF65-F5344CB8AC3E}">
        <p14:creationId xmlns:p14="http://schemas.microsoft.com/office/powerpoint/2010/main" val="5073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185</Words>
  <Application>Microsoft Office PowerPoint</Application>
  <PresentationFormat>Personalizado</PresentationFormat>
  <Paragraphs>42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EFYD</dc:creator>
  <cp:lastModifiedBy>intel</cp:lastModifiedBy>
  <cp:revision>34</cp:revision>
  <dcterms:created xsi:type="dcterms:W3CDTF">2016-08-01T22:39:09Z</dcterms:created>
  <dcterms:modified xsi:type="dcterms:W3CDTF">2017-05-27T16:15:53Z</dcterms:modified>
</cp:coreProperties>
</file>