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6" r:id="rId2"/>
    <p:sldId id="265" r:id="rId3"/>
    <p:sldId id="266" r:id="rId4"/>
    <p:sldId id="267" r:id="rId5"/>
    <p:sldId id="268" r:id="rId6"/>
    <p:sldId id="258" r:id="rId7"/>
    <p:sldId id="259" r:id="rId8"/>
    <p:sldId id="260" r:id="rId9"/>
    <p:sldId id="261" r:id="rId10"/>
    <p:sldId id="262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63" r:id="rId20"/>
    <p:sldId id="277" r:id="rId21"/>
    <p:sldId id="279" r:id="rId22"/>
    <p:sldId id="280" r:id="rId23"/>
    <p:sldId id="281" r:id="rId24"/>
    <p:sldId id="264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57" r:id="rId3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155-C1ED-4953-836A-44141D4DCBB6}" type="datetimeFigureOut">
              <a:rPr lang="es-CO" smtClean="0"/>
              <a:t>07/09/2016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4525-4516-40BE-9AAD-37E2B6A233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196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155-C1ED-4953-836A-44141D4DCBB6}" type="datetimeFigureOut">
              <a:rPr lang="es-CO" smtClean="0"/>
              <a:t>07/09/2016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4525-4516-40BE-9AAD-37E2B6A233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030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155-C1ED-4953-836A-44141D4DCBB6}" type="datetimeFigureOut">
              <a:rPr lang="es-CO" smtClean="0"/>
              <a:t>07/09/2016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4525-4516-40BE-9AAD-37E2B6A233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0242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155-C1ED-4953-836A-44141D4DCBB6}" type="datetimeFigureOut">
              <a:rPr lang="es-CO" smtClean="0"/>
              <a:t>07/09/2016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4525-4516-40BE-9AAD-37E2B6A2338D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9294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155-C1ED-4953-836A-44141D4DCBB6}" type="datetimeFigureOut">
              <a:rPr lang="es-CO" smtClean="0"/>
              <a:t>07/09/2016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4525-4516-40BE-9AAD-37E2B6A233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9016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155-C1ED-4953-836A-44141D4DCBB6}" type="datetimeFigureOut">
              <a:rPr lang="es-CO" smtClean="0"/>
              <a:t>07/09/2016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4525-4516-40BE-9AAD-37E2B6A233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7485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155-C1ED-4953-836A-44141D4DCBB6}" type="datetimeFigureOut">
              <a:rPr lang="es-CO" smtClean="0"/>
              <a:t>07/09/2016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4525-4516-40BE-9AAD-37E2B6A233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9176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155-C1ED-4953-836A-44141D4DCBB6}" type="datetimeFigureOut">
              <a:rPr lang="es-CO" smtClean="0"/>
              <a:t>07/09/2016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4525-4516-40BE-9AAD-37E2B6A233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1605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155-C1ED-4953-836A-44141D4DCBB6}" type="datetimeFigureOut">
              <a:rPr lang="es-CO" smtClean="0"/>
              <a:t>07/09/2016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4525-4516-40BE-9AAD-37E2B6A233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344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155-C1ED-4953-836A-44141D4DCBB6}" type="datetimeFigureOut">
              <a:rPr lang="es-CO" smtClean="0"/>
              <a:t>07/09/2016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4525-4516-40BE-9AAD-37E2B6A233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687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155-C1ED-4953-836A-44141D4DCBB6}" type="datetimeFigureOut">
              <a:rPr lang="es-CO" smtClean="0"/>
              <a:t>07/09/2016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4525-4516-40BE-9AAD-37E2B6A233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89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155-C1ED-4953-836A-44141D4DCBB6}" type="datetimeFigureOut">
              <a:rPr lang="es-CO" smtClean="0"/>
              <a:t>07/09/2016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4525-4516-40BE-9AAD-37E2B6A233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421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155-C1ED-4953-836A-44141D4DCBB6}" type="datetimeFigureOut">
              <a:rPr lang="es-CO" smtClean="0"/>
              <a:t>07/09/2016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4525-4516-40BE-9AAD-37E2B6A233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023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155-C1ED-4953-836A-44141D4DCBB6}" type="datetimeFigureOut">
              <a:rPr lang="es-CO" smtClean="0"/>
              <a:t>07/09/2016</a:t>
            </a:fld>
            <a:endParaRPr lang="es-C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4525-4516-40BE-9AAD-37E2B6A233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694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155-C1ED-4953-836A-44141D4DCBB6}" type="datetimeFigureOut">
              <a:rPr lang="es-CO" smtClean="0"/>
              <a:t>07/09/2016</a:t>
            </a:fld>
            <a:endParaRPr lang="es-C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4525-4516-40BE-9AAD-37E2B6A233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100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155-C1ED-4953-836A-44141D4DCBB6}" type="datetimeFigureOut">
              <a:rPr lang="es-CO" smtClean="0"/>
              <a:t>07/09/2016</a:t>
            </a:fld>
            <a:endParaRPr lang="es-C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4525-4516-40BE-9AAD-37E2B6A233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63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D155-C1ED-4953-836A-44141D4DCBB6}" type="datetimeFigureOut">
              <a:rPr lang="es-CO" smtClean="0"/>
              <a:t>07/09/2016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4525-4516-40BE-9AAD-37E2B6A233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035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CBD155-C1ED-4953-836A-44141D4DCBB6}" type="datetimeFigureOut">
              <a:rPr lang="es-CO" smtClean="0"/>
              <a:t>07/09/2016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A4525-4516-40BE-9AAD-37E2B6A233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1654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lo.org.mx/pdf/spm/v53s2/03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852936"/>
            <a:ext cx="8229600" cy="1647056"/>
          </a:xfrm>
        </p:spPr>
        <p:txBody>
          <a:bodyPr>
            <a:normAutofit/>
          </a:bodyPr>
          <a:lstStyle/>
          <a:p>
            <a:r>
              <a:rPr lang="es-CO" b="1" dirty="0" smtClean="0"/>
              <a:t>ALIMENTACIÓN SALUDABLE Y ACTIVIDAD FÍSICA.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9632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7"/>
          </a:xfrm>
        </p:spPr>
        <p:txBody>
          <a:bodyPr>
            <a:normAutofit/>
          </a:bodyPr>
          <a:lstStyle/>
          <a:p>
            <a:pPr algn="just"/>
            <a:r>
              <a:rPr lang="es-CO" sz="2400" b="1" dirty="0" smtClean="0"/>
              <a:t>Dialogo entre distintas disciplinas científicas para comprender los distintos problemas sanitarios.</a:t>
            </a:r>
          </a:p>
          <a:p>
            <a:pPr algn="just"/>
            <a:r>
              <a:rPr lang="es-CO" sz="2400" b="1" dirty="0" smtClean="0"/>
              <a:t>Reconoce los contextos.</a:t>
            </a:r>
          </a:p>
          <a:p>
            <a:pPr algn="just"/>
            <a:r>
              <a:rPr lang="es-CO" sz="2400" b="1" dirty="0" smtClean="0"/>
              <a:t>Enfoque de ciclo vital.</a:t>
            </a:r>
          </a:p>
          <a:p>
            <a:pPr algn="just"/>
            <a:r>
              <a:rPr lang="es-CO" sz="2400" b="1" dirty="0" smtClean="0"/>
              <a:t>Entorno como contexto de gestión de la salud.</a:t>
            </a:r>
          </a:p>
          <a:p>
            <a:pPr marL="0" indent="0" algn="just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96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CUANTIFICACIÓN DE RIESGOS PARA LA SALUD.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8324"/>
            <a:ext cx="7560839" cy="468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5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87796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45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2" y="1628801"/>
            <a:ext cx="756796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9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1017399" y="620688"/>
            <a:ext cx="7371025" cy="5904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91659"/>
            <a:ext cx="3537673" cy="292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489" y="223601"/>
            <a:ext cx="352505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99" y="3191660"/>
            <a:ext cx="3537673" cy="292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3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00041"/>
            <a:ext cx="8229600" cy="778098"/>
          </a:xfrm>
        </p:spPr>
        <p:txBody>
          <a:bodyPr/>
          <a:lstStyle/>
          <a:p>
            <a:r>
              <a:rPr lang="es-CO" dirty="0" smtClean="0"/>
              <a:t>2001.</a:t>
            </a:r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05135"/>
            <a:ext cx="7481069" cy="56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950965" y="4371497"/>
            <a:ext cx="792088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Flecha derecha"/>
          <p:cNvSpPr/>
          <p:nvPr/>
        </p:nvSpPr>
        <p:spPr>
          <a:xfrm rot="10800000">
            <a:off x="4013233" y="3936358"/>
            <a:ext cx="792088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Flecha derecha"/>
          <p:cNvSpPr/>
          <p:nvPr/>
        </p:nvSpPr>
        <p:spPr>
          <a:xfrm>
            <a:off x="1008149" y="1916832"/>
            <a:ext cx="792088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17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LO RECUERDAN.</a:t>
            </a:r>
            <a:br>
              <a:rPr lang="es-CO" dirty="0" smtClean="0"/>
            </a:br>
            <a:r>
              <a:rPr lang="es-CO" dirty="0" smtClean="0"/>
              <a:t>2010.</a:t>
            </a:r>
            <a:br>
              <a:rPr lang="es-CO" dirty="0" smtClean="0"/>
            </a:br>
            <a:endParaRPr lang="es-CO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498167"/>
              </p:ext>
            </p:extLst>
          </p:nvPr>
        </p:nvGraphicFramePr>
        <p:xfrm>
          <a:off x="3036527" y="2420887"/>
          <a:ext cx="3122612" cy="4175794"/>
        </p:xfrm>
        <a:graphic>
          <a:graphicData uri="http://schemas.openxmlformats.org/drawingml/2006/table">
            <a:tbl>
              <a:tblPr/>
              <a:tblGrid>
                <a:gridCol w="3122612"/>
              </a:tblGrid>
              <a:tr h="41757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AutoNum type="arabicPeriod"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Alimentación no saludable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MX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Tensión arterial elevada.</a:t>
                      </a:r>
                      <a:endParaRPr kumimoji="0" lang="es-CO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MX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Consumo de cigarrillo</a:t>
                      </a:r>
                      <a:endParaRPr kumimoji="0" lang="es-CO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MX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Índices de masa corporal elevados</a:t>
                      </a:r>
                      <a:endParaRPr kumimoji="0" lang="es-CO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Inactividad física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Glucosa plasmática en ayunas elevada.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Inactividad física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Consumo de alcohol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Colesterol total elevado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Polución del aire de la vivienda por el uso de combustibles fósiles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Plomo </a:t>
                      </a:r>
                      <a:endParaRPr kumimoji="0" lang="es-CO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1454" marR="91454" marT="45712" marB="45712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D0808"/>
                        </a:gs>
                        <a:gs pos="30000">
                          <a:srgbClr val="FF0300"/>
                        </a:gs>
                        <a:gs pos="55000">
                          <a:srgbClr val="FF7A00"/>
                        </a:gs>
                        <a:gs pos="100000">
                          <a:srgbClr val="FFF200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3053989" y="1322481"/>
            <a:ext cx="2960688" cy="923925"/>
          </a:xfrm>
          <a:prstGeom prst="rect">
            <a:avLst/>
          </a:prstGeom>
          <a:noFill/>
          <a:ln w="76200" cmpd="sng">
            <a:solidFill>
              <a:srgbClr val="00ACC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chemeClr val="tx1"/>
                </a:solidFill>
              </a:rPr>
              <a:t>Ranking de los diez (10) Principales factores de riesgo  en Colombia  2010</a:t>
            </a:r>
          </a:p>
        </p:txBody>
      </p:sp>
    </p:spTree>
    <p:extLst>
      <p:ext uri="{BB962C8B-B14F-4D97-AF65-F5344CB8AC3E}">
        <p14:creationId xmlns:p14="http://schemas.microsoft.com/office/powerpoint/2010/main" val="36850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s-CO" dirty="0" smtClean="0"/>
              <a:t>2001.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8092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53" y="268644"/>
            <a:ext cx="824751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627784" y="6165304"/>
            <a:ext cx="6073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 Tomado de : </a:t>
            </a:r>
            <a:r>
              <a:rPr lang="es-CO" dirty="0" smtClean="0">
                <a:hlinkClick r:id="rId3"/>
              </a:rPr>
              <a:t>http</a:t>
            </a:r>
            <a:r>
              <a:rPr lang="es-CO" dirty="0">
                <a:hlinkClick r:id="rId3"/>
              </a:rPr>
              <a:t>://</a:t>
            </a:r>
            <a:r>
              <a:rPr lang="es-CO" dirty="0" smtClean="0">
                <a:hlinkClick r:id="rId3"/>
              </a:rPr>
              <a:t>www.scielo.org.mx/pdf/spm/v53s2/03.pdf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5" name="4 Elipse"/>
          <p:cNvSpPr/>
          <p:nvPr/>
        </p:nvSpPr>
        <p:spPr>
          <a:xfrm>
            <a:off x="403679" y="1328176"/>
            <a:ext cx="792088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Elipse"/>
          <p:cNvSpPr/>
          <p:nvPr/>
        </p:nvSpPr>
        <p:spPr>
          <a:xfrm>
            <a:off x="6156176" y="5301208"/>
            <a:ext cx="792088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Elipse"/>
          <p:cNvSpPr/>
          <p:nvPr/>
        </p:nvSpPr>
        <p:spPr>
          <a:xfrm>
            <a:off x="5004048" y="1789107"/>
            <a:ext cx="792088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Elipse"/>
          <p:cNvSpPr/>
          <p:nvPr/>
        </p:nvSpPr>
        <p:spPr>
          <a:xfrm>
            <a:off x="7308304" y="4437112"/>
            <a:ext cx="792088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Elipse"/>
          <p:cNvSpPr/>
          <p:nvPr/>
        </p:nvSpPr>
        <p:spPr>
          <a:xfrm>
            <a:off x="7164288" y="3914742"/>
            <a:ext cx="792088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Elipse"/>
          <p:cNvSpPr/>
          <p:nvPr/>
        </p:nvSpPr>
        <p:spPr>
          <a:xfrm>
            <a:off x="7164288" y="2232364"/>
            <a:ext cx="792088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Elipse"/>
          <p:cNvSpPr/>
          <p:nvPr/>
        </p:nvSpPr>
        <p:spPr>
          <a:xfrm>
            <a:off x="1619672" y="1268760"/>
            <a:ext cx="792088" cy="47887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Elipse"/>
          <p:cNvSpPr/>
          <p:nvPr/>
        </p:nvSpPr>
        <p:spPr>
          <a:xfrm>
            <a:off x="2771800" y="5336735"/>
            <a:ext cx="792088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Elipse"/>
          <p:cNvSpPr/>
          <p:nvPr/>
        </p:nvSpPr>
        <p:spPr>
          <a:xfrm>
            <a:off x="2655252" y="1365920"/>
            <a:ext cx="792088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Elipse"/>
          <p:cNvSpPr/>
          <p:nvPr/>
        </p:nvSpPr>
        <p:spPr>
          <a:xfrm>
            <a:off x="3855521" y="4791116"/>
            <a:ext cx="792088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Elipse"/>
          <p:cNvSpPr/>
          <p:nvPr/>
        </p:nvSpPr>
        <p:spPr>
          <a:xfrm>
            <a:off x="3855521" y="4282600"/>
            <a:ext cx="792088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Elipse"/>
          <p:cNvSpPr/>
          <p:nvPr/>
        </p:nvSpPr>
        <p:spPr>
          <a:xfrm>
            <a:off x="5073080" y="3429000"/>
            <a:ext cx="792088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Elipse"/>
          <p:cNvSpPr/>
          <p:nvPr/>
        </p:nvSpPr>
        <p:spPr>
          <a:xfrm>
            <a:off x="1674849" y="5303168"/>
            <a:ext cx="792088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Elipse"/>
          <p:cNvSpPr/>
          <p:nvPr/>
        </p:nvSpPr>
        <p:spPr>
          <a:xfrm>
            <a:off x="523612" y="1789107"/>
            <a:ext cx="792088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Elipse"/>
          <p:cNvSpPr/>
          <p:nvPr/>
        </p:nvSpPr>
        <p:spPr>
          <a:xfrm>
            <a:off x="523853" y="2248000"/>
            <a:ext cx="792088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587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MACROECONÓMIA Y SALUD.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400" b="1" dirty="0" smtClean="0"/>
              <a:t>Para lograr el máximo desarrollo económico las naciones deben invertir en cuidado esencial de la salud.</a:t>
            </a:r>
          </a:p>
          <a:p>
            <a:r>
              <a:rPr lang="es-CO" sz="2400" b="1" dirty="0" smtClean="0"/>
              <a:t>Las ENT en los países en desarrollo por ahora (2001) solo afectan a la población rica, pero esto puede cambiar.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7952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3 Imag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015" y="214313"/>
            <a:ext cx="623198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0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6536">
            <a:off x="178992" y="2769344"/>
            <a:ext cx="246709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5" y="2420888"/>
            <a:ext cx="2828925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6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>
            <a:noAutofit/>
          </a:bodyPr>
          <a:lstStyle/>
          <a:p>
            <a:r>
              <a:rPr lang="es-CO" sz="4800" dirty="0" smtClean="0"/>
              <a:t>ESTRATEGIA MUNDIAL DE RÉGIMEN ALIMENTARIO Y ACTIVIDAD FÍSICA. 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6868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METAS.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sz="2400" b="1" dirty="0" smtClean="0"/>
              <a:t>Reducir los factores de riesgo de ENT mediante la acción en salud pública y medidas de promoción de la salud y prevención de la morbilidad.</a:t>
            </a:r>
          </a:p>
          <a:p>
            <a:pPr algn="just"/>
            <a:r>
              <a:rPr lang="es-CO" sz="2400" b="1" dirty="0" smtClean="0"/>
              <a:t>Promover la conciencia y el conocimiento generales acerca de la influencia del régimen alimentario y de la actividad física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10604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CO" sz="2400" b="1" dirty="0" smtClean="0">
                <a:solidFill>
                  <a:schemeClr val="tx1">
                    <a:lumMod val="95000"/>
                  </a:schemeClr>
                </a:solidFill>
              </a:rPr>
              <a:t>Fomentar el establecimiento, el fortalecimiento y la aplicación del políticas y planes de acción mundiales, regionales, nacionales y comunitarios encaminados a mejorar las dietas y aumentar la actividad física, que sean sostenibles, integrales y hagan participar activamente a todos los sectores, con inclusión de la sociedad civil, el sector privado y los medios de difusión.</a:t>
            </a:r>
            <a:endParaRPr lang="es-CO" sz="24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sz="2400" b="1" dirty="0" smtClean="0"/>
              <a:t>Seguir de cerca los datos científicos y los principales efectos el régimen alimentario y la actividad física, respaldar las investigaciones sobre una amplia variedad de esferas pertinentes, incluida la evaluación de las intervenciones; y fortalecer los recursos humanos que se necesiten en este terreno para mejorar y mantener la salud.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4339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INDICADORES DE PROCESO Y PRODUCTO.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Políticas, estrategias y planes de acción.</a:t>
            </a:r>
          </a:p>
          <a:p>
            <a:r>
              <a:rPr lang="es-CO" dirty="0" smtClean="0"/>
              <a:t>Mecanismos de coordinación.</a:t>
            </a:r>
          </a:p>
          <a:p>
            <a:r>
              <a:rPr lang="es-CO" dirty="0" smtClean="0"/>
              <a:t>Directrices sobre actividad física y alimentación.</a:t>
            </a:r>
          </a:p>
          <a:p>
            <a:r>
              <a:rPr lang="es-CO" dirty="0" smtClean="0"/>
              <a:t>Presupuesto</a:t>
            </a:r>
          </a:p>
          <a:p>
            <a:r>
              <a:rPr lang="es-CO" dirty="0" smtClean="0"/>
              <a:t>Actividad Física y Transporte</a:t>
            </a:r>
          </a:p>
          <a:p>
            <a:r>
              <a:rPr lang="es-CO" dirty="0" smtClean="0"/>
              <a:t>Organizaciones No Gubernamentales y de la sociedad civil</a:t>
            </a:r>
          </a:p>
        </p:txBody>
      </p:sp>
    </p:spTree>
    <p:extLst>
      <p:ext uri="{BB962C8B-B14F-4D97-AF65-F5344CB8AC3E}">
        <p14:creationId xmlns:p14="http://schemas.microsoft.com/office/powerpoint/2010/main" val="35203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r>
              <a:rPr lang="es-CO" sz="2400" b="1" dirty="0" smtClean="0"/>
              <a:t>Empresas del sector privado.</a:t>
            </a:r>
          </a:p>
          <a:p>
            <a:r>
              <a:rPr lang="es-CO" sz="2400" b="1" dirty="0" smtClean="0"/>
              <a:t>Lugares de trabajo.</a:t>
            </a:r>
          </a:p>
          <a:p>
            <a:r>
              <a:rPr lang="es-CO" sz="2400" b="1" dirty="0" smtClean="0"/>
              <a:t>Establecimientos escolares.</a:t>
            </a:r>
          </a:p>
          <a:p>
            <a:r>
              <a:rPr lang="es-CO" sz="2400" b="1" dirty="0" smtClean="0"/>
              <a:t>Mercadeo de alimentos y bebidas no alcohólicas dirigido a niños.</a:t>
            </a:r>
          </a:p>
          <a:p>
            <a:r>
              <a:rPr lang="es-CO" sz="2400" b="1" dirty="0" smtClean="0"/>
              <a:t>Etiquetado Nutricional.</a:t>
            </a:r>
          </a:p>
          <a:p>
            <a:r>
              <a:rPr lang="es-CO" sz="2400" b="1" dirty="0" smtClean="0"/>
              <a:t>Políticas alimentarías y agrícolas</a:t>
            </a:r>
          </a:p>
          <a:p>
            <a:r>
              <a:rPr lang="es-CO" sz="2400" b="1" dirty="0" smtClean="0"/>
              <a:t>Educación, comunicación y sensibilización pública.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05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r>
              <a:rPr lang="es-CO" sz="2400" b="1" dirty="0" smtClean="0"/>
              <a:t>Programas basados en servicios de salud.</a:t>
            </a:r>
          </a:p>
          <a:p>
            <a:r>
              <a:rPr lang="es-CO" sz="2400" b="1" dirty="0" smtClean="0"/>
              <a:t>Vigilancia, investigación y evaluación.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376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INDICADORES DE RESULTADO.</a:t>
            </a:r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5" y="1926658"/>
            <a:ext cx="820891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7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01" y="1412776"/>
            <a:ext cx="784887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3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56084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86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 rot="19885463">
            <a:off x="6441975" y="207795"/>
            <a:ext cx="2232025" cy="2533650"/>
          </a:xfrm>
          <a:prstGeom prst="round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s-CO" sz="2800" b="1" dirty="0">
                <a:solidFill>
                  <a:srgbClr val="FFFF00"/>
                </a:solidFill>
                <a:latin typeface="Century Gothic" charset="0"/>
                <a:ea typeface="MS PGothic" charset="0"/>
                <a:cs typeface="MS PGothic" charset="0"/>
              </a:rPr>
              <a:t>231 personas al día mueren en el país por ENT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5536" y="1412776"/>
            <a:ext cx="5760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sz="2400" b="1" dirty="0" smtClean="0"/>
              <a:t>ENFERMEDAD ISQUEMICA CARDIACA   94</a:t>
            </a:r>
          </a:p>
          <a:p>
            <a:endParaRPr lang="es-CO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sz="2400" b="1" dirty="0" smtClean="0"/>
              <a:t>ACV                                                                48</a:t>
            </a:r>
          </a:p>
          <a:p>
            <a:endParaRPr lang="es-CO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sz="2400" b="1" dirty="0" smtClean="0"/>
              <a:t>EPOC                                                              38</a:t>
            </a:r>
          </a:p>
          <a:p>
            <a:endParaRPr lang="es-CO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sz="2400" b="1" dirty="0" smtClean="0"/>
              <a:t>DIABETES                                                      19</a:t>
            </a:r>
          </a:p>
          <a:p>
            <a:endParaRPr lang="es-CO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sz="2400" b="1" dirty="0" smtClean="0"/>
              <a:t>HIPERTENSIÓN                                             17</a:t>
            </a:r>
          </a:p>
          <a:p>
            <a:endParaRPr lang="es-CO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sz="2400" b="1" dirty="0" smtClean="0"/>
              <a:t>CÁNCER DE ESTOMAGO                             15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78935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50" y="1196752"/>
            <a:ext cx="786926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84887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¿Y EN COLOMBIA?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130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22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68462"/>
            <a:ext cx="2419783" cy="320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033439"/>
              </p:ext>
            </p:extLst>
          </p:nvPr>
        </p:nvGraphicFramePr>
        <p:xfrm>
          <a:off x="90488" y="2420888"/>
          <a:ext cx="3122612" cy="4175794"/>
        </p:xfrm>
        <a:graphic>
          <a:graphicData uri="http://schemas.openxmlformats.org/drawingml/2006/table">
            <a:tbl>
              <a:tblPr/>
              <a:tblGrid>
                <a:gridCol w="3122612"/>
              </a:tblGrid>
              <a:tr h="41757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AutoNum type="arabicPeriod"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Alimentación no saludable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MX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Tensión arterial elevada.</a:t>
                      </a:r>
                      <a:endParaRPr kumimoji="0" lang="es-CO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MX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Consumo de cigarrillo</a:t>
                      </a:r>
                      <a:endParaRPr kumimoji="0" lang="es-CO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MX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Índices de masa corporal elevados</a:t>
                      </a:r>
                      <a:endParaRPr kumimoji="0" lang="es-CO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Inactividad física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Glucosa plasmática en ayunas elevada.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Inactividad física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Consumo de alcohol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Colesterol total elevado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Polución del aire de la vivienda por el uso de combustibles fósiles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Plomo </a:t>
                      </a:r>
                      <a:endParaRPr kumimoji="0" lang="es-CO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1454" marR="91454" marT="45712" marB="45712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D0808"/>
                        </a:gs>
                        <a:gs pos="30000">
                          <a:srgbClr val="FF0300"/>
                        </a:gs>
                        <a:gs pos="55000">
                          <a:srgbClr val="FF7A00"/>
                        </a:gs>
                        <a:gs pos="100000">
                          <a:srgbClr val="FFF200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grpSp>
        <p:nvGrpSpPr>
          <p:cNvPr id="5" name="21 Grupo"/>
          <p:cNvGrpSpPr>
            <a:grpSpLocks/>
          </p:cNvGrpSpPr>
          <p:nvPr/>
        </p:nvGrpSpPr>
        <p:grpSpPr bwMode="auto">
          <a:xfrm>
            <a:off x="3433763" y="912812"/>
            <a:ext cx="5676900" cy="4641850"/>
            <a:chOff x="3393914" y="1461545"/>
            <a:chExt cx="5676954" cy="4641683"/>
          </a:xfrm>
        </p:grpSpPr>
        <p:sp>
          <p:nvSpPr>
            <p:cNvPr id="6" name="5 Elipse"/>
            <p:cNvSpPr/>
            <p:nvPr/>
          </p:nvSpPr>
          <p:spPr>
            <a:xfrm>
              <a:off x="3852705" y="4364978"/>
              <a:ext cx="2157434" cy="136837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600" dirty="0">
                  <a:latin typeface="Arial Narrow" pitchFamily="34" charset="0"/>
                </a:rPr>
                <a:t>2 de cada 10 consume gaseosas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600" dirty="0">
                  <a:latin typeface="Arial Narrow" pitchFamily="34" charset="0"/>
                </a:rPr>
                <a:t>y refrescos diariamente</a:t>
              </a:r>
            </a:p>
          </p:txBody>
        </p:sp>
        <p:sp>
          <p:nvSpPr>
            <p:cNvPr id="7" name="6 Elipse"/>
            <p:cNvSpPr/>
            <p:nvPr/>
          </p:nvSpPr>
          <p:spPr bwMode="auto">
            <a:xfrm>
              <a:off x="3852705" y="2042549"/>
              <a:ext cx="2049482" cy="116200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dirty="0">
                  <a:latin typeface="Arial Narrow" pitchFamily="34" charset="0"/>
                </a:rPr>
                <a:t>1 de cada 2 adultos tiene exceso de peso</a:t>
              </a:r>
            </a:p>
          </p:txBody>
        </p:sp>
        <p:sp>
          <p:nvSpPr>
            <p:cNvPr id="8" name="7 Elipse"/>
            <p:cNvSpPr>
              <a:spLocks noChangeArrowheads="1"/>
            </p:cNvSpPr>
            <p:nvPr/>
          </p:nvSpPr>
          <p:spPr bwMode="auto">
            <a:xfrm>
              <a:off x="5762487" y="1461545"/>
              <a:ext cx="2049481" cy="1162008"/>
            </a:xfrm>
            <a:prstGeom prst="ellipse">
              <a:avLst/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003399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1" hangingPunct="1"/>
              <a:r>
                <a:rPr lang="es-CO" dirty="0">
                  <a:solidFill>
                    <a:srgbClr val="000000"/>
                  </a:solidFill>
                  <a:latin typeface="Arial Narrow" charset="0"/>
                </a:rPr>
                <a:t>Incremento en el sobrepeso y obesidad en los niños</a:t>
              </a:r>
            </a:p>
          </p:txBody>
        </p:sp>
        <p:sp>
          <p:nvSpPr>
            <p:cNvPr id="9" name="8 Elipse"/>
            <p:cNvSpPr/>
            <p:nvPr/>
          </p:nvSpPr>
          <p:spPr bwMode="auto">
            <a:xfrm>
              <a:off x="6787228" y="2217168"/>
              <a:ext cx="2210615" cy="1568393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dirty="0">
                  <a:latin typeface="Arial Narrow" pitchFamily="34" charset="0"/>
                </a:rPr>
                <a:t>1 de cada 3     no consume frutas diariamente</a:t>
              </a:r>
            </a:p>
          </p:txBody>
        </p:sp>
        <p:sp>
          <p:nvSpPr>
            <p:cNvPr id="10" name="9 Elipse"/>
            <p:cNvSpPr>
              <a:spLocks noChangeArrowheads="1"/>
            </p:cNvSpPr>
            <p:nvPr/>
          </p:nvSpPr>
          <p:spPr bwMode="auto">
            <a:xfrm>
              <a:off x="7019798" y="3785562"/>
              <a:ext cx="2051070" cy="1162008"/>
            </a:xfrm>
            <a:prstGeom prst="ellipse">
              <a:avLst/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003399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dirty="0">
                  <a:solidFill>
                    <a:schemeClr val="dk1"/>
                  </a:solidFill>
                  <a:latin typeface="Arial Narrow" pitchFamily="34" charset="0"/>
                  <a:ea typeface="+mn-ea"/>
                  <a:cs typeface="+mn-cs"/>
                </a:rPr>
                <a:t>2 de cada 3 no consume verduras diariamente</a:t>
              </a:r>
            </a:p>
          </p:txBody>
        </p:sp>
        <p:sp>
          <p:nvSpPr>
            <p:cNvPr id="11" name="10 Elipse"/>
            <p:cNvSpPr/>
            <p:nvPr/>
          </p:nvSpPr>
          <p:spPr bwMode="auto">
            <a:xfrm>
              <a:off x="6929310" y="4941220"/>
              <a:ext cx="2049482" cy="116200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/>
              <a:r>
                <a:rPr lang="es-CO" dirty="0">
                  <a:solidFill>
                    <a:srgbClr val="000000"/>
                  </a:solidFill>
                  <a:latin typeface="Arial Narrow" charset="0"/>
                  <a:ea typeface="MS PGothic" charset="0"/>
                  <a:cs typeface="MS PGothic" charset="0"/>
                </a:rPr>
                <a:t>1 de cada 2 es inactivo físicamente</a:t>
              </a:r>
            </a:p>
          </p:txBody>
        </p:sp>
        <p:sp>
          <p:nvSpPr>
            <p:cNvPr id="12" name="11 Elipse"/>
            <p:cNvSpPr>
              <a:spLocks noChangeArrowheads="1"/>
            </p:cNvSpPr>
            <p:nvPr/>
          </p:nvSpPr>
          <p:spPr bwMode="auto">
            <a:xfrm>
              <a:off x="5406883" y="5085677"/>
              <a:ext cx="1901843" cy="1017551"/>
            </a:xfrm>
            <a:prstGeom prst="ellipse">
              <a:avLst/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dirty="0">
                  <a:solidFill>
                    <a:schemeClr val="dk1"/>
                  </a:solidFill>
                  <a:latin typeface="Arial Narrow" pitchFamily="34" charset="0"/>
                  <a:ea typeface="+mn-ea"/>
                  <a:cs typeface="+mn-cs"/>
                </a:rPr>
                <a:t>1 de cada 8 fuma</a:t>
              </a:r>
            </a:p>
          </p:txBody>
        </p:sp>
        <p:sp>
          <p:nvSpPr>
            <p:cNvPr id="13" name="12 Elipse"/>
            <p:cNvSpPr>
              <a:spLocks noChangeArrowheads="1"/>
            </p:cNvSpPr>
            <p:nvPr/>
          </p:nvSpPr>
          <p:spPr bwMode="auto">
            <a:xfrm>
              <a:off x="3393914" y="3202970"/>
              <a:ext cx="2186008" cy="1162008"/>
            </a:xfrm>
            <a:prstGeom prst="ellipse">
              <a:avLst/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003399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1" hangingPunct="1"/>
              <a:r>
                <a:rPr lang="es-CO" sz="1600" dirty="0">
                  <a:solidFill>
                    <a:srgbClr val="000000"/>
                  </a:solidFill>
                  <a:latin typeface="Arial Narrow" charset="0"/>
                </a:rPr>
                <a:t>La lactancia materna exclusiva pasó de 2,2 a 1,8 meses en 5 años</a:t>
              </a:r>
            </a:p>
          </p:txBody>
        </p:sp>
      </p:grpSp>
      <p:sp>
        <p:nvSpPr>
          <p:cNvPr id="15" name="14 Rectángulo"/>
          <p:cNvSpPr/>
          <p:nvPr/>
        </p:nvSpPr>
        <p:spPr>
          <a:xfrm>
            <a:off x="107950" y="1322482"/>
            <a:ext cx="2960688" cy="923925"/>
          </a:xfrm>
          <a:prstGeom prst="rect">
            <a:avLst/>
          </a:prstGeom>
          <a:noFill/>
          <a:ln w="76200" cmpd="sng">
            <a:solidFill>
              <a:srgbClr val="00ACC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chemeClr val="tx1"/>
                </a:solidFill>
              </a:rPr>
              <a:t>Ranking de los diez (10) Principales factores de riesgo  en Colombia  2010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07949" y="133181"/>
            <a:ext cx="5834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/>
              <a:t>ESTUDIO DE CARGA GLOBAL DE LA ENFERMEDAD 2010.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12088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b="1" dirty="0" smtClean="0"/>
              <a:t>TALLER</a:t>
            </a:r>
          </a:p>
          <a:p>
            <a:pPr marL="0" indent="0" algn="just">
              <a:buNone/>
            </a:pPr>
            <a:r>
              <a:rPr lang="es-CO" sz="2400" b="1" dirty="0" smtClean="0"/>
              <a:t>Felicitaciones </a:t>
            </a:r>
            <a:r>
              <a:rPr lang="es-CO" sz="2400" b="1" dirty="0"/>
              <a:t>usted y su equipo de trabajo han sido llamados a la gran convocatorio para la construcción de la estrategia NACIONAL de alimentación saludable y actividad física. Su propuesta será recibida en máximo 60 minutos, recuerde que toda propuesta debe contener:</a:t>
            </a:r>
          </a:p>
          <a:p>
            <a:pPr lvl="0" algn="just"/>
            <a:r>
              <a:rPr lang="es-CO" sz="2400" b="1" dirty="0"/>
              <a:t>Justificación </a:t>
            </a:r>
          </a:p>
          <a:p>
            <a:pPr lvl="0" algn="just"/>
            <a:r>
              <a:rPr lang="es-CO" sz="2400" b="1" dirty="0"/>
              <a:t>Lineamientos de acción (actores involucrados y sus alcances; población objetivo; entornos de incidencia)</a:t>
            </a:r>
          </a:p>
          <a:p>
            <a:pPr lvl="0" algn="just"/>
            <a:r>
              <a:rPr lang="es-CO" sz="2400" b="1" dirty="0"/>
              <a:t>Seguimiento y evaluación (</a:t>
            </a:r>
            <a:r>
              <a:rPr lang="es-CO" sz="2400" b="1" dirty="0" smtClean="0"/>
              <a:t>indicadores, Impactos esperados)</a:t>
            </a:r>
          </a:p>
          <a:p>
            <a:pPr lvl="0" algn="just"/>
            <a:r>
              <a:rPr lang="es-CO" sz="2400" b="1" dirty="0" smtClean="0"/>
              <a:t>Barreras.</a:t>
            </a:r>
            <a:endParaRPr lang="es-CO" sz="2400" b="1" dirty="0"/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331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804988"/>
            <a:ext cx="82200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3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INFORME SOBRE LA SALUD EN EL MUNDO, REDUCIR LOS RIESGOS Y PROTEGER LA VIDA SANA.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973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FACTORES PROTECTORES.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26" y="1628800"/>
            <a:ext cx="689640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1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INCLUSIÓN DE LAS CAUSAS INMEDIATAS Y LEJANAS.</a:t>
            </a:r>
            <a:endParaRPr lang="es-C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1"/>
            <a:ext cx="792088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1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3500</TotalTime>
  <Words>693</Words>
  <Application>Microsoft Office PowerPoint</Application>
  <PresentationFormat>Presentación en pantalla (4:3)</PresentationFormat>
  <Paragraphs>92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MS PGothic</vt:lpstr>
      <vt:lpstr>Arial</vt:lpstr>
      <vt:lpstr>Arial Narrow</vt:lpstr>
      <vt:lpstr>Calibri</vt:lpstr>
      <vt:lpstr>Century Gothic</vt:lpstr>
      <vt:lpstr>Wingdings 3</vt:lpstr>
      <vt:lpstr>Ion</vt:lpstr>
      <vt:lpstr>ALIMENTACIÓN SALUDABLE Y ACTIVIDAD FÍSICA.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INFORME SOBRE LA SALUD EN EL MUNDO, REDUCIR LOS RIESGOS Y PROTEGER LA VIDA SANA.</vt:lpstr>
      <vt:lpstr>FACTORES PROTECTORES.</vt:lpstr>
      <vt:lpstr>INCLUSIÓN DE LAS CAUSAS INMEDIATAS Y LEJANAS.</vt:lpstr>
      <vt:lpstr>Presentación de PowerPoint</vt:lpstr>
      <vt:lpstr>CUANTIFICACIÓN DE RIESGOS PARA LA SALUD.</vt:lpstr>
      <vt:lpstr>Presentación de PowerPoint</vt:lpstr>
      <vt:lpstr>Presentación de PowerPoint</vt:lpstr>
      <vt:lpstr>Presentación de PowerPoint</vt:lpstr>
      <vt:lpstr>2001.</vt:lpstr>
      <vt:lpstr>LO RECUERDAN. 2010. </vt:lpstr>
      <vt:lpstr>2001.</vt:lpstr>
      <vt:lpstr>Presentación de PowerPoint</vt:lpstr>
      <vt:lpstr>MACROECONÓMIA Y SALUD.</vt:lpstr>
      <vt:lpstr>ESTRATEGIA MUNDIAL DE RÉGIMEN ALIMENTARIO Y ACTIVIDAD FÍSICA. </vt:lpstr>
      <vt:lpstr>METAS.</vt:lpstr>
      <vt:lpstr>Presentación de PowerPoint</vt:lpstr>
      <vt:lpstr>Presentación de PowerPoint</vt:lpstr>
      <vt:lpstr>INDICADORES DE PROCESO Y PRODUCTO.</vt:lpstr>
      <vt:lpstr>Presentación de PowerPoint</vt:lpstr>
      <vt:lpstr>Presentación de PowerPoint</vt:lpstr>
      <vt:lpstr>INDICADORES DE RESULTADO.</vt:lpstr>
      <vt:lpstr>Presentación de PowerPoint</vt:lpstr>
      <vt:lpstr>Presentación de PowerPoint</vt:lpstr>
      <vt:lpstr>Presentación de PowerPoint</vt:lpstr>
      <vt:lpstr>Presentación de PowerPoint</vt:lpstr>
      <vt:lpstr>¿Y EN COLOMBIA?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Jhonatan</dc:creator>
  <cp:lastModifiedBy>marta lucia gallon ochoa</cp:lastModifiedBy>
  <cp:revision>51</cp:revision>
  <dcterms:created xsi:type="dcterms:W3CDTF">2016-08-14T23:17:44Z</dcterms:created>
  <dcterms:modified xsi:type="dcterms:W3CDTF">2016-09-07T15:56:00Z</dcterms:modified>
</cp:coreProperties>
</file>