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6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3911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427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909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8635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552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1759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74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613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451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813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04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869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5132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739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7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471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F017-E526-4E06-9080-4A410D2B6068}" type="datetimeFigureOut">
              <a:rPr lang="es-CO" smtClean="0"/>
              <a:t>01/02/2016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705AA1-8117-4439-A91A-CFF6A5078B3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67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  <p:sldLayoutId id="2147484048" r:id="rId12"/>
    <p:sldLayoutId id="2147484049" r:id="rId13"/>
    <p:sldLayoutId id="2147484050" r:id="rId14"/>
    <p:sldLayoutId id="2147484051" r:id="rId15"/>
    <p:sldLayoutId id="21474840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Adolescentes . Abordaje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7299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 adolescencia es una etapa del ciclo vital de desarrollo humano que se caracteriza por el crecimiento y maduración biológica, fisiológica, sicológica y social del individuo. Su inicio lo marca la capacidad biológica de reproducirse y su final la capacidad social de reproducirse. Durante este proceso el adolescente se humaniza, se apropia y recrea las características y atributos de la historia social de su gente, se individualiza e independiza, transforma el entorno y el mundo que habita a la vez que éste los transforma a ellos (Turbay, C. 1994, OMS, 1993).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438659" y="643944"/>
            <a:ext cx="4224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¿</a:t>
            </a:r>
            <a:r>
              <a:rPr lang="es-CO" dirty="0" smtClean="0"/>
              <a:t>QUE ES LA ADOLESCENCIA 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95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alud180.com/sites/www.salud180.com/files/pesadillaok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48" y="779519"/>
            <a:ext cx="4429067" cy="2852323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1054427" y="769520"/>
            <a:ext cx="44834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Adolescencia temprana o inicial - 10 - 13 años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cambios puberales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ambivalente sobre separarse de sus padres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socializa con "pares" del mismo sexo.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Pensamiento concreto con planes hacia el futuro vagos.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curiosidad sexual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Centrado  en sí mismo y explora qué tan rígido o flexible es el sistema moral de sus padres o figuras de autoridad.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Resultado de imagen para adolescente de 14 a 16 a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636" y="637308"/>
            <a:ext cx="5153891" cy="332509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6511635" y="591694"/>
            <a:ext cx="515389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Adolescencia media 14 - 16 años</a:t>
            </a:r>
            <a:endParaRPr lang="es-CO" dirty="0" smtClean="0"/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distanciamiento afectivo con los padres.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Explora diferentes imágenes para expresarse y para que lo reconozcan en la sociedad, Explora  diferentes roles de adultos.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Socializa con pares de diferente sexo e inicia actividad sexual. Se fascina por la capacidad de pensar diferente y el descubrir la abstracción de nuevos conceptos.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 vincula con  actividades colectivas que suplan su necesidad de encontrar identidad y reconocimiento social y cultural </a:t>
            </a:r>
            <a:endParaRPr lang="es-CO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2" name="Picture 4" descr="Resultado de imagen para adolescente de 17 a 21 añ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155" y="4053628"/>
            <a:ext cx="6182753" cy="277091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036155" y="409924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Adolescencia final o tardía - 17 - 21 </a:t>
            </a:r>
            <a:endParaRPr lang="es-CO" dirty="0" smtClean="0"/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independiente y capaz de integrar su imagen corporal con su identidad o personalidad.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Establece y consolida relaciones fundamentadas en el cuidado y el respeto por la autonomía y por la intimidad de los otros. Prefiere relaciones sociales más con individuos que con grupos o colectividades. </a:t>
            </a:r>
          </a:p>
          <a:p>
            <a:pPr algn="just"/>
            <a:r>
              <a:rPr lang="es-CO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Define planes y metas específicas, viables y reales. Es capaz de abstraer conceptos, define su sistema de valores e ideología</a:t>
            </a:r>
            <a:endParaRPr lang="es-CO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8" name="Picture 10" descr="http://us.123rf.com/400wm/400/400/rido/rido1010/rido101000666/8236164-feliz-grupo-de-jovenes-estudiantes-estudian-juntos-en-una-biblioteca-de-la-universidad-y-mirando-a-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71" y="4172257"/>
            <a:ext cx="3810000" cy="25336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7689271" y="4514741"/>
            <a:ext cx="3810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Adulto Joven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Según la OMS a este grupo pertenecen las personas entre 21 y 24 años de edad y corresponde con la consolidación del rol social.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1556704" y="191999"/>
            <a:ext cx="2418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POBLACION OBJETO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974995" y="224448"/>
            <a:ext cx="2192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jóvenes entre 10 y 29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579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670609" y="272300"/>
            <a:ext cx="4004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CARACTERÍSTICAS DEL SERVICIO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798028" y="272300"/>
            <a:ext cx="17860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Atención Integral</a:t>
            </a:r>
            <a:endParaRPr lang="es-CO" dirty="0"/>
          </a:p>
        </p:txBody>
      </p:sp>
      <p:sp>
        <p:nvSpPr>
          <p:cNvPr id="6" name="Rectángulo 5"/>
          <p:cNvSpPr/>
          <p:nvPr/>
        </p:nvSpPr>
        <p:spPr>
          <a:xfrm>
            <a:off x="6798028" y="641632"/>
            <a:ext cx="2512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Equipo </a:t>
            </a:r>
            <a:r>
              <a:rPr lang="es-CO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Transdisciplinario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798028" y="1010964"/>
            <a:ext cx="3769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Participación en la toma de decisiones</a:t>
            </a:r>
            <a:endParaRPr lang="es-CO" dirty="0"/>
          </a:p>
        </p:txBody>
      </p:sp>
      <p:sp>
        <p:nvSpPr>
          <p:cNvPr id="8" name="Rectángulo 7"/>
          <p:cNvSpPr/>
          <p:nvPr/>
        </p:nvSpPr>
        <p:spPr>
          <a:xfrm>
            <a:off x="6828079" y="1380296"/>
            <a:ext cx="405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Intersectorialidad</a:t>
            </a:r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s-CO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Interinstitucionalidad</a:t>
            </a:r>
            <a:endParaRPr lang="es-CO" dirty="0"/>
          </a:p>
        </p:txBody>
      </p:sp>
      <p:sp>
        <p:nvSpPr>
          <p:cNvPr id="9" name="Rectángulo 8"/>
          <p:cNvSpPr/>
          <p:nvPr/>
        </p:nvSpPr>
        <p:spPr>
          <a:xfrm>
            <a:off x="6828079" y="1749628"/>
            <a:ext cx="44829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Manejo Ético y Confidencial de la Información</a:t>
            </a:r>
            <a:endParaRPr lang="es-CO" dirty="0"/>
          </a:p>
        </p:txBody>
      </p:sp>
      <p:sp>
        <p:nvSpPr>
          <p:cNvPr id="12" name="Rectángulo 11"/>
          <p:cNvSpPr/>
          <p:nvPr/>
        </p:nvSpPr>
        <p:spPr>
          <a:xfrm>
            <a:off x="1384609" y="1966744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pasos que se deben seguir</a:t>
            </a:r>
            <a:endParaRPr lang="es-CO" dirty="0"/>
          </a:p>
        </p:txBody>
      </p:sp>
      <p:sp>
        <p:nvSpPr>
          <p:cNvPr id="13" name="Rectángulo 12"/>
          <p:cNvSpPr/>
          <p:nvPr/>
        </p:nvSpPr>
        <p:spPr>
          <a:xfrm>
            <a:off x="1427018" y="2421859"/>
            <a:ext cx="25988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Información y orientación</a:t>
            </a:r>
            <a:endParaRPr lang="es-CO" dirty="0"/>
          </a:p>
        </p:txBody>
      </p:sp>
      <p:sp>
        <p:nvSpPr>
          <p:cNvPr id="15" name="Rectángulo 14"/>
          <p:cNvSpPr/>
          <p:nvPr/>
        </p:nvSpPr>
        <p:spPr>
          <a:xfrm>
            <a:off x="1427018" y="2804714"/>
            <a:ext cx="10207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Historia Familiar y Médica personal</a:t>
            </a:r>
            <a:endParaRPr lang="es-CO" dirty="0" smtClean="0"/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Dependencia económica, responsabilidad económica, relaciones familiares, </a:t>
            </a:r>
            <a:r>
              <a:rPr lang="es-CO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comunicación con padres o hermanos, ocupación actual de los padres, escolaridad de los padres y figura de autoridad en el hogar</a:t>
            </a:r>
            <a:r>
              <a:rPr lang="es-CO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dirty="0"/>
          </a:p>
        </p:txBody>
      </p:sp>
      <p:sp>
        <p:nvSpPr>
          <p:cNvPr id="16" name="Rectángulo 15"/>
          <p:cNvSpPr/>
          <p:nvPr/>
        </p:nvSpPr>
        <p:spPr>
          <a:xfrm>
            <a:off x="1427018" y="3760494"/>
            <a:ext cx="1005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Antecedentes médicos familiares: convulsiones, alcoholismo, enfermedades mentales, tabaquismo, drogodependencias, cáncer, trastorno del metabolismo de los lípidos.</a:t>
            </a:r>
            <a:endParaRPr lang="es-CO" dirty="0"/>
          </a:p>
        </p:txBody>
      </p:sp>
      <p:sp>
        <p:nvSpPr>
          <p:cNvPr id="17" name="Rectángulo 16"/>
          <p:cNvSpPr/>
          <p:nvPr/>
        </p:nvSpPr>
        <p:spPr>
          <a:xfrm>
            <a:off x="1427018" y="4413798"/>
            <a:ext cx="1063944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Situación personal: Proyecto de vida, ánimo y depresión, consumo de tabaco, alcohol y otras sustancias psicoactivas, uso de armas, antecedentes judiciales, ocupación, uso del tiempo libre y preferencias, grado escolar actual, último año cursado, deserción escolar, rendimiento académico, número de establecimientos educativos en que ha estudiado, disciplina escolar, relaciones con profesores y padres, pertenencia a grupos organizados, conocimiento del entorno social, trabajo comunitario, características de amigos, tipo de interrelación con amigos, religión, intereses espirituales, actividades ecológicas, nutrición, imagen corporal, ejercicio y actividad física, actividad sexual, menarca y </a:t>
            </a:r>
            <a:r>
              <a:rPr lang="es-CO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espermarca</a:t>
            </a:r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número de compañeros sexuales, uso de condón, conocimiento de ETS, práctica anticonceptiva, antecedentes de accidentes y de ETS.</a:t>
            </a:r>
            <a:endParaRPr lang="es-CO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1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92932" y="404152"/>
            <a:ext cx="4172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Hacer Examen físico completo y cuidadoso</a:t>
            </a:r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1911926" y="821975"/>
            <a:ext cx="1008610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Medición antropométrica completa: IMC, · Toma de la Presión Arterial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Examen físico completo por sistemas.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Valoración del estadio </a:t>
            </a:r>
            <a:r>
              <a:rPr lang="es-CO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Tanner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Enseñanza de autoexamen de senos y testículos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Prescripción de exámenes de laboratorio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Hemoglobina  y hematocrito : adolescencia inicial o puberal, </a:t>
            </a: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Colesterol HDL (historia familiar de hiperlipidemias o IAM en menores de los 50 años .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· VDRL , VIH/SIDA (VIH1 adolescentes sexualmente activos, una vez durante toda la etapa.</a:t>
            </a:r>
            <a:endParaRPr lang="es-CO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CO" sz="16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Citología </a:t>
            </a:r>
            <a:r>
              <a:rPr lang="es-CO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Cervicouterina</a:t>
            </a:r>
            <a:r>
              <a:rPr lang="es-CO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a las jóvenes que tienen vida sexual activa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1911925" y="3867835"/>
            <a:ext cx="9379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intervención de los factores de riesgo, los tratamientos necesarios y las remisiones pertinentes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94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711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 3</vt:lpstr>
      <vt:lpstr>Espiral</vt:lpstr>
      <vt:lpstr>Adolescentes . Abordaje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Adolescentes . Abordaje</dc:title>
  <dc:creator>Samsung</dc:creator>
  <cp:lastModifiedBy>Samsung</cp:lastModifiedBy>
  <cp:revision>9</cp:revision>
  <dcterms:created xsi:type="dcterms:W3CDTF">2016-02-01T20:35:30Z</dcterms:created>
  <dcterms:modified xsi:type="dcterms:W3CDTF">2016-02-01T21:37:00Z</dcterms:modified>
</cp:coreProperties>
</file>