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7" r:id="rId3"/>
    <p:sldMasterId id="2147483689" r:id="rId4"/>
    <p:sldMasterId id="2147483740" r:id="rId5"/>
    <p:sldMasterId id="2147483789" r:id="rId6"/>
    <p:sldMasterId id="2147483816" r:id="rId7"/>
    <p:sldMasterId id="2147483829" r:id="rId8"/>
    <p:sldMasterId id="2147483841" r:id="rId9"/>
    <p:sldMasterId id="2147483854" r:id="rId10"/>
    <p:sldMasterId id="2147483916" r:id="rId11"/>
    <p:sldMasterId id="2147483977" r:id="rId12"/>
  </p:sldMasterIdLst>
  <p:notesMasterIdLst>
    <p:notesMasterId r:id="rId81"/>
  </p:notesMasterIdLst>
  <p:sldIdLst>
    <p:sldId id="256" r:id="rId13"/>
    <p:sldId id="264" r:id="rId14"/>
    <p:sldId id="267" r:id="rId15"/>
    <p:sldId id="265" r:id="rId16"/>
    <p:sldId id="266" r:id="rId17"/>
    <p:sldId id="269" r:id="rId18"/>
    <p:sldId id="330" r:id="rId19"/>
    <p:sldId id="328" r:id="rId20"/>
    <p:sldId id="271" r:id="rId21"/>
    <p:sldId id="343" r:id="rId22"/>
    <p:sldId id="340" r:id="rId23"/>
    <p:sldId id="341" r:id="rId24"/>
    <p:sldId id="344" r:id="rId25"/>
    <p:sldId id="342" r:id="rId26"/>
    <p:sldId id="345" r:id="rId27"/>
    <p:sldId id="365" r:id="rId28"/>
    <p:sldId id="413" r:id="rId29"/>
    <p:sldId id="419" r:id="rId30"/>
    <p:sldId id="367" r:id="rId31"/>
    <p:sldId id="370" r:id="rId32"/>
    <p:sldId id="369" r:id="rId33"/>
    <p:sldId id="441" r:id="rId34"/>
    <p:sldId id="439" r:id="rId35"/>
    <p:sldId id="366" r:id="rId36"/>
    <p:sldId id="368" r:id="rId37"/>
    <p:sldId id="429" r:id="rId38"/>
    <p:sldId id="415" r:id="rId39"/>
    <p:sldId id="443" r:id="rId40"/>
    <p:sldId id="462" r:id="rId41"/>
    <p:sldId id="449" r:id="rId42"/>
    <p:sldId id="466" r:id="rId43"/>
    <p:sldId id="446" r:id="rId44"/>
    <p:sldId id="450" r:id="rId45"/>
    <p:sldId id="460" r:id="rId46"/>
    <p:sldId id="461" r:id="rId47"/>
    <p:sldId id="448" r:id="rId48"/>
    <p:sldId id="451" r:id="rId49"/>
    <p:sldId id="453" r:id="rId50"/>
    <p:sldId id="405" r:id="rId51"/>
    <p:sldId id="406" r:id="rId52"/>
    <p:sldId id="409" r:id="rId53"/>
    <p:sldId id="433" r:id="rId54"/>
    <p:sldId id="431" r:id="rId55"/>
    <p:sldId id="444" r:id="rId56"/>
    <p:sldId id="471" r:id="rId57"/>
    <p:sldId id="442" r:id="rId58"/>
    <p:sldId id="458" r:id="rId59"/>
    <p:sldId id="407" r:id="rId60"/>
    <p:sldId id="309" r:id="rId61"/>
    <p:sldId id="310" r:id="rId62"/>
    <p:sldId id="361" r:id="rId63"/>
    <p:sldId id="362" r:id="rId64"/>
    <p:sldId id="464" r:id="rId65"/>
    <p:sldId id="314" r:id="rId66"/>
    <p:sldId id="316" r:id="rId67"/>
    <p:sldId id="317" r:id="rId68"/>
    <p:sldId id="347" r:id="rId69"/>
    <p:sldId id="363" r:id="rId70"/>
    <p:sldId id="318" r:id="rId71"/>
    <p:sldId id="319" r:id="rId72"/>
    <p:sldId id="320" r:id="rId73"/>
    <p:sldId id="321" r:id="rId74"/>
    <p:sldId id="322" r:id="rId75"/>
    <p:sldId id="315" r:id="rId76"/>
    <p:sldId id="323" r:id="rId77"/>
    <p:sldId id="351" r:id="rId78"/>
    <p:sldId id="325" r:id="rId79"/>
    <p:sldId id="364"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1" autoAdjust="0"/>
    <p:restoredTop sz="94434" autoAdjust="0"/>
  </p:normalViewPr>
  <p:slideViewPr>
    <p:cSldViewPr snapToGrid="0">
      <p:cViewPr varScale="1">
        <p:scale>
          <a:sx n="70" d="100"/>
          <a:sy n="70" d="100"/>
        </p:scale>
        <p:origin x="750" y="84"/>
      </p:cViewPr>
      <p:guideLst/>
    </p:cSldViewPr>
  </p:slideViewPr>
  <p:notesTextViewPr>
    <p:cViewPr>
      <p:scale>
        <a:sx n="1" d="1"/>
        <a:sy n="1" d="1"/>
      </p:scale>
      <p:origin x="0" y="0"/>
    </p:cViewPr>
  </p:notesTextViewPr>
  <p:sorterViewPr>
    <p:cViewPr>
      <p:scale>
        <a:sx n="34" d="100"/>
        <a:sy n="34" d="100"/>
      </p:scale>
      <p:origin x="0" y="-2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presProps" Target="presProps.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51C53-9109-477E-A31F-DA8B9627E48A}" type="datetimeFigureOut">
              <a:rPr lang="es-CO" smtClean="0"/>
              <a:t>13/09/2016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5BABE-F90F-40AB-B98E-5974B33722F1}" type="slidenum">
              <a:rPr lang="es-CO" smtClean="0"/>
              <a:t>‹Nº›</a:t>
            </a:fld>
            <a:endParaRPr lang="es-CO"/>
          </a:p>
        </p:txBody>
      </p:sp>
    </p:spTree>
    <p:extLst>
      <p:ext uri="{BB962C8B-B14F-4D97-AF65-F5344CB8AC3E}">
        <p14:creationId xmlns:p14="http://schemas.microsoft.com/office/powerpoint/2010/main" val="406907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u="none" strike="noStrike" kern="1200" baseline="0" dirty="0" smtClean="0">
                <a:solidFill>
                  <a:schemeClr val="tx1"/>
                </a:solidFill>
                <a:latin typeface="+mn-lt"/>
                <a:ea typeface="+mn-ea"/>
                <a:cs typeface="+mn-cs"/>
              </a:rPr>
              <a:t>una teoría de género no puede serlo sin</a:t>
            </a:r>
          </a:p>
          <a:p>
            <a:r>
              <a:rPr lang="es-CO" sz="1200" b="0" i="0" u="none" strike="noStrike" kern="1200" baseline="0" dirty="0" smtClean="0">
                <a:solidFill>
                  <a:schemeClr val="tx1"/>
                </a:solidFill>
                <a:latin typeface="+mn-lt"/>
                <a:ea typeface="+mn-ea"/>
                <a:cs typeface="+mn-cs"/>
              </a:rPr>
              <a:t>referirse a ambos géneros” (Gomáriz, citando a algunas feministas entre</a:t>
            </a:r>
          </a:p>
          <a:p>
            <a:r>
              <a:rPr lang="es-CO" sz="1200" b="0" i="0" u="none" strike="noStrike" kern="1200" baseline="0" dirty="0" smtClean="0">
                <a:solidFill>
                  <a:schemeClr val="tx1"/>
                </a:solidFill>
                <a:latin typeface="+mn-lt"/>
                <a:ea typeface="+mn-ea"/>
                <a:cs typeface="+mn-cs"/>
              </a:rPr>
              <a:t>ellas Nancy </a:t>
            </a:r>
            <a:r>
              <a:rPr lang="es-CO" sz="1200" b="0" i="0" u="none" strike="noStrike" kern="1200" baseline="0" dirty="0" err="1" smtClean="0">
                <a:solidFill>
                  <a:schemeClr val="tx1"/>
                </a:solidFill>
                <a:latin typeface="+mn-lt"/>
                <a:ea typeface="+mn-ea"/>
                <a:cs typeface="+mn-cs"/>
              </a:rPr>
              <a:t>Chodorow</a:t>
            </a:r>
            <a:r>
              <a:rPr lang="es-CO" sz="1200" b="0" i="0" u="none" strike="noStrike" kern="1200" baseline="0" dirty="0" smtClean="0">
                <a:solidFill>
                  <a:schemeClr val="tx1"/>
                </a:solidFill>
                <a:latin typeface="+mn-lt"/>
                <a:ea typeface="+mn-ea"/>
                <a:cs typeface="+mn-cs"/>
              </a:rPr>
              <a:t> y Teresita de Barbieri).</a:t>
            </a:r>
            <a:endParaRPr lang="es-CO" dirty="0"/>
          </a:p>
        </p:txBody>
      </p:sp>
      <p:sp>
        <p:nvSpPr>
          <p:cNvPr id="4" name="Marcador de número de diapositiva 3"/>
          <p:cNvSpPr>
            <a:spLocks noGrp="1"/>
          </p:cNvSpPr>
          <p:nvPr>
            <p:ph type="sldNum" sz="quarter" idx="10"/>
          </p:nvPr>
        </p:nvSpPr>
        <p:spPr/>
        <p:txBody>
          <a:bodyPr/>
          <a:lstStyle/>
          <a:p>
            <a:fld id="{D135BABE-F90F-40AB-B98E-5974B33722F1}" type="slidenum">
              <a:rPr lang="es-CO" smtClean="0"/>
              <a:t>1</a:t>
            </a:fld>
            <a:endParaRPr lang="es-CO"/>
          </a:p>
        </p:txBody>
      </p:sp>
    </p:spTree>
    <p:extLst>
      <p:ext uri="{BB962C8B-B14F-4D97-AF65-F5344CB8AC3E}">
        <p14:creationId xmlns:p14="http://schemas.microsoft.com/office/powerpoint/2010/main" val="60204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332EC8-B6A8-4DC3-BBAF-D25288C2F083}" type="slidenum">
              <a:rPr lang="es-ES">
                <a:solidFill>
                  <a:srgbClr val="000000"/>
                </a:solidFill>
              </a:rPr>
              <a:pPr>
                <a:defRPr/>
              </a:pPr>
              <a:t>4</a:t>
            </a:fld>
            <a:endParaRPr lang="es-ES">
              <a:solidFill>
                <a:srgbClr val="000000"/>
              </a:solidFill>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mtClean="0"/>
          </a:p>
        </p:txBody>
      </p:sp>
    </p:spTree>
    <p:extLst>
      <p:ext uri="{BB962C8B-B14F-4D97-AF65-F5344CB8AC3E}">
        <p14:creationId xmlns:p14="http://schemas.microsoft.com/office/powerpoint/2010/main" val="256883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u="none" strike="noStrike" kern="1200" baseline="0" dirty="0" smtClean="0">
                <a:solidFill>
                  <a:schemeClr val="tx1"/>
                </a:solidFill>
                <a:latin typeface="+mn-lt"/>
                <a:ea typeface="+mn-ea"/>
                <a:cs typeface="+mn-cs"/>
              </a:rPr>
              <a:t>una teoría de género no puede serlo sin</a:t>
            </a:r>
          </a:p>
          <a:p>
            <a:r>
              <a:rPr lang="es-CO" sz="1200" b="0" i="0" u="none" strike="noStrike" kern="1200" baseline="0" dirty="0" smtClean="0">
                <a:solidFill>
                  <a:schemeClr val="tx1"/>
                </a:solidFill>
                <a:latin typeface="+mn-lt"/>
                <a:ea typeface="+mn-ea"/>
                <a:cs typeface="+mn-cs"/>
              </a:rPr>
              <a:t>referirse a ambos géneros” (Gomáriz, citando a algunas feministas entre</a:t>
            </a:r>
          </a:p>
          <a:p>
            <a:r>
              <a:rPr lang="es-CO" sz="1200" b="0" i="0" u="none" strike="noStrike" kern="1200" baseline="0" dirty="0" smtClean="0">
                <a:solidFill>
                  <a:schemeClr val="tx1"/>
                </a:solidFill>
                <a:latin typeface="+mn-lt"/>
                <a:ea typeface="+mn-ea"/>
                <a:cs typeface="+mn-cs"/>
              </a:rPr>
              <a:t>ellas Nancy </a:t>
            </a:r>
            <a:r>
              <a:rPr lang="es-CO" sz="1200" b="0" i="0" u="none" strike="noStrike" kern="1200" baseline="0" dirty="0" err="1" smtClean="0">
                <a:solidFill>
                  <a:schemeClr val="tx1"/>
                </a:solidFill>
                <a:latin typeface="+mn-lt"/>
                <a:ea typeface="+mn-ea"/>
                <a:cs typeface="+mn-cs"/>
              </a:rPr>
              <a:t>Chodorow</a:t>
            </a:r>
            <a:r>
              <a:rPr lang="es-CO" sz="1200" b="0" i="0" u="none" strike="noStrike" kern="1200" baseline="0" dirty="0" smtClean="0">
                <a:solidFill>
                  <a:schemeClr val="tx1"/>
                </a:solidFill>
                <a:latin typeface="+mn-lt"/>
                <a:ea typeface="+mn-ea"/>
                <a:cs typeface="+mn-cs"/>
              </a:rPr>
              <a:t> y Teresita de Barbieri).</a:t>
            </a:r>
            <a:endParaRPr lang="es-CO" dirty="0"/>
          </a:p>
        </p:txBody>
      </p:sp>
      <p:sp>
        <p:nvSpPr>
          <p:cNvPr id="4" name="Marcador de número de diapositiva 3"/>
          <p:cNvSpPr>
            <a:spLocks noGrp="1"/>
          </p:cNvSpPr>
          <p:nvPr>
            <p:ph type="sldNum" sz="quarter" idx="10"/>
          </p:nvPr>
        </p:nvSpPr>
        <p:spPr/>
        <p:txBody>
          <a:bodyPr/>
          <a:lstStyle/>
          <a:p>
            <a:fld id="{D135BABE-F90F-40AB-B98E-5974B33722F1}" type="slidenum">
              <a:rPr lang="es-CO" smtClean="0">
                <a:solidFill>
                  <a:prstClr val="black"/>
                </a:solidFill>
              </a:rPr>
              <a:pPr/>
              <a:t>48</a:t>
            </a:fld>
            <a:endParaRPr lang="es-CO">
              <a:solidFill>
                <a:prstClr val="black"/>
              </a:solidFill>
            </a:endParaRPr>
          </a:p>
        </p:txBody>
      </p:sp>
    </p:spTree>
    <p:extLst>
      <p:ext uri="{BB962C8B-B14F-4D97-AF65-F5344CB8AC3E}">
        <p14:creationId xmlns:p14="http://schemas.microsoft.com/office/powerpoint/2010/main" val="9698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F56873-01FD-4FD0-85D7-79A33CC480FC}" type="slidenum">
              <a:rPr lang="es-ES" smtClean="0">
                <a:solidFill>
                  <a:srgbClr val="000000"/>
                </a:solidFill>
                <a:latin typeface="Arial" pitchFamily="34" charset="0"/>
              </a:rPr>
              <a:pPr fontAlgn="base">
                <a:spcBef>
                  <a:spcPct val="0"/>
                </a:spcBef>
                <a:spcAft>
                  <a:spcPct val="0"/>
                </a:spcAft>
                <a:defRPr/>
              </a:pPr>
              <a:t>62</a:t>
            </a:fld>
            <a:endParaRPr lang="es-ES" smtClean="0">
              <a:solidFill>
                <a:srgbClr val="000000"/>
              </a:solidFill>
              <a:latin typeface="Arial" pitchFamily="34" charset="0"/>
            </a:endParaRPr>
          </a:p>
        </p:txBody>
      </p:sp>
      <p:sp>
        <p:nvSpPr>
          <p:cNvPr id="321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1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latin typeface="Arial" pitchFamily="34" charset="0"/>
            </a:endParaRPr>
          </a:p>
        </p:txBody>
      </p:sp>
    </p:spTree>
    <p:extLst>
      <p:ext uri="{BB962C8B-B14F-4D97-AF65-F5344CB8AC3E}">
        <p14:creationId xmlns:p14="http://schemas.microsoft.com/office/powerpoint/2010/main" val="282720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011B96-FC96-44F6-8D3B-61949297A9F2}" type="slidenum">
              <a:rPr lang="es-ES" smtClean="0">
                <a:solidFill>
                  <a:srgbClr val="000000"/>
                </a:solidFill>
                <a:latin typeface="Arial" pitchFamily="34" charset="0"/>
              </a:rPr>
              <a:pPr fontAlgn="base">
                <a:spcBef>
                  <a:spcPct val="0"/>
                </a:spcBef>
                <a:spcAft>
                  <a:spcPct val="0"/>
                </a:spcAft>
                <a:defRPr/>
              </a:pPr>
              <a:t>63</a:t>
            </a:fld>
            <a:endParaRPr lang="es-ES" smtClean="0">
              <a:solidFill>
                <a:srgbClr val="000000"/>
              </a:solidFill>
              <a:latin typeface="Arial" pitchFamily="34" charset="0"/>
            </a:endParaRPr>
          </a:p>
        </p:txBody>
      </p:sp>
      <p:sp>
        <p:nvSpPr>
          <p:cNvPr id="322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2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latin typeface="Arial" pitchFamily="34" charset="0"/>
            </a:endParaRPr>
          </a:p>
        </p:txBody>
      </p:sp>
    </p:spTree>
    <p:extLst>
      <p:ext uri="{BB962C8B-B14F-4D97-AF65-F5344CB8AC3E}">
        <p14:creationId xmlns:p14="http://schemas.microsoft.com/office/powerpoint/2010/main" val="426428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59BBA0-FF22-44B5-BD7A-1BD0CDAC9307}" type="slidenum">
              <a:rPr lang="es-ES" smtClean="0">
                <a:solidFill>
                  <a:srgbClr val="000000"/>
                </a:solidFill>
                <a:latin typeface="Arial" pitchFamily="34" charset="0"/>
              </a:rPr>
              <a:pPr fontAlgn="base">
                <a:spcBef>
                  <a:spcPct val="0"/>
                </a:spcBef>
                <a:spcAft>
                  <a:spcPct val="0"/>
                </a:spcAft>
                <a:defRPr/>
              </a:pPr>
              <a:t>64</a:t>
            </a:fld>
            <a:endParaRPr lang="es-ES" smtClean="0">
              <a:solidFill>
                <a:srgbClr val="000000"/>
              </a:solidFill>
              <a:latin typeface="Arial" pitchFamily="34" charset="0"/>
            </a:endParaRPr>
          </a:p>
        </p:txBody>
      </p:sp>
      <p:sp>
        <p:nvSpPr>
          <p:cNvPr id="323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3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latin typeface="Arial" pitchFamily="34" charset="0"/>
            </a:endParaRPr>
          </a:p>
        </p:txBody>
      </p:sp>
    </p:spTree>
    <p:extLst>
      <p:ext uri="{BB962C8B-B14F-4D97-AF65-F5344CB8AC3E}">
        <p14:creationId xmlns:p14="http://schemas.microsoft.com/office/powerpoint/2010/main" val="95205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6C208E-0B53-4CE7-9A4E-67DB030F85C5}" type="slidenum">
              <a:rPr lang="es-ES" smtClean="0">
                <a:solidFill>
                  <a:srgbClr val="000000"/>
                </a:solidFill>
                <a:latin typeface="Arial" pitchFamily="34" charset="0"/>
              </a:rPr>
              <a:pPr fontAlgn="base">
                <a:spcBef>
                  <a:spcPct val="0"/>
                </a:spcBef>
                <a:spcAft>
                  <a:spcPct val="0"/>
                </a:spcAft>
                <a:defRPr/>
              </a:pPr>
              <a:t>65</a:t>
            </a:fld>
            <a:endParaRPr lang="es-ES" smtClean="0">
              <a:solidFill>
                <a:srgbClr val="000000"/>
              </a:solidFill>
              <a:latin typeface="Arial" pitchFamily="34" charset="0"/>
            </a:endParaRPr>
          </a:p>
        </p:txBody>
      </p:sp>
      <p:sp>
        <p:nvSpPr>
          <p:cNvPr id="325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5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latin typeface="Arial" pitchFamily="34" charset="0"/>
            </a:endParaRPr>
          </a:p>
        </p:txBody>
      </p:sp>
    </p:spTree>
    <p:extLst>
      <p:ext uri="{BB962C8B-B14F-4D97-AF65-F5344CB8AC3E}">
        <p14:creationId xmlns:p14="http://schemas.microsoft.com/office/powerpoint/2010/main" val="2144912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FCB397-FE38-4ACB-AC77-872704399F3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0203511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C82F3C-A2BB-48B7-A2C1-71CEE0453BC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033291793"/>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EE780C-8073-479C-B613-7FCD48F7DC1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93222875"/>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D7C737-61B7-422F-9089-F3A7FCCCBA1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050709113"/>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2CB344-BBC4-415A-90F0-E44D30F6484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514783082"/>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7B01E-599A-4E89-B319-84D575D9F54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828666178"/>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E3CFC-8B3D-4571-A09F-26A516606007}"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643706530"/>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686800" y="609600"/>
            <a:ext cx="25908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914400" y="609600"/>
            <a:ext cx="75692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96C8F-B356-41B2-BAAD-2883109CD76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092834886"/>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914400" y="1981200"/>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981200"/>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4D7DD0-619F-4830-8DB3-E4EE2098052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476480667"/>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B11620-88BE-43B0-9172-B66D238C3E80}"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1480167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9EDE19-2F3D-4CE2-B307-62B001002D05}"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33104490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60D48-0906-48D1-9DD8-A18110ACB815}"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6859611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793B9D-6399-4FA8-AE5A-DDB9EA067380}"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42851172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75B578-17FA-43A7-B2C0-5D76F74EF601}"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24852475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CFADB0-A02D-4067-8C6A-4EBA54F16683}"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23067240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2BFA3B-8AC0-4E82-A09F-817C17F4805F}"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16442882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A67A91-8711-45F2-B37C-B88B52EE946B}"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14354006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D35255-D20A-422C-81E6-9FFA1EFAB90C}"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2106189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3ADAD-BBF5-46D6-B104-2B4F50184B8A}"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9004190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686800" y="609600"/>
            <a:ext cx="25908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914400" y="609600"/>
            <a:ext cx="75692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B2353F-9647-4777-9D85-3F9F151B7C5D}"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1233445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CCC70E-AEE6-41E9-AB06-C981A336EF64}"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4279378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38C3-9C87-45EB-B3CE-AB37FBF70190}"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1015746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95B423-5AB3-4E47-9C5B-56AE22D0BE98}"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9714767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AE219-C702-45EE-9CAB-B2EB268CC25D}"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6401471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AFCB20-8566-4E33-8547-DC5EBFD2C0CF}"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5747437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C5F9969-460E-4394-AE79-B2E94F5F15DA}"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11613712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D80B4F-4051-49EB-819C-5549A7A930D0}"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14184979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5988C6-9B3A-4B7E-B8E1-6B168CD6CCF2}"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4334017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EC54A1-C5C3-4C97-8A46-80BB38059F5F}"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557995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F7029-2790-49CB-9DFD-92E5C096F1BF}"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719178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D0456-0E58-4F33-AF8E-08B4AC8B212F}"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3803451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BA3401-9F90-4207-B723-0564D51902A5}"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1159141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00C631-1C6B-4013-9A7B-0F5C17FC6F0C}"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5858909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4DAEF-E6CE-4C99-A651-1138E6B37B30}"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7161394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7F1C2D-97EC-4ABC-B5ED-ECF4461978D2}"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14676445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CAA39EB-9955-4A37-A469-152D407195A7}"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10285437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6326A7A-10BC-496C-A1AB-B8B861DE3130}"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8668355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3F3FE6-4C3F-45F9-932F-92ED4A2FCCF0}"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8158702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B48F90-CD10-47D5-ACB4-FD338D33FFB1}"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0162179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FD5FAA-5C02-4464-A58E-4F94705BB86C}"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410160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BCDD0F-EBC9-44FE-A2F0-A8AC4E03DA9F}"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950975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1C93B8-18F3-4ED4-8A19-627A94920571}"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3577635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914400" y="350838"/>
            <a:ext cx="10380133" cy="54292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914400" y="6165850"/>
            <a:ext cx="2540000" cy="457200"/>
          </a:xfrm>
        </p:spPr>
        <p:txBody>
          <a:bodyPr/>
          <a:lstStyle>
            <a:lvl1pPr>
              <a:defRPr/>
            </a:lvl1pPr>
          </a:lstStyle>
          <a:p>
            <a:endParaRPr lang="es-ES">
              <a:solidFill>
                <a:prstClr val="black">
                  <a:tint val="75000"/>
                </a:prstClr>
              </a:solidFill>
            </a:endParaRPr>
          </a:p>
        </p:txBody>
      </p:sp>
      <p:sp>
        <p:nvSpPr>
          <p:cNvPr id="4" name="3 Marcador de pie de página"/>
          <p:cNvSpPr>
            <a:spLocks noGrp="1"/>
          </p:cNvSpPr>
          <p:nvPr>
            <p:ph type="ftr" sz="quarter" idx="11"/>
          </p:nvPr>
        </p:nvSpPr>
        <p:spPr>
          <a:xfrm>
            <a:off x="4165600" y="6165850"/>
            <a:ext cx="3860800" cy="457200"/>
          </a:xfrm>
        </p:spPr>
        <p:txBody>
          <a:bodyPr/>
          <a:lstStyle>
            <a:lvl1pPr>
              <a:defRPr/>
            </a:lvl1p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a:xfrm>
            <a:off x="8737600" y="6165850"/>
            <a:ext cx="2540000" cy="457200"/>
          </a:xfrm>
        </p:spPr>
        <p:txBody>
          <a:bodyPr/>
          <a:lstStyle>
            <a:lvl1pPr>
              <a:defRPr/>
            </a:lvl1pPr>
          </a:lstStyle>
          <a:p>
            <a:fld id="{CA8EA64F-8569-4EFE-A5A5-3729958B62D6}" type="slidenum">
              <a:rPr lang="es-ES">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0330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016B222-B3B5-4B7A-B848-4159B777ED11}" type="slidenum">
              <a:rPr lang="es-ES"/>
              <a:pPr>
                <a:defRPr/>
              </a:pPr>
              <a:t>‹Nº›</a:t>
            </a:fld>
            <a:endParaRPr lang="es-ES"/>
          </a:p>
        </p:txBody>
      </p:sp>
    </p:spTree>
    <p:extLst>
      <p:ext uri="{BB962C8B-B14F-4D97-AF65-F5344CB8AC3E}">
        <p14:creationId xmlns:p14="http://schemas.microsoft.com/office/powerpoint/2010/main" val="268503454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26B31BF-F413-42F6-A365-F4BDD2559D57}" type="slidenum">
              <a:rPr lang="es-ES"/>
              <a:pPr>
                <a:defRPr/>
              </a:pPr>
              <a:t>‹Nº›</a:t>
            </a:fld>
            <a:endParaRPr lang="es-ES"/>
          </a:p>
        </p:txBody>
      </p:sp>
    </p:spTree>
    <p:extLst>
      <p:ext uri="{BB962C8B-B14F-4D97-AF65-F5344CB8AC3E}">
        <p14:creationId xmlns:p14="http://schemas.microsoft.com/office/powerpoint/2010/main" val="112434882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14815D5-BC84-403A-83E1-351EABC38E19}" type="slidenum">
              <a:rPr lang="es-ES"/>
              <a:pPr>
                <a:defRPr/>
              </a:pPr>
              <a:t>‹Nº›</a:t>
            </a:fld>
            <a:endParaRPr lang="es-ES"/>
          </a:p>
        </p:txBody>
      </p:sp>
    </p:spTree>
    <p:extLst>
      <p:ext uri="{BB962C8B-B14F-4D97-AF65-F5344CB8AC3E}">
        <p14:creationId xmlns:p14="http://schemas.microsoft.com/office/powerpoint/2010/main" val="34245385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6A9BA15-EB70-4652-A1A2-6C01710380D5}" type="slidenum">
              <a:rPr lang="es-ES"/>
              <a:pPr>
                <a:defRPr/>
              </a:pPr>
              <a:t>‹Nº›</a:t>
            </a:fld>
            <a:endParaRPr lang="es-ES"/>
          </a:p>
        </p:txBody>
      </p:sp>
    </p:spTree>
    <p:extLst>
      <p:ext uri="{BB962C8B-B14F-4D97-AF65-F5344CB8AC3E}">
        <p14:creationId xmlns:p14="http://schemas.microsoft.com/office/powerpoint/2010/main" val="17394310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8D56DECE-7451-4D70-A8DD-CD97F11409D2}" type="slidenum">
              <a:rPr lang="es-ES"/>
              <a:pPr>
                <a:defRPr/>
              </a:pPr>
              <a:t>‹Nº›</a:t>
            </a:fld>
            <a:endParaRPr lang="es-ES"/>
          </a:p>
        </p:txBody>
      </p:sp>
    </p:spTree>
    <p:extLst>
      <p:ext uri="{BB962C8B-B14F-4D97-AF65-F5344CB8AC3E}">
        <p14:creationId xmlns:p14="http://schemas.microsoft.com/office/powerpoint/2010/main" val="89418934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7A346B99-D09F-42D5-AE2B-D23878EF356F}" type="slidenum">
              <a:rPr lang="es-ES"/>
              <a:pPr>
                <a:defRPr/>
              </a:pPr>
              <a:t>‹Nº›</a:t>
            </a:fld>
            <a:endParaRPr lang="es-ES"/>
          </a:p>
        </p:txBody>
      </p:sp>
    </p:spTree>
    <p:extLst>
      <p:ext uri="{BB962C8B-B14F-4D97-AF65-F5344CB8AC3E}">
        <p14:creationId xmlns:p14="http://schemas.microsoft.com/office/powerpoint/2010/main" val="170270337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BC9DF3A-46AA-4A7A-977A-C8252E9BB8B7}" type="slidenum">
              <a:rPr lang="es-ES"/>
              <a:pPr>
                <a:defRPr/>
              </a:pPr>
              <a:t>‹Nº›</a:t>
            </a:fld>
            <a:endParaRPr lang="es-ES"/>
          </a:p>
        </p:txBody>
      </p:sp>
    </p:spTree>
    <p:extLst>
      <p:ext uri="{BB962C8B-B14F-4D97-AF65-F5344CB8AC3E}">
        <p14:creationId xmlns:p14="http://schemas.microsoft.com/office/powerpoint/2010/main" val="415926128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091B8D4-96E1-4FF8-88E1-BF73EACD8C8F}" type="slidenum">
              <a:rPr lang="es-ES"/>
              <a:pPr>
                <a:defRPr/>
              </a:pPr>
              <a:t>‹Nº›</a:t>
            </a:fld>
            <a:endParaRPr lang="es-ES"/>
          </a:p>
        </p:txBody>
      </p:sp>
    </p:spTree>
    <p:extLst>
      <p:ext uri="{BB962C8B-B14F-4D97-AF65-F5344CB8AC3E}">
        <p14:creationId xmlns:p14="http://schemas.microsoft.com/office/powerpoint/2010/main" val="316125384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C3050B1-855D-4F15-8870-DDA820741A2E}" type="slidenum">
              <a:rPr lang="es-ES"/>
              <a:pPr>
                <a:defRPr/>
              </a:pPr>
              <a:t>‹Nº›</a:t>
            </a:fld>
            <a:endParaRPr lang="es-ES"/>
          </a:p>
        </p:txBody>
      </p:sp>
    </p:spTree>
    <p:extLst>
      <p:ext uri="{BB962C8B-B14F-4D97-AF65-F5344CB8AC3E}">
        <p14:creationId xmlns:p14="http://schemas.microsoft.com/office/powerpoint/2010/main" val="401179032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ED04325-1206-4386-AADF-E804FCB1B9F1}" type="slidenum">
              <a:rPr lang="es-ES"/>
              <a:pPr>
                <a:defRPr/>
              </a:pPr>
              <a:t>‹Nº›</a:t>
            </a:fld>
            <a:endParaRPr lang="es-ES"/>
          </a:p>
        </p:txBody>
      </p:sp>
    </p:spTree>
    <p:extLst>
      <p:ext uri="{BB962C8B-B14F-4D97-AF65-F5344CB8AC3E}">
        <p14:creationId xmlns:p14="http://schemas.microsoft.com/office/powerpoint/2010/main" val="156165920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BC89EEF-F67F-4D0E-9A33-33117E53F0A8}" type="slidenum">
              <a:rPr lang="es-ES"/>
              <a:pPr>
                <a:defRPr/>
              </a:pPr>
              <a:t>‹Nº›</a:t>
            </a:fld>
            <a:endParaRPr lang="es-ES"/>
          </a:p>
        </p:txBody>
      </p:sp>
    </p:spTree>
    <p:extLst>
      <p:ext uri="{BB962C8B-B14F-4D97-AF65-F5344CB8AC3E}">
        <p14:creationId xmlns:p14="http://schemas.microsoft.com/office/powerpoint/2010/main" val="407340944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7903E1-4D7E-48A5-877E-21057E25BE5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712912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4F8B14-8483-4DD2-869E-C17C6FD9F75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160996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3E2F34-19A0-4A27-A43D-8ABF324F5C5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446549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2797B1-E7E1-4F4A-9B68-56366C99D64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753039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D3ABE8-39DD-4E30-A557-5264B0A915B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039906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E6CC46-F2BF-4ED4-9BE2-3893149A5E2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781689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C26DDB-D7F2-4E84-9860-1780D45C0A6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073190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3774DA-B89F-46E1-8247-94EC0CDD912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259744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1767B8-EC26-41E4-BEA9-4AD11FC5984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762773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E9391-5BB7-4A18-9668-D15430D5BCF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21490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887F30-2ADA-456A-9E5E-F234D40804F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600060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C403C0-591F-47A3-8DE9-9F37414F15F2}"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40015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56E76E-CE59-45C6-A8B5-29A47BAFCF38}"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1520078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4B8C1-81E0-4317-BDFB-00CC59DB754B}"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390140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326566-AA7E-4A8F-9BD6-E66E60DE29FA}"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180637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2B0D11-425F-46C9-A831-6DA963B05221}"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1939035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C8BCC0-422D-46F8-A057-39D103A933A6}"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459416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0D7EAF-287D-404F-8F1D-D80FA6AB5438}"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1035310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E59EC3-C4F7-4F7A-85AF-053B5D340156}"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697485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7E542C-AAE9-40A3-924C-D91A96D3A757}"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385615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6BFBEB-E2A8-45F9-A9E5-0A89E28DB7E4}"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986641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B0602A-03B0-45B0-91B2-5EB112016B1D}"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40101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CCC70E-AEE6-41E9-AB06-C981A336EF64}"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128079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38C3-9C87-45EB-B3CE-AB37FBF70190}"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159760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95B423-5AB3-4E47-9C5B-56AE22D0BE98}"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949306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AE219-C702-45EE-9CAB-B2EB268CC25D}"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866105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AFCB20-8566-4E33-8547-DC5EBFD2C0CF}"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484801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C5F9969-460E-4394-AE79-B2E94F5F15DA}"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2455325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D80B4F-4051-49EB-819C-5549A7A930D0}"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861837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5988C6-9B3A-4B7E-B8E1-6B168CD6CCF2}"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095828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EC54A1-C5C3-4C97-8A46-80BB38059F5F}"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1907287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F7029-2790-49CB-9DFD-92E5C096F1BF}"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3854843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MX">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MX">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D0456-0E58-4F33-AF8E-08B4AC8B212F}" type="slidenum">
              <a:rPr lang="es-MX">
                <a:solidFill>
                  <a:srgbClr val="000000"/>
                </a:solidFill>
              </a:rPr>
              <a:pPr>
                <a:defRPr/>
              </a:pPr>
              <a:t>‹Nº›</a:t>
            </a:fld>
            <a:endParaRPr lang="es-MX">
              <a:solidFill>
                <a:srgbClr val="000000"/>
              </a:solidFill>
            </a:endParaRPr>
          </a:p>
        </p:txBody>
      </p:sp>
    </p:spTree>
    <p:extLst>
      <p:ext uri="{BB962C8B-B14F-4D97-AF65-F5344CB8AC3E}">
        <p14:creationId xmlns:p14="http://schemas.microsoft.com/office/powerpoint/2010/main" val="8090446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881619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085792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4892871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9928761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C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413434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C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564910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5303034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937218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607762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6482736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1E2242F-3A88-44BA-BC42-25E020533A39}" type="datetimeFigureOut">
              <a:rPr lang="es-CO" smtClean="0">
                <a:solidFill>
                  <a:prstClr val="black">
                    <a:tint val="75000"/>
                  </a:prstClr>
                </a:solidFill>
              </a:rPr>
              <a:pPr/>
              <a:t>13/09/2016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3A55B-6D39-4128-BE42-6947CD852C0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941424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92100"/>
            <a:ext cx="10972800" cy="13843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609600" y="1905000"/>
            <a:ext cx="10972800" cy="4114800"/>
          </a:xfrm>
        </p:spPr>
        <p:txBody>
          <a:bodyPr>
            <a:normAutofit/>
          </a:bodyPr>
          <a:lstStyle/>
          <a:p>
            <a:pPr lvl="0"/>
            <a:endParaRPr lang="es-ES" noProof="0" smtClean="0"/>
          </a:p>
        </p:txBody>
      </p:sp>
      <p:sp>
        <p:nvSpPr>
          <p:cNvPr id="4" name="Rectangle 4"/>
          <p:cNvSpPr>
            <a:spLocks noGrp="1" noChangeArrowheads="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59E105-83B4-4DB1-942A-26D61714F46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202985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914400" y="350838"/>
            <a:ext cx="10380133" cy="54292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914400" y="6165850"/>
            <a:ext cx="2540000" cy="457200"/>
          </a:xfrm>
        </p:spPr>
        <p:txBody>
          <a:bodyPr/>
          <a:lstStyle>
            <a:lvl1pPr>
              <a:defRPr/>
            </a:lvl1pPr>
          </a:lstStyle>
          <a:p>
            <a:endParaRPr lang="es-ES">
              <a:solidFill>
                <a:prstClr val="black">
                  <a:tint val="75000"/>
                </a:prstClr>
              </a:solidFill>
            </a:endParaRPr>
          </a:p>
        </p:txBody>
      </p:sp>
      <p:sp>
        <p:nvSpPr>
          <p:cNvPr id="4" name="3 Marcador de pie de página"/>
          <p:cNvSpPr>
            <a:spLocks noGrp="1"/>
          </p:cNvSpPr>
          <p:nvPr>
            <p:ph type="ftr" sz="quarter" idx="11"/>
          </p:nvPr>
        </p:nvSpPr>
        <p:spPr>
          <a:xfrm>
            <a:off x="4165600" y="6165850"/>
            <a:ext cx="3860800" cy="457200"/>
          </a:xfrm>
        </p:spPr>
        <p:txBody>
          <a:bodyPr/>
          <a:lstStyle>
            <a:lvl1pPr>
              <a:defRPr/>
            </a:lvl1p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a:xfrm>
            <a:off x="8737600" y="6165850"/>
            <a:ext cx="2540000" cy="457200"/>
          </a:xfrm>
        </p:spPr>
        <p:txBody>
          <a:bodyPr/>
          <a:lstStyle>
            <a:lvl1pPr>
              <a:defRPr/>
            </a:lvl1pPr>
          </a:lstStyle>
          <a:p>
            <a:fld id="{CA8EA64F-8569-4EFE-A5A5-3729958B62D6}" type="slidenum">
              <a:rPr lang="es-ES">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693870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95A08A-40B1-4C0D-AD7D-39DA97F045F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645204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56FD21-EECE-4618-A140-805901671FE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2688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03C16-C8F9-44EE-A362-22165D24EDC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3774271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89781-9059-447B-ACF4-8AB4FE5E78F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7999262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3EC0DC3-001C-4F4F-A094-941E92EA951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1054242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24AC07-0B4F-41FA-9FC8-E1354C0098F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574632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0C43CE-5126-48C6-A498-58CE6092E12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60756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95B65F-AE7B-4B72-B873-4D94CC019CC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6451872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A50A4B-DF36-4506-BA94-C2FBF91FD5D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8105875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FB8EF7-EA1C-4B35-AC43-7AF7DEE5F43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5904158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22689D-9CBF-4648-BA9D-8E34AED8914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016190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9A4DE18-75B9-491A-8EFB-FEA8880C19B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018379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016B222-B3B5-4B7A-B848-4159B777ED11}" type="slidenum">
              <a:rPr lang="es-ES"/>
              <a:pPr>
                <a:defRPr/>
              </a:pPr>
              <a:t>‹Nº›</a:t>
            </a:fld>
            <a:endParaRPr lang="es-ES"/>
          </a:p>
        </p:txBody>
      </p:sp>
    </p:spTree>
    <p:extLst>
      <p:ext uri="{BB962C8B-B14F-4D97-AF65-F5344CB8AC3E}">
        <p14:creationId xmlns:p14="http://schemas.microsoft.com/office/powerpoint/2010/main" val="258826610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26B31BF-F413-42F6-A365-F4BDD2559D57}" type="slidenum">
              <a:rPr lang="es-ES"/>
              <a:pPr>
                <a:defRPr/>
              </a:pPr>
              <a:t>‹Nº›</a:t>
            </a:fld>
            <a:endParaRPr lang="es-ES"/>
          </a:p>
        </p:txBody>
      </p:sp>
    </p:spTree>
    <p:extLst>
      <p:ext uri="{BB962C8B-B14F-4D97-AF65-F5344CB8AC3E}">
        <p14:creationId xmlns:p14="http://schemas.microsoft.com/office/powerpoint/2010/main" val="228355153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14815D5-BC84-403A-83E1-351EABC38E19}" type="slidenum">
              <a:rPr lang="es-ES"/>
              <a:pPr>
                <a:defRPr/>
              </a:pPr>
              <a:t>‹Nº›</a:t>
            </a:fld>
            <a:endParaRPr lang="es-ES"/>
          </a:p>
        </p:txBody>
      </p:sp>
    </p:spTree>
    <p:extLst>
      <p:ext uri="{BB962C8B-B14F-4D97-AF65-F5344CB8AC3E}">
        <p14:creationId xmlns:p14="http://schemas.microsoft.com/office/powerpoint/2010/main" val="222213159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6A9BA15-EB70-4652-A1A2-6C01710380D5}" type="slidenum">
              <a:rPr lang="es-ES"/>
              <a:pPr>
                <a:defRPr/>
              </a:pPr>
              <a:t>‹Nº›</a:t>
            </a:fld>
            <a:endParaRPr lang="es-ES"/>
          </a:p>
        </p:txBody>
      </p:sp>
    </p:spTree>
    <p:extLst>
      <p:ext uri="{BB962C8B-B14F-4D97-AF65-F5344CB8AC3E}">
        <p14:creationId xmlns:p14="http://schemas.microsoft.com/office/powerpoint/2010/main" val="138216726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8D56DECE-7451-4D70-A8DD-CD97F11409D2}" type="slidenum">
              <a:rPr lang="es-ES"/>
              <a:pPr>
                <a:defRPr/>
              </a:pPr>
              <a:t>‹Nº›</a:t>
            </a:fld>
            <a:endParaRPr lang="es-ES"/>
          </a:p>
        </p:txBody>
      </p:sp>
    </p:spTree>
    <p:extLst>
      <p:ext uri="{BB962C8B-B14F-4D97-AF65-F5344CB8AC3E}">
        <p14:creationId xmlns:p14="http://schemas.microsoft.com/office/powerpoint/2010/main" val="229875302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7A346B99-D09F-42D5-AE2B-D23878EF356F}" type="slidenum">
              <a:rPr lang="es-ES"/>
              <a:pPr>
                <a:defRPr/>
              </a:pPr>
              <a:t>‹Nº›</a:t>
            </a:fld>
            <a:endParaRPr lang="es-ES"/>
          </a:p>
        </p:txBody>
      </p:sp>
    </p:spTree>
    <p:extLst>
      <p:ext uri="{BB962C8B-B14F-4D97-AF65-F5344CB8AC3E}">
        <p14:creationId xmlns:p14="http://schemas.microsoft.com/office/powerpoint/2010/main" val="413469066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BC9DF3A-46AA-4A7A-977A-C8252E9BB8B7}" type="slidenum">
              <a:rPr lang="es-ES"/>
              <a:pPr>
                <a:defRPr/>
              </a:pPr>
              <a:t>‹Nº›</a:t>
            </a:fld>
            <a:endParaRPr lang="es-ES"/>
          </a:p>
        </p:txBody>
      </p:sp>
    </p:spTree>
    <p:extLst>
      <p:ext uri="{BB962C8B-B14F-4D97-AF65-F5344CB8AC3E}">
        <p14:creationId xmlns:p14="http://schemas.microsoft.com/office/powerpoint/2010/main" val="171240052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091B8D4-96E1-4FF8-88E1-BF73EACD8C8F}" type="slidenum">
              <a:rPr lang="es-ES"/>
              <a:pPr>
                <a:defRPr/>
              </a:pPr>
              <a:t>‹Nº›</a:t>
            </a:fld>
            <a:endParaRPr lang="es-ES"/>
          </a:p>
        </p:txBody>
      </p:sp>
    </p:spTree>
    <p:extLst>
      <p:ext uri="{BB962C8B-B14F-4D97-AF65-F5344CB8AC3E}">
        <p14:creationId xmlns:p14="http://schemas.microsoft.com/office/powerpoint/2010/main" val="427286912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C3050B1-855D-4F15-8870-DDA820741A2E}" type="slidenum">
              <a:rPr lang="es-ES"/>
              <a:pPr>
                <a:defRPr/>
              </a:pPr>
              <a:t>‹Nº›</a:t>
            </a:fld>
            <a:endParaRPr lang="es-ES"/>
          </a:p>
        </p:txBody>
      </p:sp>
    </p:spTree>
    <p:extLst>
      <p:ext uri="{BB962C8B-B14F-4D97-AF65-F5344CB8AC3E}">
        <p14:creationId xmlns:p14="http://schemas.microsoft.com/office/powerpoint/2010/main" val="342684893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ED04325-1206-4386-AADF-E804FCB1B9F1}" type="slidenum">
              <a:rPr lang="es-ES"/>
              <a:pPr>
                <a:defRPr/>
              </a:pPr>
              <a:t>‹Nº›</a:t>
            </a:fld>
            <a:endParaRPr lang="es-ES"/>
          </a:p>
        </p:txBody>
      </p:sp>
    </p:spTree>
    <p:extLst>
      <p:ext uri="{BB962C8B-B14F-4D97-AF65-F5344CB8AC3E}">
        <p14:creationId xmlns:p14="http://schemas.microsoft.com/office/powerpoint/2010/main" val="104626157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BC89EEF-F67F-4D0E-9A33-33117E53F0A8}" type="slidenum">
              <a:rPr lang="es-ES"/>
              <a:pPr>
                <a:defRPr/>
              </a:pPr>
              <a:t>‹Nº›</a:t>
            </a:fld>
            <a:endParaRPr lang="es-ES"/>
          </a:p>
        </p:txBody>
      </p:sp>
    </p:spTree>
    <p:extLst>
      <p:ext uri="{BB962C8B-B14F-4D97-AF65-F5344CB8AC3E}">
        <p14:creationId xmlns:p14="http://schemas.microsoft.com/office/powerpoint/2010/main" val="29320432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0BB838-6085-4386-8F32-49D7594114B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66541211"/>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C84BF-A1A6-40CC-A30B-FAF7A8406F9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52163433"/>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086BAA-6CA8-473F-B3D1-E31834DA398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6579185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9/13/2016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2560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s-ES">
              <a:solidFill>
                <a:prstClr val="black"/>
              </a:solidFill>
              <a:latin typeface="Arial" pitchFamily="34"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s-ES">
              <a:solidFill>
                <a:prstClr val="black"/>
              </a:solidFill>
              <a:latin typeface="Arial" pitchFamily="34"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35B0FF48-C9BE-4558-BD70-0C4765F8FC0B}" type="slidenum">
              <a:rPr lang="es-ES" smtClean="0">
                <a:solidFill>
                  <a:prstClr val="black"/>
                </a:solidFill>
                <a:latin typeface="Arial" pitchFamily="34" charset="0"/>
              </a:rPr>
              <a:pPr defTabSz="914400" fontAlgn="base">
                <a:spcBef>
                  <a:spcPct val="0"/>
                </a:spcBef>
                <a:spcAft>
                  <a:spcPct val="0"/>
                </a:spcAft>
                <a:defRPr/>
              </a:pPr>
              <a:t>‹Nº›</a:t>
            </a:fld>
            <a:endParaRPr lang="es-ES">
              <a:solidFill>
                <a:prstClr val="black"/>
              </a:solidFill>
              <a:latin typeface="Arial" pitchFamily="34" charset="0"/>
            </a:endParaRPr>
          </a:p>
        </p:txBody>
      </p:sp>
    </p:spTree>
    <p:extLst>
      <p:ext uri="{BB962C8B-B14F-4D97-AF65-F5344CB8AC3E}">
        <p14:creationId xmlns:p14="http://schemas.microsoft.com/office/powerpoint/2010/main" val="162833631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ltLang="es-CO" smtClean="0"/>
              <a:t>Haga clic para cambiar el estilo de título	</a:t>
            </a:r>
          </a:p>
        </p:txBody>
      </p:sp>
      <p:sp>
        <p:nvSpPr>
          <p:cNvPr id="276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MX" altLang="es-CO" smtClean="0"/>
              <a:t>Haga clic para modificar el estilo de texto del patrón</a:t>
            </a:r>
          </a:p>
          <a:p>
            <a:pPr lvl="1"/>
            <a:r>
              <a:rPr lang="es-MX" altLang="es-CO" smtClean="0"/>
              <a:t>Segundo nivel</a:t>
            </a:r>
          </a:p>
          <a:p>
            <a:pPr lvl="2"/>
            <a:r>
              <a:rPr lang="es-MX" altLang="es-CO" smtClean="0"/>
              <a:t>Tercer nivel</a:t>
            </a:r>
          </a:p>
          <a:p>
            <a:pPr lvl="3"/>
            <a:r>
              <a:rPr lang="es-MX" altLang="es-CO" smtClean="0"/>
              <a:t>Cuarto nivel</a:t>
            </a:r>
          </a:p>
          <a:p>
            <a:pPr lvl="4"/>
            <a:r>
              <a:rPr lang="es-MX" altLang="es-CO" smtClean="0"/>
              <a:t>Quinto nivel</a:t>
            </a:r>
          </a:p>
        </p:txBody>
      </p:sp>
      <p:sp>
        <p:nvSpPr>
          <p:cNvPr id="2242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defTabSz="914400" fontAlgn="base">
              <a:spcBef>
                <a:spcPct val="0"/>
              </a:spcBef>
              <a:spcAft>
                <a:spcPct val="0"/>
              </a:spcAft>
              <a:defRPr/>
            </a:pPr>
            <a:endParaRPr lang="es-MX">
              <a:solidFill>
                <a:srgbClr val="000000"/>
              </a:solidFill>
              <a:latin typeface="Times New Roman" pitchFamily="18" charset="0"/>
            </a:endParaRPr>
          </a:p>
        </p:txBody>
      </p:sp>
      <p:sp>
        <p:nvSpPr>
          <p:cNvPr id="2242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defTabSz="914400" fontAlgn="base">
              <a:spcBef>
                <a:spcPct val="0"/>
              </a:spcBef>
              <a:spcAft>
                <a:spcPct val="0"/>
              </a:spcAft>
              <a:defRPr/>
            </a:pPr>
            <a:endParaRPr lang="es-MX">
              <a:solidFill>
                <a:srgbClr val="000000"/>
              </a:solidFill>
              <a:latin typeface="Times New Roman" pitchFamily="18" charset="0"/>
            </a:endParaRPr>
          </a:p>
        </p:txBody>
      </p:sp>
      <p:sp>
        <p:nvSpPr>
          <p:cNvPr id="2242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defRPr/>
            </a:pPr>
            <a:fld id="{FD6E52D7-66F6-4D0A-A470-573FD9618395}" type="slidenum">
              <a:rPr lang="es-MX" smtClean="0">
                <a:solidFill>
                  <a:srgbClr val="000000"/>
                </a:solidFill>
                <a:latin typeface="Times New Roman" pitchFamily="18" charset="0"/>
              </a:rPr>
              <a:pPr defTabSz="914400" fontAlgn="base">
                <a:spcBef>
                  <a:spcPct val="0"/>
                </a:spcBef>
                <a:spcAft>
                  <a:spcPct val="0"/>
                </a:spcAft>
                <a:defRPr/>
              </a:pPr>
              <a:t>‹Nº›</a:t>
            </a:fld>
            <a:endParaRPr lang="es-MX">
              <a:solidFill>
                <a:srgbClr val="000000"/>
              </a:solidFill>
              <a:latin typeface="Times New Roman" pitchFamily="18" charset="0"/>
            </a:endParaRPr>
          </a:p>
        </p:txBody>
      </p:sp>
    </p:spTree>
    <p:extLst>
      <p:ext uri="{BB962C8B-B14F-4D97-AF65-F5344CB8AC3E}">
        <p14:creationId xmlns:p14="http://schemas.microsoft.com/office/powerpoint/2010/main" val="69217036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smtClean="0"/>
              <a:t>Haga clic para cambiar el estilo de título	</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p>
        </p:txBody>
      </p:sp>
      <p:sp>
        <p:nvSpPr>
          <p:cNvPr id="152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endParaRPr lang="es-MX">
              <a:solidFill>
                <a:srgbClr val="000000"/>
              </a:solidFill>
            </a:endParaRPr>
          </a:p>
        </p:txBody>
      </p:sp>
      <p:sp>
        <p:nvSpPr>
          <p:cNvPr id="152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fontAlgn="base">
              <a:spcBef>
                <a:spcPct val="0"/>
              </a:spcBef>
              <a:spcAft>
                <a:spcPct val="0"/>
              </a:spcAft>
              <a:defRPr/>
            </a:pPr>
            <a:endParaRPr lang="es-MX">
              <a:solidFill>
                <a:srgbClr val="000000"/>
              </a:solidFill>
            </a:endParaRPr>
          </a:p>
        </p:txBody>
      </p:sp>
      <p:sp>
        <p:nvSpPr>
          <p:cNvPr id="152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D7176266-CE4D-4348-AADC-73CBA542870A}" type="slidenum">
              <a:rPr lang="es-MX" smtClean="0">
                <a:solidFill>
                  <a:srgbClr val="000000"/>
                </a:solidFill>
              </a:rPr>
              <a:pPr defTabSz="914400" fontAlgn="base">
                <a:spcBef>
                  <a:spcPct val="0"/>
                </a:spcBef>
                <a:spcAft>
                  <a:spcPct val="0"/>
                </a:spcAft>
                <a:defRPr/>
              </a:pPr>
              <a:t>‹Nº›</a:t>
            </a:fld>
            <a:endParaRPr lang="es-MX">
              <a:solidFill>
                <a:srgbClr val="000000"/>
              </a:solidFill>
            </a:endParaRPr>
          </a:p>
        </p:txBody>
      </p:sp>
    </p:spTree>
    <p:extLst>
      <p:ext uri="{BB962C8B-B14F-4D97-AF65-F5344CB8AC3E}">
        <p14:creationId xmlns:p14="http://schemas.microsoft.com/office/powerpoint/2010/main" val="2744691462"/>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E1A1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126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000000"/>
                </a:solidFill>
                <a:latin typeface="Arial" charset="0"/>
                <a:cs typeface="+mn-cs"/>
              </a:defRPr>
            </a:lvl1pPr>
          </a:lstStyle>
          <a:p>
            <a:pPr defTabSz="914400">
              <a:defRPr/>
            </a:pPr>
            <a:endParaRPr lang="es-ES"/>
          </a:p>
        </p:txBody>
      </p:sp>
      <p:sp>
        <p:nvSpPr>
          <p:cNvPr id="1126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Arial" charset="0"/>
                <a:cs typeface="+mn-cs"/>
              </a:defRPr>
            </a:lvl1pPr>
          </a:lstStyle>
          <a:p>
            <a:pPr defTabSz="914400">
              <a:defRPr/>
            </a:pPr>
            <a:endParaRPr lang="es-ES"/>
          </a:p>
        </p:txBody>
      </p:sp>
      <p:sp>
        <p:nvSpPr>
          <p:cNvPr id="1127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solidFill>
                  <a:srgbClr val="000000"/>
                </a:solidFill>
                <a:latin typeface="Arial" charset="0"/>
                <a:cs typeface="+mn-cs"/>
              </a:defRPr>
            </a:lvl1pPr>
          </a:lstStyle>
          <a:p>
            <a:pPr defTabSz="914400">
              <a:defRPr/>
            </a:pPr>
            <a:fld id="{CC632589-979F-4269-A436-68EA22B77043}" type="slidenum">
              <a:rPr lang="es-ES" smtClean="0"/>
              <a:pPr defTabSz="914400">
                <a:defRPr/>
              </a:pPr>
              <a:t>‹Nº›</a:t>
            </a:fld>
            <a:endParaRPr lang="es-ES"/>
          </a:p>
        </p:txBody>
      </p:sp>
    </p:spTree>
    <p:extLst>
      <p:ext uri="{BB962C8B-B14F-4D97-AF65-F5344CB8AC3E}">
        <p14:creationId xmlns:p14="http://schemas.microsoft.com/office/powerpoint/2010/main" val="370955020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800" decel="100000"/>
                                        <p:tgtEl>
                                          <p:spTgt spid="11266"/>
                                        </p:tgtEl>
                                      </p:cBhvr>
                                    </p:animEffect>
                                    <p:anim calcmode="lin" valueType="num">
                                      <p:cBhvr>
                                        <p:cTn id="8" dur="800" decel="100000" fill="hold"/>
                                        <p:tgtEl>
                                          <p:spTgt spid="11266"/>
                                        </p:tgtEl>
                                        <p:attrNameLst>
                                          <p:attrName>style.rotation</p:attrName>
                                        </p:attrNameLst>
                                      </p:cBhvr>
                                      <p:tavLst>
                                        <p:tav tm="0">
                                          <p:val>
                                            <p:fltVal val="-90"/>
                                          </p:val>
                                        </p:tav>
                                        <p:tav tm="100000">
                                          <p:val>
                                            <p:fltVal val="0"/>
                                          </p:val>
                                        </p:tav>
                                      </p:tavLst>
                                    </p:anim>
                                    <p:anim calcmode="lin" valueType="num">
                                      <p:cBhvr>
                                        <p:cTn id="9" dur="800" decel="100000" fill="hold"/>
                                        <p:tgtEl>
                                          <p:spTgt spid="11266"/>
                                        </p:tgtEl>
                                        <p:attrNameLst>
                                          <p:attrName>ppt_x</p:attrName>
                                        </p:attrNameLst>
                                      </p:cBhvr>
                                      <p:tavLst>
                                        <p:tav tm="0">
                                          <p:val>
                                            <p:strVal val="#ppt_x+0.4"/>
                                          </p:val>
                                        </p:tav>
                                        <p:tav tm="100000">
                                          <p:val>
                                            <p:strVal val="#ppt_x-0.05"/>
                                          </p:val>
                                        </p:tav>
                                      </p:tavLst>
                                    </p:anim>
                                    <p:anim calcmode="lin" valueType="num">
                                      <p:cBhvr>
                                        <p:cTn id="10" dur="800" decel="100000" fill="hold"/>
                                        <p:tgtEl>
                                          <p:spTgt spid="1126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26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26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267">
                                            <p:txEl>
                                              <p:pRg st="0" end="0"/>
                                            </p:txEl>
                                          </p:spTgt>
                                        </p:tgtEl>
                                        <p:attrNameLst>
                                          <p:attrName>style.visibility</p:attrName>
                                        </p:attrNameLst>
                                      </p:cBhvr>
                                      <p:to>
                                        <p:strVal val="visible"/>
                                      </p:to>
                                    </p:set>
                                    <p:animEffect transition="in" filter="fade">
                                      <p:cBhvr>
                                        <p:cTn id="17" dur="1000"/>
                                        <p:tgtEl>
                                          <p:spTgt spid="11267">
                                            <p:txEl>
                                              <p:pRg st="0" end="0"/>
                                            </p:txEl>
                                          </p:spTgt>
                                        </p:tgtEl>
                                      </p:cBhvr>
                                    </p:animEffect>
                                    <p:anim calcmode="lin" valueType="num">
                                      <p:cBhvr>
                                        <p:cTn id="1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267">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267">
                                            <p:txEl>
                                              <p:pRg st="1" end="1"/>
                                            </p:txEl>
                                          </p:spTgt>
                                        </p:tgtEl>
                                        <p:attrNameLst>
                                          <p:attrName>style.visibility</p:attrName>
                                        </p:attrNameLst>
                                      </p:cBhvr>
                                      <p:to>
                                        <p:strVal val="visible"/>
                                      </p:to>
                                    </p:set>
                                    <p:animEffect transition="in" filter="fade">
                                      <p:cBhvr>
                                        <p:cTn id="22" dur="1000"/>
                                        <p:tgtEl>
                                          <p:spTgt spid="11267">
                                            <p:txEl>
                                              <p:pRg st="1" end="1"/>
                                            </p:txEl>
                                          </p:spTgt>
                                        </p:tgtEl>
                                      </p:cBhvr>
                                    </p:animEffect>
                                    <p:anim calcmode="lin" valueType="num">
                                      <p:cBhvr>
                                        <p:cTn id="23" dur="10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267">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1267">
                                            <p:txEl>
                                              <p:pRg st="2" end="2"/>
                                            </p:txEl>
                                          </p:spTgt>
                                        </p:tgtEl>
                                        <p:attrNameLst>
                                          <p:attrName>style.visibility</p:attrName>
                                        </p:attrNameLst>
                                      </p:cBhvr>
                                      <p:to>
                                        <p:strVal val="visible"/>
                                      </p:to>
                                    </p:set>
                                    <p:animEffect transition="in" filter="fade">
                                      <p:cBhvr>
                                        <p:cTn id="27" dur="1000"/>
                                        <p:tgtEl>
                                          <p:spTgt spid="11267">
                                            <p:txEl>
                                              <p:pRg st="2" end="2"/>
                                            </p:txEl>
                                          </p:spTgt>
                                        </p:tgtEl>
                                      </p:cBhvr>
                                    </p:animEffect>
                                    <p:anim calcmode="lin" valueType="num">
                                      <p:cBhvr>
                                        <p:cTn id="2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1267">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1267">
                                            <p:txEl>
                                              <p:pRg st="3" end="3"/>
                                            </p:txEl>
                                          </p:spTgt>
                                        </p:tgtEl>
                                        <p:attrNameLst>
                                          <p:attrName>style.visibility</p:attrName>
                                        </p:attrNameLst>
                                      </p:cBhvr>
                                      <p:to>
                                        <p:strVal val="visible"/>
                                      </p:to>
                                    </p:set>
                                    <p:animEffect transition="in" filter="fade">
                                      <p:cBhvr>
                                        <p:cTn id="32" dur="1000"/>
                                        <p:tgtEl>
                                          <p:spTgt spid="11267">
                                            <p:txEl>
                                              <p:pRg st="3" end="3"/>
                                            </p:txEl>
                                          </p:spTgt>
                                        </p:tgtEl>
                                      </p:cBhvr>
                                    </p:animEffect>
                                    <p:anim calcmode="lin" valueType="num">
                                      <p:cBhvr>
                                        <p:cTn id="33" dur="10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1267">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1267">
                                            <p:txEl>
                                              <p:pRg st="4" end="4"/>
                                            </p:txEl>
                                          </p:spTgt>
                                        </p:tgtEl>
                                        <p:attrNameLst>
                                          <p:attrName>style.visibility</p:attrName>
                                        </p:attrNameLst>
                                      </p:cBhvr>
                                      <p:to>
                                        <p:strVal val="visible"/>
                                      </p:to>
                                    </p:set>
                                    <p:animEffect transition="in" filter="fade">
                                      <p:cBhvr>
                                        <p:cTn id="37" dur="1000"/>
                                        <p:tgtEl>
                                          <p:spTgt spid="11267">
                                            <p:txEl>
                                              <p:pRg st="4" end="4"/>
                                            </p:txEl>
                                          </p:spTgt>
                                        </p:tgtEl>
                                      </p:cBhvr>
                                    </p:animEffect>
                                    <p:anim calcmode="lin" valueType="num">
                                      <p:cBhvr>
                                        <p:cTn id="38"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126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tmplLst>
          <p:tmpl lvl="1">
            <p:tnLst>
              <p:par>
                <p:cTn presetID="47" presetClass="entr" presetSubtype="0" fill="hold" nodeType="click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355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345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defRPr/>
            </a:pPr>
            <a:endParaRPr lang="es-ES">
              <a:solidFill>
                <a:srgbClr val="000000"/>
              </a:solidFill>
            </a:endParaRPr>
          </a:p>
        </p:txBody>
      </p:sp>
      <p:sp>
        <p:nvSpPr>
          <p:cNvPr id="2345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defRPr/>
            </a:pPr>
            <a:endParaRPr lang="es-ES">
              <a:solidFill>
                <a:srgbClr val="000000"/>
              </a:solidFill>
            </a:endParaRPr>
          </a:p>
        </p:txBody>
      </p:sp>
      <p:sp>
        <p:nvSpPr>
          <p:cNvPr id="2345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defRPr/>
            </a:pPr>
            <a:fld id="{59CECD8E-3F71-4F5C-9770-11DA31991667}" type="slidenum">
              <a:rPr lang="es-ES" smtClean="0">
                <a:solidFill>
                  <a:srgbClr val="000000"/>
                </a:solidFill>
              </a:rPr>
              <a:pPr defTabSz="914400"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32497376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smtClean="0"/>
              <a:t>Haga clic para cambiar el estilo de título	</a:t>
            </a:r>
          </a:p>
        </p:txBody>
      </p:sp>
      <p:sp>
        <p:nvSpPr>
          <p:cNvPr id="2457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p>
        </p:txBody>
      </p:sp>
      <p:sp>
        <p:nvSpPr>
          <p:cNvPr id="2314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defRPr/>
            </a:pPr>
            <a:endParaRPr lang="es-MX">
              <a:solidFill>
                <a:srgbClr val="000000"/>
              </a:solidFill>
            </a:endParaRPr>
          </a:p>
        </p:txBody>
      </p:sp>
      <p:sp>
        <p:nvSpPr>
          <p:cNvPr id="2314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defRPr/>
            </a:pPr>
            <a:endParaRPr lang="es-MX">
              <a:solidFill>
                <a:srgbClr val="000000"/>
              </a:solidFill>
            </a:endParaRPr>
          </a:p>
        </p:txBody>
      </p:sp>
      <p:sp>
        <p:nvSpPr>
          <p:cNvPr id="2314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defRPr/>
            </a:pPr>
            <a:fld id="{F4C9337A-1184-4029-AFAB-5580A64522EA}" type="slidenum">
              <a:rPr lang="es-MX" smtClean="0">
                <a:solidFill>
                  <a:srgbClr val="000000"/>
                </a:solidFill>
              </a:rPr>
              <a:pPr defTabSz="914400" fontAlgn="base">
                <a:spcBef>
                  <a:spcPct val="0"/>
                </a:spcBef>
                <a:spcAft>
                  <a:spcPct val="0"/>
                </a:spcAft>
                <a:defRPr/>
              </a:pPr>
              <a:t>‹Nº›</a:t>
            </a:fld>
            <a:endParaRPr lang="es-MX">
              <a:solidFill>
                <a:srgbClr val="000000"/>
              </a:solidFill>
            </a:endParaRPr>
          </a:p>
        </p:txBody>
      </p:sp>
    </p:spTree>
    <p:extLst>
      <p:ext uri="{BB962C8B-B14F-4D97-AF65-F5344CB8AC3E}">
        <p14:creationId xmlns:p14="http://schemas.microsoft.com/office/powerpoint/2010/main" val="379414242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ltLang="es-CO" smtClean="0"/>
              <a:t>Haga clic para cambiar el estilo de título	</a:t>
            </a:r>
          </a:p>
        </p:txBody>
      </p:sp>
      <p:sp>
        <p:nvSpPr>
          <p:cNvPr id="276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MX" altLang="es-CO" smtClean="0"/>
              <a:t>Haga clic para modificar el estilo de texto del patrón</a:t>
            </a:r>
          </a:p>
          <a:p>
            <a:pPr lvl="1"/>
            <a:r>
              <a:rPr lang="es-MX" altLang="es-CO" smtClean="0"/>
              <a:t>Segundo nivel</a:t>
            </a:r>
          </a:p>
          <a:p>
            <a:pPr lvl="2"/>
            <a:r>
              <a:rPr lang="es-MX" altLang="es-CO" smtClean="0"/>
              <a:t>Tercer nivel</a:t>
            </a:r>
          </a:p>
          <a:p>
            <a:pPr lvl="3"/>
            <a:r>
              <a:rPr lang="es-MX" altLang="es-CO" smtClean="0"/>
              <a:t>Cuarto nivel</a:t>
            </a:r>
          </a:p>
          <a:p>
            <a:pPr lvl="4"/>
            <a:r>
              <a:rPr lang="es-MX" altLang="es-CO" smtClean="0"/>
              <a:t>Quinto nivel</a:t>
            </a:r>
          </a:p>
        </p:txBody>
      </p:sp>
      <p:sp>
        <p:nvSpPr>
          <p:cNvPr id="2242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defTabSz="914400" fontAlgn="base">
              <a:spcBef>
                <a:spcPct val="0"/>
              </a:spcBef>
              <a:spcAft>
                <a:spcPct val="0"/>
              </a:spcAft>
              <a:defRPr/>
            </a:pPr>
            <a:endParaRPr lang="es-MX">
              <a:solidFill>
                <a:srgbClr val="000000"/>
              </a:solidFill>
              <a:latin typeface="Times New Roman" pitchFamily="18" charset="0"/>
            </a:endParaRPr>
          </a:p>
        </p:txBody>
      </p:sp>
      <p:sp>
        <p:nvSpPr>
          <p:cNvPr id="2242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defTabSz="914400" fontAlgn="base">
              <a:spcBef>
                <a:spcPct val="0"/>
              </a:spcBef>
              <a:spcAft>
                <a:spcPct val="0"/>
              </a:spcAft>
              <a:defRPr/>
            </a:pPr>
            <a:endParaRPr lang="es-MX">
              <a:solidFill>
                <a:srgbClr val="000000"/>
              </a:solidFill>
              <a:latin typeface="Times New Roman" pitchFamily="18" charset="0"/>
            </a:endParaRPr>
          </a:p>
        </p:txBody>
      </p:sp>
      <p:sp>
        <p:nvSpPr>
          <p:cNvPr id="2242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defRPr/>
            </a:pPr>
            <a:fld id="{FD6E52D7-66F6-4D0A-A470-573FD9618395}" type="slidenum">
              <a:rPr lang="es-MX" smtClean="0">
                <a:solidFill>
                  <a:srgbClr val="000000"/>
                </a:solidFill>
                <a:latin typeface="Times New Roman" pitchFamily="18" charset="0"/>
              </a:rPr>
              <a:pPr defTabSz="914400" fontAlgn="base">
                <a:spcBef>
                  <a:spcPct val="0"/>
                </a:spcBef>
                <a:spcAft>
                  <a:spcPct val="0"/>
                </a:spcAft>
                <a:defRPr/>
              </a:pPr>
              <a:t>‹Nº›</a:t>
            </a:fld>
            <a:endParaRPr lang="es-MX">
              <a:solidFill>
                <a:srgbClr val="000000"/>
              </a:solidFill>
              <a:latin typeface="Times New Roman" pitchFamily="18" charset="0"/>
            </a:endParaRPr>
          </a:p>
        </p:txBody>
      </p:sp>
    </p:spTree>
    <p:extLst>
      <p:ext uri="{BB962C8B-B14F-4D97-AF65-F5344CB8AC3E}">
        <p14:creationId xmlns:p14="http://schemas.microsoft.com/office/powerpoint/2010/main" val="8013340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chemeClr val="accent5"/>
            </a:gs>
            <a:gs pos="0">
              <a:schemeClr val="bg1"/>
            </a:gs>
            <a:gs pos="70000">
              <a:srgbClr val="C4D6EB"/>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1E2242F-3A88-44BA-BC42-25E020533A39}" type="datetimeFigureOut">
              <a:rPr lang="es-CO" smtClean="0">
                <a:solidFill>
                  <a:prstClr val="black">
                    <a:tint val="75000"/>
                  </a:prstClr>
                </a:solidFill>
              </a:rPr>
              <a:pPr defTabSz="914400"/>
              <a:t>13/09/2016</a:t>
            </a:fld>
            <a:endParaRPr lang="es-CO">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O">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533A55B-6D39-4128-BE42-6947CD852C04}" type="slidenum">
              <a:rPr lang="es-CO" smtClean="0">
                <a:solidFill>
                  <a:prstClr val="black">
                    <a:tint val="75000"/>
                  </a:prstClr>
                </a:solidFill>
              </a:rPr>
              <a:pPr defTabSz="914400"/>
              <a:t>‹Nº›</a:t>
            </a:fld>
            <a:endParaRPr lang="es-CO">
              <a:solidFill>
                <a:prstClr val="black">
                  <a:tint val="75000"/>
                </a:prstClr>
              </a:solidFill>
            </a:endParaRPr>
          </a:p>
        </p:txBody>
      </p:sp>
    </p:spTree>
    <p:extLst>
      <p:ext uri="{BB962C8B-B14F-4D97-AF65-F5344CB8AC3E}">
        <p14:creationId xmlns:p14="http://schemas.microsoft.com/office/powerpoint/2010/main" val="16973667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smtClean="0"/>
              <a:t>Haga clic para cambiar el estilo de título	</a:t>
            </a:r>
          </a:p>
        </p:txBody>
      </p:sp>
      <p:sp>
        <p:nvSpPr>
          <p:cNvPr id="614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smtClean="0"/>
              <a:t>Haga clic para modificar el estilo de texto del patrón</a:t>
            </a:r>
          </a:p>
          <a:p>
            <a:pPr lvl="1"/>
            <a:r>
              <a:rPr lang="es-ES" altLang="es-CO" smtClean="0"/>
              <a:t>Segundo nivel</a:t>
            </a:r>
          </a:p>
          <a:p>
            <a:pPr lvl="2"/>
            <a:r>
              <a:rPr lang="es-ES" altLang="es-CO" smtClean="0"/>
              <a:t>Tercer nivel</a:t>
            </a:r>
          </a:p>
          <a:p>
            <a:pPr lvl="3"/>
            <a:r>
              <a:rPr lang="es-ES" altLang="es-CO" smtClean="0"/>
              <a:t>Cuarto nivel</a:t>
            </a:r>
          </a:p>
          <a:p>
            <a:pPr lvl="4"/>
            <a:r>
              <a:rPr lang="es-ES" altLang="es-C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defTabSz="914400"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defTabSz="914400"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defTabSz="914400" fontAlgn="base">
              <a:spcBef>
                <a:spcPct val="0"/>
              </a:spcBef>
              <a:spcAft>
                <a:spcPct val="0"/>
              </a:spcAft>
              <a:defRPr/>
            </a:pPr>
            <a:fld id="{15DB7349-1CB1-4543-83A0-264AD963FA45}" type="slidenum">
              <a:rPr lang="es-ES" smtClean="0">
                <a:solidFill>
                  <a:srgbClr val="000000"/>
                </a:solidFill>
              </a:rPr>
              <a:pPr defTabSz="914400"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6015461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E1A1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126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000000"/>
                </a:solidFill>
                <a:latin typeface="Arial" charset="0"/>
                <a:cs typeface="+mn-cs"/>
              </a:defRPr>
            </a:lvl1pPr>
          </a:lstStyle>
          <a:p>
            <a:pPr defTabSz="914400">
              <a:defRPr/>
            </a:pPr>
            <a:endParaRPr lang="es-ES"/>
          </a:p>
        </p:txBody>
      </p:sp>
      <p:sp>
        <p:nvSpPr>
          <p:cNvPr id="1126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Arial" charset="0"/>
                <a:cs typeface="+mn-cs"/>
              </a:defRPr>
            </a:lvl1pPr>
          </a:lstStyle>
          <a:p>
            <a:pPr defTabSz="914400">
              <a:defRPr/>
            </a:pPr>
            <a:endParaRPr lang="es-ES"/>
          </a:p>
        </p:txBody>
      </p:sp>
      <p:sp>
        <p:nvSpPr>
          <p:cNvPr id="1127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solidFill>
                  <a:srgbClr val="000000"/>
                </a:solidFill>
                <a:latin typeface="Arial" charset="0"/>
                <a:cs typeface="+mn-cs"/>
              </a:defRPr>
            </a:lvl1pPr>
          </a:lstStyle>
          <a:p>
            <a:pPr defTabSz="914400">
              <a:defRPr/>
            </a:pPr>
            <a:fld id="{CC632589-979F-4269-A436-68EA22B77043}" type="slidenum">
              <a:rPr lang="es-ES" smtClean="0"/>
              <a:pPr defTabSz="914400">
                <a:defRPr/>
              </a:pPr>
              <a:t>‹Nº›</a:t>
            </a:fld>
            <a:endParaRPr lang="es-ES"/>
          </a:p>
        </p:txBody>
      </p:sp>
    </p:spTree>
    <p:extLst>
      <p:ext uri="{BB962C8B-B14F-4D97-AF65-F5344CB8AC3E}">
        <p14:creationId xmlns:p14="http://schemas.microsoft.com/office/powerpoint/2010/main" val="16602420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800" decel="100000"/>
                                        <p:tgtEl>
                                          <p:spTgt spid="11266"/>
                                        </p:tgtEl>
                                      </p:cBhvr>
                                    </p:animEffect>
                                    <p:anim calcmode="lin" valueType="num">
                                      <p:cBhvr>
                                        <p:cTn id="8" dur="800" decel="100000" fill="hold"/>
                                        <p:tgtEl>
                                          <p:spTgt spid="11266"/>
                                        </p:tgtEl>
                                        <p:attrNameLst>
                                          <p:attrName>style.rotation</p:attrName>
                                        </p:attrNameLst>
                                      </p:cBhvr>
                                      <p:tavLst>
                                        <p:tav tm="0">
                                          <p:val>
                                            <p:fltVal val="-90"/>
                                          </p:val>
                                        </p:tav>
                                        <p:tav tm="100000">
                                          <p:val>
                                            <p:fltVal val="0"/>
                                          </p:val>
                                        </p:tav>
                                      </p:tavLst>
                                    </p:anim>
                                    <p:anim calcmode="lin" valueType="num">
                                      <p:cBhvr>
                                        <p:cTn id="9" dur="800" decel="100000" fill="hold"/>
                                        <p:tgtEl>
                                          <p:spTgt spid="11266"/>
                                        </p:tgtEl>
                                        <p:attrNameLst>
                                          <p:attrName>ppt_x</p:attrName>
                                        </p:attrNameLst>
                                      </p:cBhvr>
                                      <p:tavLst>
                                        <p:tav tm="0">
                                          <p:val>
                                            <p:strVal val="#ppt_x+0.4"/>
                                          </p:val>
                                        </p:tav>
                                        <p:tav tm="100000">
                                          <p:val>
                                            <p:strVal val="#ppt_x-0.05"/>
                                          </p:val>
                                        </p:tav>
                                      </p:tavLst>
                                    </p:anim>
                                    <p:anim calcmode="lin" valueType="num">
                                      <p:cBhvr>
                                        <p:cTn id="10" dur="800" decel="100000" fill="hold"/>
                                        <p:tgtEl>
                                          <p:spTgt spid="1126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26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26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267">
                                            <p:txEl>
                                              <p:pRg st="0" end="0"/>
                                            </p:txEl>
                                          </p:spTgt>
                                        </p:tgtEl>
                                        <p:attrNameLst>
                                          <p:attrName>style.visibility</p:attrName>
                                        </p:attrNameLst>
                                      </p:cBhvr>
                                      <p:to>
                                        <p:strVal val="visible"/>
                                      </p:to>
                                    </p:set>
                                    <p:animEffect transition="in" filter="fade">
                                      <p:cBhvr>
                                        <p:cTn id="17" dur="1000"/>
                                        <p:tgtEl>
                                          <p:spTgt spid="11267">
                                            <p:txEl>
                                              <p:pRg st="0" end="0"/>
                                            </p:txEl>
                                          </p:spTgt>
                                        </p:tgtEl>
                                      </p:cBhvr>
                                    </p:animEffect>
                                    <p:anim calcmode="lin" valueType="num">
                                      <p:cBhvr>
                                        <p:cTn id="1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267">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267">
                                            <p:txEl>
                                              <p:pRg st="1" end="1"/>
                                            </p:txEl>
                                          </p:spTgt>
                                        </p:tgtEl>
                                        <p:attrNameLst>
                                          <p:attrName>style.visibility</p:attrName>
                                        </p:attrNameLst>
                                      </p:cBhvr>
                                      <p:to>
                                        <p:strVal val="visible"/>
                                      </p:to>
                                    </p:set>
                                    <p:animEffect transition="in" filter="fade">
                                      <p:cBhvr>
                                        <p:cTn id="22" dur="1000"/>
                                        <p:tgtEl>
                                          <p:spTgt spid="11267">
                                            <p:txEl>
                                              <p:pRg st="1" end="1"/>
                                            </p:txEl>
                                          </p:spTgt>
                                        </p:tgtEl>
                                      </p:cBhvr>
                                    </p:animEffect>
                                    <p:anim calcmode="lin" valueType="num">
                                      <p:cBhvr>
                                        <p:cTn id="23" dur="10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267">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1267">
                                            <p:txEl>
                                              <p:pRg st="2" end="2"/>
                                            </p:txEl>
                                          </p:spTgt>
                                        </p:tgtEl>
                                        <p:attrNameLst>
                                          <p:attrName>style.visibility</p:attrName>
                                        </p:attrNameLst>
                                      </p:cBhvr>
                                      <p:to>
                                        <p:strVal val="visible"/>
                                      </p:to>
                                    </p:set>
                                    <p:animEffect transition="in" filter="fade">
                                      <p:cBhvr>
                                        <p:cTn id="27" dur="1000"/>
                                        <p:tgtEl>
                                          <p:spTgt spid="11267">
                                            <p:txEl>
                                              <p:pRg st="2" end="2"/>
                                            </p:txEl>
                                          </p:spTgt>
                                        </p:tgtEl>
                                      </p:cBhvr>
                                    </p:animEffect>
                                    <p:anim calcmode="lin" valueType="num">
                                      <p:cBhvr>
                                        <p:cTn id="2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1267">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1267">
                                            <p:txEl>
                                              <p:pRg st="3" end="3"/>
                                            </p:txEl>
                                          </p:spTgt>
                                        </p:tgtEl>
                                        <p:attrNameLst>
                                          <p:attrName>style.visibility</p:attrName>
                                        </p:attrNameLst>
                                      </p:cBhvr>
                                      <p:to>
                                        <p:strVal val="visible"/>
                                      </p:to>
                                    </p:set>
                                    <p:animEffect transition="in" filter="fade">
                                      <p:cBhvr>
                                        <p:cTn id="32" dur="1000"/>
                                        <p:tgtEl>
                                          <p:spTgt spid="11267">
                                            <p:txEl>
                                              <p:pRg st="3" end="3"/>
                                            </p:txEl>
                                          </p:spTgt>
                                        </p:tgtEl>
                                      </p:cBhvr>
                                    </p:animEffect>
                                    <p:anim calcmode="lin" valueType="num">
                                      <p:cBhvr>
                                        <p:cTn id="33" dur="10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1267">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1267">
                                            <p:txEl>
                                              <p:pRg st="4" end="4"/>
                                            </p:txEl>
                                          </p:spTgt>
                                        </p:tgtEl>
                                        <p:attrNameLst>
                                          <p:attrName>style.visibility</p:attrName>
                                        </p:attrNameLst>
                                      </p:cBhvr>
                                      <p:to>
                                        <p:strVal val="visible"/>
                                      </p:to>
                                    </p:set>
                                    <p:animEffect transition="in" filter="fade">
                                      <p:cBhvr>
                                        <p:cTn id="37" dur="1000"/>
                                        <p:tgtEl>
                                          <p:spTgt spid="11267">
                                            <p:txEl>
                                              <p:pRg st="4" end="4"/>
                                            </p:txEl>
                                          </p:spTgt>
                                        </p:tgtEl>
                                      </p:cBhvr>
                                    </p:animEffect>
                                    <p:anim calcmode="lin" valueType="num">
                                      <p:cBhvr>
                                        <p:cTn id="38"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126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tmplLst>
          <p:tmpl lvl="1">
            <p:tnLst>
              <p:par>
                <p:cTn presetID="47" presetClass="entr" presetSubtype="0" fill="hold" nodeType="click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1000"/>
                        <p:tgtEl>
                          <p:spTgt spid="11267"/>
                        </p:tgtEl>
                      </p:cBhvr>
                    </p:animEffect>
                    <p:anim calcmode="lin" valueType="num">
                      <p:cBhvr>
                        <p:cTn dur="1000" fill="hold"/>
                        <p:tgtEl>
                          <p:spTgt spid="11267"/>
                        </p:tgtEl>
                        <p:attrNameLst>
                          <p:attrName>ppt_x</p:attrName>
                        </p:attrNameLst>
                      </p:cBhvr>
                      <p:tavLst>
                        <p:tav tm="0">
                          <p:val>
                            <p:strVal val="#ppt_x"/>
                          </p:val>
                        </p:tav>
                        <p:tav tm="100000">
                          <p:val>
                            <p:strVal val="#ppt_x"/>
                          </p:val>
                        </p:tav>
                      </p:tavLst>
                    </p:anim>
                    <p:anim calcmode="lin" valueType="num">
                      <p:cBhvr>
                        <p:cTn dur="1000" fill="hold"/>
                        <p:tgtEl>
                          <p:spTgt spid="11267"/>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2253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4336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s-ES">
              <a:solidFill>
                <a:srgbClr val="000000"/>
              </a:solidFill>
              <a:latin typeface="Arial" pitchFamily="34" charset="0"/>
            </a:endParaRPr>
          </a:p>
        </p:txBody>
      </p:sp>
      <p:sp>
        <p:nvSpPr>
          <p:cNvPr id="14336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s-ES">
              <a:solidFill>
                <a:srgbClr val="000000"/>
              </a:solidFill>
              <a:latin typeface="Arial" pitchFamily="34" charset="0"/>
            </a:endParaRPr>
          </a:p>
        </p:txBody>
      </p:sp>
      <p:sp>
        <p:nvSpPr>
          <p:cNvPr id="14336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9970EE86-F6CC-452E-B191-C894E2B900EE}" type="slidenum">
              <a:rPr lang="es-ES" smtClean="0">
                <a:solidFill>
                  <a:srgbClr val="000000"/>
                </a:solidFill>
                <a:latin typeface="Arial" pitchFamily="34" charset="0"/>
              </a:rPr>
              <a:pPr defTabSz="914400" fontAlgn="base">
                <a:spcBef>
                  <a:spcPct val="0"/>
                </a:spcBef>
                <a:spcAft>
                  <a:spcPct val="0"/>
                </a:spcAft>
                <a:defRPr/>
              </a:pPr>
              <a:t>‹Nº›</a:t>
            </a:fld>
            <a:endParaRPr lang="es-ES">
              <a:solidFill>
                <a:srgbClr val="000000"/>
              </a:solidFill>
              <a:latin typeface="Arial" pitchFamily="34" charset="0"/>
            </a:endParaRPr>
          </a:p>
        </p:txBody>
      </p:sp>
    </p:spTree>
    <p:extLst>
      <p:ext uri="{BB962C8B-B14F-4D97-AF65-F5344CB8AC3E}">
        <p14:creationId xmlns:p14="http://schemas.microsoft.com/office/powerpoint/2010/main" val="268137287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03.xml"/><Relationship Id="rId1" Type="http://schemas.openxmlformats.org/officeDocument/2006/relationships/vmlDrawing" Target="../drawings/vmlDrawing3.vml"/><Relationship Id="rId5" Type="http://schemas.openxmlformats.org/officeDocument/2006/relationships/image" Target="../media/image25.gif"/><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03.xml"/><Relationship Id="rId1" Type="http://schemas.openxmlformats.org/officeDocument/2006/relationships/vmlDrawing" Target="../drawings/vmlDrawing4.v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4.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oleObject" Target="../embeddings/oleObject8.bin"/><Relationship Id="rId7" Type="http://schemas.openxmlformats.org/officeDocument/2006/relationships/image" Target="../media/image39.jpeg"/><Relationship Id="rId2" Type="http://schemas.openxmlformats.org/officeDocument/2006/relationships/slideLayout" Target="../slideLayouts/slideLayout92.xml"/><Relationship Id="rId1" Type="http://schemas.openxmlformats.org/officeDocument/2006/relationships/vmlDrawing" Target="../drawings/vmlDrawing5.vml"/><Relationship Id="rId6" Type="http://schemas.openxmlformats.org/officeDocument/2006/relationships/image" Target="../media/image38.emf"/><Relationship Id="rId5" Type="http://schemas.openxmlformats.org/officeDocument/2006/relationships/oleObject" Target="../embeddings/oleObject9.bin"/><Relationship Id="rId4" Type="http://schemas.openxmlformats.org/officeDocument/2006/relationships/image" Target="../media/image37.emf"/><Relationship Id="rId9"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oleObject" Target="../embeddings/oleObject10.bin"/><Relationship Id="rId7" Type="http://schemas.openxmlformats.org/officeDocument/2006/relationships/image" Target="../media/image39.jpeg"/><Relationship Id="rId2" Type="http://schemas.openxmlformats.org/officeDocument/2006/relationships/slideLayout" Target="../slideLayouts/slideLayout67.xml"/><Relationship Id="rId1" Type="http://schemas.openxmlformats.org/officeDocument/2006/relationships/vmlDrawing" Target="../drawings/vmlDrawing6.vml"/><Relationship Id="rId6" Type="http://schemas.openxmlformats.org/officeDocument/2006/relationships/image" Target="../media/image38.emf"/><Relationship Id="rId5" Type="http://schemas.openxmlformats.org/officeDocument/2006/relationships/oleObject" Target="../embeddings/oleObject11.bin"/><Relationship Id="rId4" Type="http://schemas.openxmlformats.org/officeDocument/2006/relationships/image" Target="../media/image37.emf"/><Relationship Id="rId9"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66.xml"/><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3.xml"/><Relationship Id="rId1" Type="http://schemas.openxmlformats.org/officeDocument/2006/relationships/vmlDrawing" Target="../drawings/vmlDrawing2.vml"/><Relationship Id="rId6" Type="http://schemas.openxmlformats.org/officeDocument/2006/relationships/image" Target="../media/image8.png"/><Relationship Id="rId11" Type="http://schemas.openxmlformats.org/officeDocument/2006/relationships/image" Target="../media/image11.jpeg"/><Relationship Id="rId5" Type="http://schemas.openxmlformats.org/officeDocument/2006/relationships/oleObject" Target="../embeddings/oleObject3.bin"/><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28045" y="321973"/>
            <a:ext cx="9569003" cy="2111511"/>
          </a:xfrm>
        </p:spPr>
        <p:txBody>
          <a:bodyPr>
            <a:normAutofit/>
          </a:bodyPr>
          <a:lstStyle/>
          <a:p>
            <a:r>
              <a:rPr lang="es-CO" sz="4400" dirty="0" smtClean="0"/>
              <a:t>QUE  SIGNIFICA SER MUJER Y SER HOMBRE EN LA SOCIEDAD ACTUAL</a:t>
            </a:r>
            <a:endParaRPr lang="es-CO" sz="4400" dirty="0"/>
          </a:p>
        </p:txBody>
      </p:sp>
      <p:sp>
        <p:nvSpPr>
          <p:cNvPr id="3" name="Subtítulo 2"/>
          <p:cNvSpPr>
            <a:spLocks noGrp="1"/>
          </p:cNvSpPr>
          <p:nvPr>
            <p:ph type="subTitle" idx="1"/>
          </p:nvPr>
        </p:nvSpPr>
        <p:spPr/>
        <p:txBody>
          <a:bodyPr>
            <a:normAutofit lnSpcReduction="10000"/>
          </a:bodyPr>
          <a:lstStyle/>
          <a:p>
            <a:r>
              <a:rPr lang="es-CO" dirty="0" smtClean="0"/>
              <a:t>SORAYA VILLEGAS ROJAS </a:t>
            </a:r>
          </a:p>
          <a:p>
            <a:r>
              <a:rPr lang="es-CO" dirty="0" smtClean="0"/>
              <a:t>DOCENTE UNIVERSIDAD TECNOLOGICA DE PEREIRA </a:t>
            </a:r>
          </a:p>
          <a:p>
            <a:r>
              <a:rPr lang="es-CO" dirty="0" smtClean="0"/>
              <a:t>2016</a:t>
            </a:r>
            <a:endParaRPr lang="es-CO" dirty="0"/>
          </a:p>
        </p:txBody>
      </p:sp>
    </p:spTree>
    <p:extLst>
      <p:ext uri="{BB962C8B-B14F-4D97-AF65-F5344CB8AC3E}">
        <p14:creationId xmlns:p14="http://schemas.microsoft.com/office/powerpoint/2010/main" val="4127705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2737" y="0"/>
            <a:ext cx="11916696" cy="1077218"/>
          </a:xfrm>
          <a:prstGeom prst="rect">
            <a:avLst/>
          </a:prstGeom>
          <a:noFill/>
        </p:spPr>
        <p:txBody>
          <a:bodyPr wrap="square" rtlCol="0">
            <a:spAutoFit/>
          </a:bodyPr>
          <a:lstStyle/>
          <a:p>
            <a:r>
              <a:rPr lang="es-CO" sz="3200" b="1" dirty="0" smtClean="0">
                <a:solidFill>
                  <a:srgbClr val="FF0000"/>
                </a:solidFill>
              </a:rPr>
              <a:t>SIEMPRE SEDUCTORAS, RESPONSABLES DE MANTENER LA ESTABILIDAD DE PAREJA  </a:t>
            </a:r>
            <a:endParaRPr lang="es-CO" sz="3200" b="1" dirty="0">
              <a:solidFill>
                <a:srgbClr val="FF0000"/>
              </a:solidFill>
            </a:endParaRPr>
          </a:p>
        </p:txBody>
      </p:sp>
      <p:pic>
        <p:nvPicPr>
          <p:cNvPr id="16386" name="Picture 2" descr="Resultado de imagen para seducir a un homb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511" y="1843547"/>
            <a:ext cx="8035388" cy="484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2325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310" y="463640"/>
            <a:ext cx="9865218" cy="6117464"/>
          </a:xfrm>
          <a:prstGeom prst="rect">
            <a:avLst/>
          </a:prstGeom>
          <a:ln>
            <a:noFill/>
          </a:ln>
          <a:effectLst>
            <a:glow rad="139700">
              <a:schemeClr val="accent1">
                <a:satMod val="175000"/>
                <a:alpha val="40000"/>
              </a:schemeClr>
            </a:glow>
          </a:effectLst>
          <a:scene3d>
            <a:camera prst="orthographicFront">
              <a:rot lat="0" lon="0" rev="0"/>
            </a:camera>
            <a:lightRig rig="contrasting" dir="t">
              <a:rot lat="0" lon="0" rev="7800000"/>
            </a:lightRig>
          </a:scene3d>
          <a:sp3d>
            <a:bevelT w="139700" h="139700"/>
          </a:sp3d>
        </p:spPr>
      </p:pic>
      <p:sp>
        <p:nvSpPr>
          <p:cNvPr id="3" name="CuadroTexto 2"/>
          <p:cNvSpPr txBox="1"/>
          <p:nvPr/>
        </p:nvSpPr>
        <p:spPr>
          <a:xfrm>
            <a:off x="1873877" y="605308"/>
            <a:ext cx="8487177" cy="1569660"/>
          </a:xfrm>
          <a:prstGeom prst="rect">
            <a:avLst/>
          </a:prstGeom>
          <a:noFill/>
        </p:spPr>
        <p:txBody>
          <a:bodyPr wrap="square" rtlCol="0">
            <a:spAutoFit/>
          </a:bodyPr>
          <a:lstStyle/>
          <a:p>
            <a:r>
              <a:rPr lang="es-CO" sz="3200" b="1" dirty="0" smtClean="0">
                <a:solidFill>
                  <a:srgbClr val="FF0000"/>
                </a:solidFill>
              </a:rPr>
              <a:t>LA VIOLENCIA ACEPTADA, Y VALIDADA POR LAS MUJERES, LOS HOMBRES Y LA CULTURA </a:t>
            </a:r>
            <a:endParaRPr lang="es-CO" sz="3200" b="1" dirty="0">
              <a:solidFill>
                <a:srgbClr val="FF0000"/>
              </a:solidFill>
            </a:endParaRPr>
          </a:p>
        </p:txBody>
      </p:sp>
      <p:pic>
        <p:nvPicPr>
          <p:cNvPr id="4" name="Picture 14" descr="http://4.bp.blogspot.com/-R-LMQMbny_c/UG0Ci5iYMuI/AAAAAAAAF34/jpxQ9ZY1CBs/s1600/violencia7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311" y="3721854"/>
            <a:ext cx="3876675"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0675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emeninoplural1.files.wordpress.com/2010/10/mujeres-republicana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285" y="3705417"/>
            <a:ext cx="4854307" cy="29405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antropologia.cat/files/u6/mujeres_contra_gu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203" y="312738"/>
            <a:ext cx="4764156" cy="310189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Resultado de imagen para mujeres en la guer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10" descr="Resultado de imagen para mujeres en la guerr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Picture 12" descr="Dos mujeres sonríen mientras que las visten en alineadas del vintage de los años 40 de la Segunda Guerra Mundial Fotografía edito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519" y="3034999"/>
            <a:ext cx="2407321" cy="3610982"/>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55575" y="451120"/>
            <a:ext cx="6327058" cy="1569660"/>
          </a:xfrm>
          <a:prstGeom prst="rect">
            <a:avLst/>
          </a:prstGeom>
          <a:noFill/>
        </p:spPr>
        <p:txBody>
          <a:bodyPr wrap="square" rtlCol="0">
            <a:spAutoFit/>
          </a:bodyPr>
          <a:lstStyle/>
          <a:p>
            <a:r>
              <a:rPr lang="es-CO" sz="3200" b="1" dirty="0" smtClean="0">
                <a:solidFill>
                  <a:srgbClr val="FF0000"/>
                </a:solidFill>
              </a:rPr>
              <a:t>EL CONVENCIMIENTO DE QUE NUESTRO  PAPEL  EN LA GUERRA ES: </a:t>
            </a:r>
            <a:endParaRPr lang="es-CO" sz="3200" b="1" dirty="0">
              <a:solidFill>
                <a:srgbClr val="FF0000"/>
              </a:solidFill>
            </a:endParaRPr>
          </a:p>
        </p:txBody>
      </p:sp>
    </p:spTree>
    <p:extLst>
      <p:ext uri="{BB962C8B-B14F-4D97-AF65-F5344CB8AC3E}">
        <p14:creationId xmlns:p14="http://schemas.microsoft.com/office/powerpoint/2010/main" val="20316053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uadroTexto 3"/>
          <p:cNvSpPr txBox="1"/>
          <p:nvPr/>
        </p:nvSpPr>
        <p:spPr>
          <a:xfrm>
            <a:off x="888643" y="257578"/>
            <a:ext cx="10625070" cy="954107"/>
          </a:xfrm>
          <a:prstGeom prst="rect">
            <a:avLst/>
          </a:prstGeom>
          <a:noFill/>
        </p:spPr>
        <p:txBody>
          <a:bodyPr wrap="square" rtlCol="0">
            <a:spAutoFit/>
          </a:bodyPr>
          <a:lstStyle/>
          <a:p>
            <a:r>
              <a:rPr lang="es-CO" sz="2800" dirty="0" smtClean="0">
                <a:solidFill>
                  <a:srgbClr val="FF0000"/>
                </a:solidFill>
              </a:rPr>
              <a:t>LA IDEA DE LA REPRODUCCION COMO UNICA FORMA DE REALIZACION   DE LA MUJER </a:t>
            </a:r>
            <a:endParaRPr lang="es-CO" sz="2800" dirty="0">
              <a:solidFill>
                <a:srgbClr val="FF0000"/>
              </a:solidFill>
            </a:endParaRPr>
          </a:p>
        </p:txBody>
      </p:sp>
    </p:spTree>
    <p:extLst>
      <p:ext uri="{BB962C8B-B14F-4D97-AF65-F5344CB8AC3E}">
        <p14:creationId xmlns:p14="http://schemas.microsoft.com/office/powerpoint/2010/main" val="206976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4.bp.blogspot.com/-h7_f2BK63bQ/TnNYHyWNCnI/AAAAAAAAALI/bvNTc08BxVw/s320/mujer+parendo+nora+jak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730" y="1551489"/>
            <a:ext cx="3553542" cy="503764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280219" y="257578"/>
            <a:ext cx="11233494" cy="1384995"/>
          </a:xfrm>
          <a:prstGeom prst="rect">
            <a:avLst/>
          </a:prstGeom>
          <a:noFill/>
        </p:spPr>
        <p:txBody>
          <a:bodyPr wrap="square" rtlCol="0">
            <a:spAutoFit/>
          </a:bodyPr>
          <a:lstStyle/>
          <a:p>
            <a:pPr algn="just"/>
            <a:r>
              <a:rPr lang="es-CO" sz="2800" dirty="0" smtClean="0">
                <a:solidFill>
                  <a:srgbClr val="FF0000"/>
                </a:solidFill>
              </a:rPr>
              <a:t>LA IDEA  DE LA NECESIDAD DE PARIR  CON DOLOR COMO GARANTIA QUE ELLO SE ACOMPAÑA DE MAS AMOR POR LOS HIJOS</a:t>
            </a:r>
            <a:endParaRPr lang="es-CO" sz="2800" dirty="0">
              <a:solidFill>
                <a:srgbClr val="FF0000"/>
              </a:solidFill>
            </a:endParaRPr>
          </a:p>
        </p:txBody>
      </p:sp>
    </p:spTree>
    <p:extLst>
      <p:ext uri="{BB962C8B-B14F-4D97-AF65-F5344CB8AC3E}">
        <p14:creationId xmlns:p14="http://schemas.microsoft.com/office/powerpoint/2010/main" val="7428687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sultado de imagen para EL CUIDADO DE LA CASA  ES RESPONSABILIDAD DE LA MUJ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00" y="2019869"/>
            <a:ext cx="10601073" cy="458564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35500" y="669701"/>
            <a:ext cx="4712640" cy="830997"/>
          </a:xfrm>
          <a:prstGeom prst="rect">
            <a:avLst/>
          </a:prstGeom>
          <a:noFill/>
        </p:spPr>
        <p:txBody>
          <a:bodyPr wrap="square" rtlCol="0">
            <a:spAutoFit/>
          </a:bodyPr>
          <a:lstStyle/>
          <a:p>
            <a:pPr algn="ctr"/>
            <a:r>
              <a:rPr lang="es-CO" sz="2400" b="1" dirty="0" smtClean="0">
                <a:solidFill>
                  <a:srgbClr val="FF0000"/>
                </a:solidFill>
              </a:rPr>
              <a:t>EL HOGAR ESTA MEJOR EN MANOS DE LA MUJER </a:t>
            </a:r>
            <a:endParaRPr lang="es-CO" sz="2400" b="1" dirty="0">
              <a:solidFill>
                <a:srgbClr val="FF0000"/>
              </a:solidFill>
            </a:endParaRPr>
          </a:p>
        </p:txBody>
      </p:sp>
    </p:spTree>
    <p:extLst>
      <p:ext uri="{BB962C8B-B14F-4D97-AF65-F5344CB8AC3E}">
        <p14:creationId xmlns:p14="http://schemas.microsoft.com/office/powerpoint/2010/main" val="321441047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685213" y="1992999"/>
            <a:ext cx="875532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fontAlgn="base" hangingPunct="1">
              <a:spcBef>
                <a:spcPct val="50000"/>
              </a:spcBef>
              <a:spcAft>
                <a:spcPct val="0"/>
              </a:spcAft>
            </a:pPr>
            <a:r>
              <a:rPr lang="de-DE" sz="6000" dirty="0">
                <a:solidFill>
                  <a:srgbClr val="C00000"/>
                </a:solidFill>
                <a:latin typeface="Tahoma" pitchFamily="34" charset="0"/>
              </a:rPr>
              <a:t>¿ como  </a:t>
            </a:r>
            <a:r>
              <a:rPr lang="de-DE" sz="6000" dirty="0" smtClean="0">
                <a:solidFill>
                  <a:srgbClr val="C00000"/>
                </a:solidFill>
                <a:latin typeface="Tahoma" pitchFamily="34" charset="0"/>
              </a:rPr>
              <a:t>se han  </a:t>
            </a:r>
            <a:r>
              <a:rPr lang="de-DE" sz="6000" dirty="0">
                <a:solidFill>
                  <a:srgbClr val="C00000"/>
                </a:solidFill>
                <a:latin typeface="Tahoma" pitchFamily="34" charset="0"/>
              </a:rPr>
              <a:t>construido </a:t>
            </a:r>
            <a:r>
              <a:rPr lang="de-DE" sz="6000" dirty="0" smtClean="0">
                <a:solidFill>
                  <a:srgbClr val="C00000"/>
                </a:solidFill>
                <a:latin typeface="Tahoma" pitchFamily="34" charset="0"/>
              </a:rPr>
              <a:t>los hombres?</a:t>
            </a:r>
            <a:endParaRPr lang="de-DE" sz="6000" dirty="0">
              <a:solidFill>
                <a:srgbClr val="C00000"/>
              </a:solidFill>
              <a:latin typeface="Tahoma" pitchFamily="34" charset="0"/>
            </a:endParaRPr>
          </a:p>
          <a:p>
            <a:pPr algn="ctr" defTabSz="914400" eaLnBrk="1" fontAlgn="base" hangingPunct="1">
              <a:spcBef>
                <a:spcPct val="50000"/>
              </a:spcBef>
              <a:spcAft>
                <a:spcPct val="0"/>
              </a:spcAft>
            </a:pPr>
            <a:endParaRPr lang="de-DE" sz="6000" dirty="0">
              <a:solidFill>
                <a:srgbClr val="C00000"/>
              </a:solidFill>
              <a:latin typeface="Tahoma" pitchFamily="34" charset="0"/>
            </a:endParaRPr>
          </a:p>
        </p:txBody>
      </p:sp>
    </p:spTree>
    <p:extLst>
      <p:ext uri="{BB962C8B-B14F-4D97-AF65-F5344CB8AC3E}">
        <p14:creationId xmlns:p14="http://schemas.microsoft.com/office/powerpoint/2010/main" val="146417026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2167" y="307712"/>
            <a:ext cx="10671009" cy="1015663"/>
          </a:xfrm>
          <a:prstGeom prst="rect">
            <a:avLst/>
          </a:prstGeom>
        </p:spPr>
        <p:txBody>
          <a:bodyPr wrap="square">
            <a:spAutoFit/>
          </a:bodyPr>
          <a:lstStyle/>
          <a:p>
            <a:r>
              <a:rPr lang="es-CO" sz="2000" b="1" dirty="0" smtClean="0">
                <a:solidFill>
                  <a:srgbClr val="FF0000"/>
                </a:solidFill>
                <a:latin typeface="Arial" panose="020B0604020202020204" pitchFamily="34" charset="0"/>
              </a:rPr>
              <a:t>CRECEN Y CONSTRUYEN SU IDENTIDAD RECHAZANDO TODO LO QUE TENGA QUE VER CON LA FEMINIDAD;  LAS MUJERES SON SIEMPRE “LO OTRO”, AQUELLO QUE UNO NO ES.</a:t>
            </a:r>
            <a:endParaRPr lang="es-CO" sz="2000" b="1" dirty="0">
              <a:solidFill>
                <a:srgbClr val="FF0000"/>
              </a:solidFill>
            </a:endParaRPr>
          </a:p>
        </p:txBody>
      </p:sp>
      <p:pic>
        <p:nvPicPr>
          <p:cNvPr id="4" name="Imagen 3"/>
          <p:cNvPicPr>
            <a:picLocks noChangeAspect="1"/>
          </p:cNvPicPr>
          <p:nvPr/>
        </p:nvPicPr>
        <p:blipFill>
          <a:blip r:embed="rId2"/>
          <a:stretch>
            <a:fillRect/>
          </a:stretch>
        </p:blipFill>
        <p:spPr>
          <a:xfrm>
            <a:off x="2185402" y="1763643"/>
            <a:ext cx="7359446" cy="4409767"/>
          </a:xfrm>
          <a:prstGeom prst="rect">
            <a:avLst/>
          </a:prstGeom>
        </p:spPr>
      </p:pic>
    </p:spTree>
    <p:extLst>
      <p:ext uri="{BB962C8B-B14F-4D97-AF65-F5344CB8AC3E}">
        <p14:creationId xmlns:p14="http://schemas.microsoft.com/office/powerpoint/2010/main" val="364174832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12956" y="297828"/>
            <a:ext cx="11149780" cy="6247864"/>
          </a:xfrm>
          <a:prstGeom prst="rect">
            <a:avLst/>
          </a:prstGeom>
          <a:noFill/>
          <a:ln w="9525">
            <a:noFill/>
            <a:miter lim="800000"/>
            <a:headEnd/>
            <a:tailEnd/>
          </a:ln>
          <a:effectLst/>
        </p:spPr>
        <p:txBody>
          <a:bodyPr wrap="square">
            <a:spAutoFit/>
          </a:bodyPr>
          <a:lstStyle/>
          <a:p>
            <a:pPr algn="ctr" defTabSz="914400" fontAlgn="base">
              <a:spcBef>
                <a:spcPct val="0"/>
              </a:spcBef>
              <a:spcAft>
                <a:spcPct val="0"/>
              </a:spcAft>
              <a:defRPr/>
            </a:pPr>
            <a:r>
              <a:rPr lang="es-CO" sz="4000" dirty="0">
                <a:solidFill>
                  <a:schemeClr val="bg1"/>
                </a:solidFill>
              </a:rPr>
              <a:t> hombre ha de estar demostrando continuamente que no es una mujer, que no es un niño, que no es homosexual. Tiene que demostrar que es valiente, agresivo, activo, aunque tenga que poner su vida y la de otros en peligro. </a:t>
            </a:r>
            <a:endParaRPr lang="es-CO" sz="4000" dirty="0" smtClean="0">
              <a:solidFill>
                <a:schemeClr val="bg1"/>
              </a:solidFill>
            </a:endParaRPr>
          </a:p>
          <a:p>
            <a:pPr algn="ctr" defTabSz="914400" fontAlgn="base">
              <a:spcBef>
                <a:spcPct val="0"/>
              </a:spcBef>
              <a:spcAft>
                <a:spcPct val="0"/>
              </a:spcAft>
              <a:defRPr/>
            </a:pPr>
            <a:r>
              <a:rPr lang="es-CO" sz="4000" dirty="0" smtClean="0">
                <a:solidFill>
                  <a:schemeClr val="bg1"/>
                </a:solidFill>
              </a:rPr>
              <a:t>Los </a:t>
            </a:r>
            <a:r>
              <a:rPr lang="es-CO" sz="4000" dirty="0">
                <a:solidFill>
                  <a:schemeClr val="bg1"/>
                </a:solidFill>
              </a:rPr>
              <a:t>hombres, para demostrar su virilidad, tienen que ser exitosos en su trabajo; promiscuos, fértiles y potentes en el ámbito de la sexualidad. </a:t>
            </a:r>
            <a:endParaRPr lang="es-ES" sz="4000" dirty="0">
              <a:solidFill>
                <a:schemeClr val="bg1"/>
              </a:solidFill>
              <a:effectLst>
                <a:outerShdw blurRad="38100" dist="38100" dir="2700000" algn="tl">
                  <a:srgbClr val="FFFFFF"/>
                </a:outerShdw>
              </a:effectLst>
              <a:latin typeface="Arial" pitchFamily="34" charset="0"/>
            </a:endParaRPr>
          </a:p>
        </p:txBody>
      </p:sp>
    </p:spTree>
    <p:extLst>
      <p:ext uri="{BB962C8B-B14F-4D97-AF65-F5344CB8AC3E}">
        <p14:creationId xmlns:p14="http://schemas.microsoft.com/office/powerpoint/2010/main" val="168326410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children-08"/>
          <p:cNvPicPr>
            <a:picLocks noChangeAspect="1" noChangeArrowheads="1"/>
          </p:cNvPicPr>
          <p:nvPr/>
        </p:nvPicPr>
        <p:blipFill>
          <a:blip r:embed="rId2">
            <a:extLst>
              <a:ext uri="{28A0092B-C50C-407E-A947-70E740481C1C}">
                <a14:useLocalDpi xmlns:a14="http://schemas.microsoft.com/office/drawing/2010/main" val="0"/>
              </a:ext>
            </a:extLst>
          </a:blip>
          <a:srcRect r="2744" b="4616"/>
          <a:stretch>
            <a:fillRect/>
          </a:stretch>
        </p:blipFill>
        <p:spPr bwMode="auto">
          <a:xfrm>
            <a:off x="1613591" y="1091620"/>
            <a:ext cx="8893175" cy="560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0" y="137513"/>
            <a:ext cx="11916697" cy="954107"/>
          </a:xfrm>
          <a:prstGeom prst="rect">
            <a:avLst/>
          </a:prstGeom>
          <a:noFill/>
        </p:spPr>
        <p:txBody>
          <a:bodyPr wrap="square" rtlCol="0">
            <a:spAutoFit/>
          </a:bodyPr>
          <a:lstStyle/>
          <a:p>
            <a:pPr algn="ctr"/>
            <a:r>
              <a:rPr lang="es-CO" sz="2800" b="1" dirty="0" smtClean="0">
                <a:solidFill>
                  <a:srgbClr val="FF0000"/>
                </a:solidFill>
              </a:rPr>
              <a:t>LA HISTORIA Y LA CRIANZA QUE LOS CONDENA A   LA SOLEDAD EMOCIONAL</a:t>
            </a:r>
          </a:p>
        </p:txBody>
      </p:sp>
    </p:spTree>
    <p:extLst>
      <p:ext uri="{BB962C8B-B14F-4D97-AF65-F5344CB8AC3E}">
        <p14:creationId xmlns:p14="http://schemas.microsoft.com/office/powerpoint/2010/main" val="170139067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361663" y="1588507"/>
            <a:ext cx="7391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fontAlgn="base" hangingPunct="1">
              <a:spcBef>
                <a:spcPct val="50000"/>
              </a:spcBef>
              <a:spcAft>
                <a:spcPct val="0"/>
              </a:spcAft>
            </a:pPr>
            <a:r>
              <a:rPr lang="de-DE" sz="6000" dirty="0" smtClean="0">
                <a:solidFill>
                  <a:srgbClr val="C00000"/>
                </a:solidFill>
                <a:latin typeface="Tahoma" pitchFamily="34" charset="0"/>
              </a:rPr>
              <a:t>¿ como  nos hemos construido las mujeres ?</a:t>
            </a:r>
            <a:endParaRPr lang="de-DE" sz="6000" dirty="0">
              <a:solidFill>
                <a:srgbClr val="C00000"/>
              </a:solidFill>
              <a:latin typeface="Tahoma" pitchFamily="34" charset="0"/>
            </a:endParaRPr>
          </a:p>
        </p:txBody>
      </p:sp>
    </p:spTree>
    <p:extLst>
      <p:ext uri="{BB962C8B-B14F-4D97-AF65-F5344CB8AC3E}">
        <p14:creationId xmlns:p14="http://schemas.microsoft.com/office/powerpoint/2010/main" val="8151160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b="-86589"/>
          </a:stretch>
        </a:blip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2667000" y="214314"/>
            <a:ext cx="7081838" cy="3754437"/>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defRPr/>
            </a:pPr>
            <a:r>
              <a:rPr lang="es-ES_tradnl" sz="4400" dirty="0">
                <a:solidFill>
                  <a:prstClr val="white"/>
                </a:solidFill>
                <a:effectLst>
                  <a:outerShdw blurRad="38100" dist="38100" dir="2700000" algn="tl">
                    <a:srgbClr val="808080"/>
                  </a:outerShdw>
                </a:effectLst>
                <a:latin typeface="Arial" pitchFamily="34" charset="0"/>
              </a:rPr>
              <a:t>Niño amputado emocionalmente </a:t>
            </a:r>
          </a:p>
          <a:p>
            <a:pPr algn="ctr" defTabSz="914400" eaLnBrk="0" fontAlgn="base" hangingPunct="0">
              <a:spcBef>
                <a:spcPct val="50000"/>
              </a:spcBef>
              <a:spcAft>
                <a:spcPct val="0"/>
              </a:spcAft>
              <a:defRPr/>
            </a:pPr>
            <a:endParaRPr lang="es-ES_tradnl" sz="4400" dirty="0">
              <a:solidFill>
                <a:prstClr val="white"/>
              </a:solidFill>
              <a:effectLst>
                <a:outerShdw blurRad="38100" dist="38100" dir="2700000" algn="tl">
                  <a:srgbClr val="808080"/>
                </a:outerShdw>
              </a:effectLst>
              <a:latin typeface="Arial" pitchFamily="34" charset="0"/>
            </a:endParaRPr>
          </a:p>
          <a:p>
            <a:pPr algn="r" defTabSz="914400" eaLnBrk="0" fontAlgn="base" hangingPunct="0">
              <a:spcBef>
                <a:spcPct val="50000"/>
              </a:spcBef>
              <a:spcAft>
                <a:spcPct val="0"/>
              </a:spcAft>
              <a:defRPr/>
            </a:pPr>
            <a:r>
              <a:rPr lang="es-ES_tradnl" sz="4400" dirty="0">
                <a:solidFill>
                  <a:prstClr val="white"/>
                </a:solidFill>
                <a:effectLst>
                  <a:outerShdw blurRad="38100" dist="38100" dir="2700000" algn="tl">
                    <a:srgbClr val="808080"/>
                  </a:outerShdw>
                </a:effectLst>
                <a:latin typeface="Arial" pitchFamily="34" charset="0"/>
              </a:rPr>
              <a:t>Hombre violento </a:t>
            </a:r>
          </a:p>
          <a:p>
            <a:pPr defTabSz="914400" fontAlgn="base">
              <a:spcBef>
                <a:spcPct val="0"/>
              </a:spcBef>
              <a:spcAft>
                <a:spcPct val="0"/>
              </a:spcAft>
              <a:defRPr/>
            </a:pPr>
            <a:endParaRPr lang="es-ES" dirty="0">
              <a:solidFill>
                <a:prstClr val="black"/>
              </a:solidFill>
              <a:latin typeface="Bookman Old Style" pitchFamily="18" charset="0"/>
            </a:endParaRPr>
          </a:p>
        </p:txBody>
      </p:sp>
    </p:spTree>
    <p:extLst>
      <p:ext uri="{BB962C8B-B14F-4D97-AF65-F5344CB8AC3E}">
        <p14:creationId xmlns:p14="http://schemas.microsoft.com/office/powerpoint/2010/main" val="93667729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66562" name="Object 2"/>
          <p:cNvGraphicFramePr>
            <a:graphicFrameLocks noChangeAspect="1"/>
          </p:cNvGraphicFramePr>
          <p:nvPr>
            <p:extLst>
              <p:ext uri="{D42A27DB-BD31-4B8C-83A1-F6EECF244321}">
                <p14:modId xmlns:p14="http://schemas.microsoft.com/office/powerpoint/2010/main" val="2295846149"/>
              </p:ext>
            </p:extLst>
          </p:nvPr>
        </p:nvGraphicFramePr>
        <p:xfrm>
          <a:off x="514160" y="1549416"/>
          <a:ext cx="4843320" cy="3959253"/>
        </p:xfrm>
        <a:graphic>
          <a:graphicData uri="http://schemas.openxmlformats.org/presentationml/2006/ole">
            <mc:AlternateContent xmlns:mc="http://schemas.openxmlformats.org/markup-compatibility/2006">
              <mc:Choice xmlns:v="urn:schemas-microsoft-com:vml" Requires="v">
                <p:oleObj spid="_x0000_s26683" name="Fotografía de Photo Editor" r:id="rId3" imgW="4761905" imgH="3390476" progId="">
                  <p:embed/>
                </p:oleObj>
              </mc:Choice>
              <mc:Fallback>
                <p:oleObj name="Fotografía de Photo Editor" r:id="rId3" imgW="4761905" imgH="33904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1798"/>
                      <a:stretch>
                        <a:fillRect/>
                      </a:stretch>
                    </p:blipFill>
                    <p:spPr bwMode="auto">
                      <a:xfrm>
                        <a:off x="514160" y="1549416"/>
                        <a:ext cx="4843320" cy="3959253"/>
                      </a:xfrm>
                      <a:prstGeom prst="rect">
                        <a:avLst/>
                      </a:prstGeom>
                      <a:noFill/>
                      <a:ln>
                        <a:noFill/>
                      </a:ln>
                      <a:effectLst/>
                      <a:extLst/>
                    </p:spPr>
                  </p:pic>
                </p:oleObj>
              </mc:Fallback>
            </mc:AlternateContent>
          </a:graphicData>
        </a:graphic>
      </p:graphicFrame>
      <p:sp>
        <p:nvSpPr>
          <p:cNvPr id="4" name="Rectángulo 3"/>
          <p:cNvSpPr/>
          <p:nvPr/>
        </p:nvSpPr>
        <p:spPr>
          <a:xfrm>
            <a:off x="0" y="286676"/>
            <a:ext cx="12192000" cy="707886"/>
          </a:xfrm>
          <a:prstGeom prst="rect">
            <a:avLst/>
          </a:prstGeom>
        </p:spPr>
        <p:txBody>
          <a:bodyPr wrap="square">
            <a:spAutoFit/>
          </a:bodyPr>
          <a:lstStyle/>
          <a:p>
            <a:pPr algn="ctr"/>
            <a:r>
              <a:rPr lang="es-CO" sz="2000" b="1" dirty="0" smtClean="0">
                <a:solidFill>
                  <a:srgbClr val="FF0000"/>
                </a:solidFill>
                <a:latin typeface="Arial" panose="020B0604020202020204" pitchFamily="34" charset="0"/>
              </a:rPr>
              <a:t>EMPLEAN LA VIOLENCIA, TRATANDO DESESPERADAMENTE DE EJERCER PODER SOBRE SU ENTORNO,</a:t>
            </a:r>
            <a:endParaRPr lang="es-CO" sz="2000" b="1" dirty="0">
              <a:solidFill>
                <a:srgbClr val="FF0000"/>
              </a:solidFill>
            </a:endParaRPr>
          </a:p>
        </p:txBody>
      </p:sp>
      <p:pic>
        <p:nvPicPr>
          <p:cNvPr id="6" name="Picture 2" descr="http://2.bp.blogspot.com/-FGCAdGzZDW8/USeBXsyCp8I/AAAAAAAAG04/qHIb9kCBmmk/s1600/01+-+El+ma%CC%81s+hombr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2429" y="638205"/>
            <a:ext cx="5191125" cy="578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4748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solidFill>
                  <a:srgbClr val="FF0000"/>
                </a:solidFill>
              </a:rPr>
              <a:t>HOMBRES EN AL GUERRA</a:t>
            </a:r>
            <a:endParaRPr lang="es-CO" dirty="0">
              <a:solidFill>
                <a:srgbClr val="FF0000"/>
              </a:solidFill>
            </a:endParaRPr>
          </a:p>
        </p:txBody>
      </p:sp>
      <p:pic>
        <p:nvPicPr>
          <p:cNvPr id="51202" name="Picture 2" descr="Resultado de imagen para hombres abusados en la guer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398" y="1941495"/>
            <a:ext cx="6559124" cy="389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974930"/>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www.flacso.edu.ec/portal/pnTemp/PageMaster/zao29l15b6ttfoeamv65uivbj33qdr-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4801" y="859809"/>
            <a:ext cx="3410453" cy="54727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627797" y="1116647"/>
            <a:ext cx="5759355" cy="5016758"/>
          </a:xfrm>
          <a:prstGeom prst="rect">
            <a:avLst/>
          </a:prstGeom>
          <a:noFill/>
          <a:ln w="9525">
            <a:noFill/>
            <a:miter lim="800000"/>
            <a:headEnd/>
            <a:tailEnd/>
          </a:ln>
          <a:effectLst/>
        </p:spPr>
        <p:txBody>
          <a:bodyPr wrap="square">
            <a:spAutoFit/>
          </a:bodyPr>
          <a:lstStyle/>
          <a:p>
            <a:pPr algn="ctr" defTabSz="914400" fontAlgn="base">
              <a:spcBef>
                <a:spcPct val="0"/>
              </a:spcBef>
              <a:spcAft>
                <a:spcPct val="0"/>
              </a:spcAft>
              <a:defRPr/>
            </a:pPr>
            <a:r>
              <a:rPr lang="es-CO" sz="4000" dirty="0" smtClean="0">
                <a:solidFill>
                  <a:srgbClr val="FF0000"/>
                </a:solidFill>
              </a:rPr>
              <a:t>Los </a:t>
            </a:r>
            <a:r>
              <a:rPr lang="es-CO" sz="4000" dirty="0">
                <a:solidFill>
                  <a:srgbClr val="FF0000"/>
                </a:solidFill>
              </a:rPr>
              <a:t>hombres se suicidan más que las mujeres y mueren en actos de imprudencia porque tienen menos herramientas para gestionar sus emociones</a:t>
            </a:r>
            <a:endParaRPr lang="es-ES" sz="4000" dirty="0">
              <a:solidFill>
                <a:srgbClr val="FF0000"/>
              </a:solidFill>
              <a:effectLst>
                <a:outerShdw blurRad="38100" dist="38100" dir="2700000" algn="tl">
                  <a:srgbClr val="FFFFFF"/>
                </a:outerShdw>
              </a:effectLst>
              <a:latin typeface="Arial" pitchFamily="34" charset="0"/>
            </a:endParaRPr>
          </a:p>
        </p:txBody>
      </p:sp>
      <p:pic>
        <p:nvPicPr>
          <p:cNvPr id="46082" name="Picture 2" descr="http://1.bp.blogspot.com/-6q3i9brKEbQ/VpaG57HNXfI/AAAAAAAABcg/gg_tAWNWUhw/s320/violenc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800" y="859809"/>
            <a:ext cx="3410453" cy="165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4820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192" y="916699"/>
            <a:ext cx="83058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1231387" y="241051"/>
            <a:ext cx="9515410" cy="523220"/>
          </a:xfrm>
          <a:prstGeom prst="rect">
            <a:avLst/>
          </a:prstGeom>
          <a:noFill/>
        </p:spPr>
        <p:txBody>
          <a:bodyPr wrap="square" rtlCol="0">
            <a:spAutoFit/>
          </a:bodyPr>
          <a:lstStyle/>
          <a:p>
            <a:pPr algn="ctr"/>
            <a:r>
              <a:rPr lang="es-CO" sz="2800" b="1" dirty="0" smtClean="0">
                <a:solidFill>
                  <a:srgbClr val="FF0000"/>
                </a:solidFill>
              </a:rPr>
              <a:t>LOS HOMBRES PARA EL MATADERO</a:t>
            </a:r>
          </a:p>
        </p:txBody>
      </p:sp>
    </p:spTree>
    <p:extLst>
      <p:ext uri="{BB962C8B-B14F-4D97-AF65-F5344CB8AC3E}">
        <p14:creationId xmlns:p14="http://schemas.microsoft.com/office/powerpoint/2010/main" val="183457877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043114" y="333375"/>
            <a:ext cx="77247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fontAlgn="base" hangingPunct="1">
              <a:spcBef>
                <a:spcPct val="0"/>
              </a:spcBef>
              <a:spcAft>
                <a:spcPct val="0"/>
              </a:spcAft>
            </a:pPr>
            <a:r>
              <a:rPr lang="es-MX" sz="6600">
                <a:solidFill>
                  <a:srgbClr val="FFFFFF"/>
                </a:solidFill>
              </a:rPr>
              <a:t>Hombre</a:t>
            </a:r>
          </a:p>
        </p:txBody>
      </p:sp>
      <p:graphicFrame>
        <p:nvGraphicFramePr>
          <p:cNvPr id="65539" name="Object 2"/>
          <p:cNvGraphicFramePr>
            <a:graphicFrameLocks noChangeAspect="1"/>
          </p:cNvGraphicFramePr>
          <p:nvPr>
            <p:extLst>
              <p:ext uri="{D42A27DB-BD31-4B8C-83A1-F6EECF244321}">
                <p14:modId xmlns:p14="http://schemas.microsoft.com/office/powerpoint/2010/main" val="3101842503"/>
              </p:ext>
            </p:extLst>
          </p:nvPr>
        </p:nvGraphicFramePr>
        <p:xfrm>
          <a:off x="6275439" y="1927225"/>
          <a:ext cx="4953000" cy="3805238"/>
        </p:xfrm>
        <a:graphic>
          <a:graphicData uri="http://schemas.openxmlformats.org/presentationml/2006/ole">
            <mc:AlternateContent xmlns:mc="http://schemas.openxmlformats.org/markup-compatibility/2006">
              <mc:Choice xmlns:v="urn:schemas-microsoft-com:vml" Requires="v">
                <p:oleObj spid="_x0000_s25659" name="Fotografía de Photo Editor" r:id="rId3" imgW="3000000" imgH="2305372" progId="">
                  <p:embed/>
                </p:oleObj>
              </mc:Choice>
              <mc:Fallback>
                <p:oleObj name="Fotografía de Photo Editor" r:id="rId3" imgW="3000000" imgH="230537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439" y="1927225"/>
                        <a:ext cx="4953000" cy="380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ángulo 4"/>
          <p:cNvSpPr/>
          <p:nvPr/>
        </p:nvSpPr>
        <p:spPr>
          <a:xfrm>
            <a:off x="318448" y="2352516"/>
            <a:ext cx="6096000" cy="2554545"/>
          </a:xfrm>
          <a:prstGeom prst="rect">
            <a:avLst/>
          </a:prstGeom>
        </p:spPr>
        <p:txBody>
          <a:bodyPr>
            <a:spAutoFit/>
          </a:bodyPr>
          <a:lstStyle/>
          <a:p>
            <a:pPr algn="ctr"/>
            <a:r>
              <a:rPr lang="es-CO" sz="2000" dirty="0" smtClean="0">
                <a:solidFill>
                  <a:schemeClr val="bg1"/>
                </a:solidFill>
                <a:latin typeface="Arial" panose="020B0604020202020204" pitchFamily="34" charset="0"/>
              </a:rPr>
              <a:t>EN LAS PELÍCULAS, LOS VIDEOJUEGOS, LOS CÓMICS, LAS SERIES DE TELEVISIÓN, SE APRECIA  UNA FALTA DE DIVERSIDAD  EN LOS MODELOS MASCULINOS; </a:t>
            </a:r>
          </a:p>
          <a:p>
            <a:pPr algn="ctr"/>
            <a:r>
              <a:rPr lang="es-CO" sz="2000" dirty="0" smtClean="0">
                <a:solidFill>
                  <a:schemeClr val="bg1"/>
                </a:solidFill>
                <a:latin typeface="Arial" panose="020B0604020202020204" pitchFamily="34" charset="0"/>
              </a:rPr>
              <a:t>SON MACHOS ALFA EN ACCIÓN, </a:t>
            </a:r>
          </a:p>
          <a:p>
            <a:pPr algn="ctr"/>
            <a:r>
              <a:rPr lang="es-CO" sz="2000" dirty="0" smtClean="0">
                <a:solidFill>
                  <a:schemeClr val="bg1"/>
                </a:solidFill>
                <a:latin typeface="Arial" panose="020B0604020202020204" pitchFamily="34" charset="0"/>
              </a:rPr>
              <a:t>OTROS DONJUANES, </a:t>
            </a:r>
          </a:p>
          <a:p>
            <a:pPr algn="ctr"/>
            <a:r>
              <a:rPr lang="es-CO" sz="2000" dirty="0" smtClean="0">
                <a:solidFill>
                  <a:schemeClr val="bg1"/>
                </a:solidFill>
                <a:latin typeface="Arial" panose="020B0604020202020204" pitchFamily="34" charset="0"/>
              </a:rPr>
              <a:t>Y  OTROS SON UNOS “DEBILUCHOS” QUE NO SABEN DOMINAR A SUS MUJERES.</a:t>
            </a:r>
            <a:endParaRPr lang="es-CO" sz="2000" dirty="0">
              <a:solidFill>
                <a:schemeClr val="bg1"/>
              </a:solidFill>
            </a:endParaRPr>
          </a:p>
        </p:txBody>
      </p:sp>
    </p:spTree>
    <p:extLst>
      <p:ext uri="{BB962C8B-B14F-4D97-AF65-F5344CB8AC3E}">
        <p14:creationId xmlns:p14="http://schemas.microsoft.com/office/powerpoint/2010/main" val="4224888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2.bp.blogspot.com/-CjahgrTOT1s/URFwz-ZjddI/AAAAAAAAGvU/1dvAYWAH-zs/s1600/01+-+Homb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682" y="373643"/>
            <a:ext cx="3973973" cy="4887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31809" y="373643"/>
            <a:ext cx="718177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pPr>
            <a:r>
              <a:rPr lang="es-ES" sz="2800" dirty="0" smtClean="0">
                <a:solidFill>
                  <a:srgbClr val="FFFFFF"/>
                </a:solidFill>
              </a:rPr>
              <a:t>Joven </a:t>
            </a:r>
          </a:p>
          <a:p>
            <a:pPr defTabSz="914400" eaLnBrk="1" fontAlgn="base" hangingPunct="1">
              <a:spcBef>
                <a:spcPct val="0"/>
              </a:spcBef>
              <a:spcAft>
                <a:spcPct val="0"/>
              </a:spcAft>
            </a:pPr>
            <a:r>
              <a:rPr lang="es-ES" sz="2800" dirty="0" smtClean="0">
                <a:solidFill>
                  <a:srgbClr val="FFFFFF"/>
                </a:solidFill>
              </a:rPr>
              <a:t>Heterosexual</a:t>
            </a:r>
          </a:p>
          <a:p>
            <a:pPr defTabSz="914400" eaLnBrk="1" fontAlgn="base" hangingPunct="1">
              <a:spcBef>
                <a:spcPct val="0"/>
              </a:spcBef>
              <a:spcAft>
                <a:spcPct val="0"/>
              </a:spcAft>
            </a:pPr>
            <a:r>
              <a:rPr lang="es-ES" sz="2800" dirty="0" smtClean="0">
                <a:solidFill>
                  <a:srgbClr val="FFFFFF"/>
                </a:solidFill>
              </a:rPr>
              <a:t>Blanco</a:t>
            </a:r>
          </a:p>
          <a:p>
            <a:pPr defTabSz="914400" eaLnBrk="1" fontAlgn="base" hangingPunct="1">
              <a:spcBef>
                <a:spcPct val="0"/>
              </a:spcBef>
              <a:spcAft>
                <a:spcPct val="0"/>
              </a:spcAft>
            </a:pPr>
            <a:r>
              <a:rPr lang="es-ES" sz="2800" dirty="0" smtClean="0">
                <a:solidFill>
                  <a:srgbClr val="FFFFFF"/>
                </a:solidFill>
              </a:rPr>
              <a:t>Aguerrido</a:t>
            </a:r>
          </a:p>
          <a:p>
            <a:pPr defTabSz="914400" eaLnBrk="1" fontAlgn="base" hangingPunct="1">
              <a:spcBef>
                <a:spcPct val="0"/>
              </a:spcBef>
              <a:spcAft>
                <a:spcPct val="0"/>
              </a:spcAft>
            </a:pPr>
            <a:r>
              <a:rPr lang="es-ES" sz="2800" dirty="0" smtClean="0">
                <a:solidFill>
                  <a:srgbClr val="FFFFFF"/>
                </a:solidFill>
              </a:rPr>
              <a:t>fuerte.</a:t>
            </a:r>
          </a:p>
          <a:p>
            <a:pPr defTabSz="914400" eaLnBrk="1" fontAlgn="base" hangingPunct="1">
              <a:spcBef>
                <a:spcPct val="0"/>
              </a:spcBef>
              <a:spcAft>
                <a:spcPct val="0"/>
              </a:spcAft>
            </a:pPr>
            <a:r>
              <a:rPr lang="es-ES" sz="2800" dirty="0" smtClean="0">
                <a:solidFill>
                  <a:srgbClr val="FFFFFF"/>
                </a:solidFill>
              </a:rPr>
              <a:t>Rico </a:t>
            </a:r>
          </a:p>
          <a:p>
            <a:pPr defTabSz="914400" eaLnBrk="1" fontAlgn="base" hangingPunct="1">
              <a:spcBef>
                <a:spcPct val="0"/>
              </a:spcBef>
              <a:spcAft>
                <a:spcPct val="0"/>
              </a:spcAft>
            </a:pPr>
            <a:r>
              <a:rPr lang="es-ES" sz="2800" dirty="0" smtClean="0">
                <a:solidFill>
                  <a:srgbClr val="FFFFFF"/>
                </a:solidFill>
              </a:rPr>
              <a:t>Exitosos (económica- social y sexualmente)</a:t>
            </a:r>
          </a:p>
          <a:p>
            <a:pPr defTabSz="914400" eaLnBrk="1" fontAlgn="base" hangingPunct="1">
              <a:spcBef>
                <a:spcPct val="0"/>
              </a:spcBef>
              <a:spcAft>
                <a:spcPct val="0"/>
              </a:spcAft>
            </a:pPr>
            <a:r>
              <a:rPr lang="es-ES" sz="2800" dirty="0" smtClean="0">
                <a:solidFill>
                  <a:srgbClr val="FFFFFF"/>
                </a:solidFill>
              </a:rPr>
              <a:t>Viril </a:t>
            </a:r>
          </a:p>
          <a:p>
            <a:pPr defTabSz="914400" eaLnBrk="1" fontAlgn="base" hangingPunct="1">
              <a:spcBef>
                <a:spcPct val="0"/>
              </a:spcBef>
              <a:spcAft>
                <a:spcPct val="0"/>
              </a:spcAft>
            </a:pPr>
            <a:r>
              <a:rPr lang="es-ES" sz="2800" dirty="0" smtClean="0">
                <a:solidFill>
                  <a:srgbClr val="FFFFFF"/>
                </a:solidFill>
              </a:rPr>
              <a:t>Potente </a:t>
            </a:r>
            <a:endParaRPr lang="es-ES" sz="2800" dirty="0">
              <a:solidFill>
                <a:srgbClr val="FFFFFF"/>
              </a:solidFill>
            </a:endParaRPr>
          </a:p>
        </p:txBody>
      </p:sp>
      <p:pic>
        <p:nvPicPr>
          <p:cNvPr id="38918" name="Picture 6" descr="https://heterodoxia.files.wordpress.com/2009/03/diapo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704" y="3521122"/>
            <a:ext cx="3566511" cy="315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90239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1022" y="1006057"/>
            <a:ext cx="5272925" cy="4524315"/>
          </a:xfrm>
          <a:prstGeom prst="rect">
            <a:avLst/>
          </a:prstGeom>
        </p:spPr>
        <p:txBody>
          <a:bodyPr wrap="square">
            <a:spAutoFit/>
          </a:bodyPr>
          <a:lstStyle/>
          <a:p>
            <a:pPr algn="just"/>
            <a:r>
              <a:rPr lang="es-CO" sz="2400" dirty="0" smtClean="0">
                <a:solidFill>
                  <a:schemeClr val="bg1"/>
                </a:solidFill>
                <a:latin typeface="Arial" panose="020B0604020202020204" pitchFamily="34" charset="0"/>
              </a:rPr>
              <a:t>VENCEDORES</a:t>
            </a:r>
          </a:p>
          <a:p>
            <a:pPr algn="just"/>
            <a:r>
              <a:rPr lang="es-CO" sz="2400" dirty="0" smtClean="0">
                <a:solidFill>
                  <a:schemeClr val="bg1"/>
                </a:solidFill>
                <a:latin typeface="Arial" panose="020B0604020202020204" pitchFamily="34" charset="0"/>
              </a:rPr>
              <a:t>HÉROES</a:t>
            </a:r>
          </a:p>
          <a:p>
            <a:pPr algn="just"/>
            <a:r>
              <a:rPr lang="es-CO" sz="2400" dirty="0" smtClean="0">
                <a:solidFill>
                  <a:schemeClr val="bg1"/>
                </a:solidFill>
                <a:latin typeface="Arial" panose="020B0604020202020204" pitchFamily="34" charset="0"/>
              </a:rPr>
              <a:t>CONQUISTADORES DE MUJERES.</a:t>
            </a:r>
          </a:p>
          <a:p>
            <a:pPr algn="just"/>
            <a:endParaRPr lang="es-CO" sz="2400" dirty="0" smtClean="0">
              <a:solidFill>
                <a:schemeClr val="bg1"/>
              </a:solidFill>
            </a:endParaRPr>
          </a:p>
          <a:p>
            <a:pPr algn="just"/>
            <a:r>
              <a:rPr lang="es-CO" sz="2400" dirty="0" smtClean="0">
                <a:solidFill>
                  <a:schemeClr val="bg1"/>
                </a:solidFill>
              </a:rPr>
              <a:t>LA CANTIDAD DE MUJERES QUE PUEDEN SEDUCIR ES LA PRUEBA DE SU HOMBRÍA, </a:t>
            </a:r>
          </a:p>
          <a:p>
            <a:pPr algn="just"/>
            <a:r>
              <a:rPr lang="es-CO" sz="2400" dirty="0" smtClean="0">
                <a:solidFill>
                  <a:schemeClr val="bg1"/>
                </a:solidFill>
              </a:rPr>
              <a:t>SE LES EDUCA PARA SER PROMISCUOS,  Y PARA RELACIONARSE CON LAS MUJERES ÚNICAMENTE  DESDE LA NECESIDAD. </a:t>
            </a:r>
          </a:p>
        </p:txBody>
      </p:sp>
      <p:pic>
        <p:nvPicPr>
          <p:cNvPr id="48130" name="Picture 2" descr="http://1.bp.blogspot.com/__gIoS3U9ze0/TIJ8N5OZ0mI/AAAAAAAAApU/mkB7TVjfSU4/s1600/ex+frien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164" y="650994"/>
            <a:ext cx="5172502" cy="560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57742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solidFill>
                  <a:srgbClr val="FF0000"/>
                </a:solidFill>
              </a:rPr>
              <a:t>COMPETENCIA LABORAL </a:t>
            </a:r>
            <a:endParaRPr lang="es-CO" dirty="0">
              <a:solidFill>
                <a:srgbClr val="FF0000"/>
              </a:solidFill>
            </a:endParaRPr>
          </a:p>
        </p:txBody>
      </p:sp>
      <p:pic>
        <p:nvPicPr>
          <p:cNvPr id="52226" name="Picture 2" descr="Resultado de imagen para hombre trabajad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152" y="1610436"/>
            <a:ext cx="8611738" cy="453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8760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http://i2.wp.com/1.bp.blogspot.com/-wRn06MtzAvc/TcVl4g2WYQI/AAAAAAAALho/XJTvoI9mx-o/s640/evolving-evolution+hombre+y+mujer.jpg?resize=640%2C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965" y="2442949"/>
            <a:ext cx="7516103" cy="3006441"/>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609600" y="274638"/>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s-CO" kern="0" dirty="0" smtClean="0">
                <a:solidFill>
                  <a:srgbClr val="FF0000"/>
                </a:solidFill>
              </a:rPr>
              <a:t>EN QUE ESTAMOS HOY</a:t>
            </a:r>
            <a:endParaRPr lang="es-CO" kern="0" dirty="0">
              <a:solidFill>
                <a:srgbClr val="FF0000"/>
              </a:solidFill>
            </a:endParaRPr>
          </a:p>
        </p:txBody>
      </p:sp>
    </p:spTree>
    <p:extLst>
      <p:ext uri="{BB962C8B-B14F-4D97-AF65-F5344CB8AC3E}">
        <p14:creationId xmlns:p14="http://schemas.microsoft.com/office/powerpoint/2010/main" val="159802918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457199" y="260350"/>
            <a:ext cx="10854813" cy="2123658"/>
          </a:xfrm>
          <a:prstGeom prst="rect">
            <a:avLst/>
          </a:prstGeom>
          <a:noFill/>
          <a:ln w="9525">
            <a:noFill/>
            <a:miter lim="800000"/>
            <a:headEnd/>
            <a:tailEnd/>
          </a:ln>
          <a:effectLst/>
        </p:spPr>
        <p:txBody>
          <a:bodyPr wrap="square">
            <a:spAutoFit/>
          </a:bodyPr>
          <a:lstStyle/>
          <a:p>
            <a:pPr algn="ctr" defTabSz="914400" eaLnBrk="0" fontAlgn="base" hangingPunct="0">
              <a:spcBef>
                <a:spcPct val="50000"/>
              </a:spcBef>
              <a:spcAft>
                <a:spcPct val="0"/>
              </a:spcAft>
              <a:defRPr/>
            </a:pPr>
            <a:r>
              <a:rPr lang="es-ES_tradnl" sz="4400" dirty="0" smtClean="0">
                <a:solidFill>
                  <a:srgbClr val="FFFFFF"/>
                </a:solidFill>
                <a:effectLst>
                  <a:outerShdw blurRad="38100" dist="38100" dir="2700000" algn="tl">
                    <a:srgbClr val="808080"/>
                  </a:outerShdw>
                </a:effectLst>
              </a:rPr>
              <a:t>UNA CRIANZA QUE MANTINE: Niña </a:t>
            </a:r>
            <a:r>
              <a:rPr lang="es-ES_tradnl" sz="4400" dirty="0">
                <a:solidFill>
                  <a:srgbClr val="FFFFFF"/>
                </a:solidFill>
                <a:effectLst>
                  <a:outerShdw blurRad="38100" dist="38100" dir="2700000" algn="tl">
                    <a:srgbClr val="808080"/>
                  </a:outerShdw>
                </a:effectLst>
              </a:rPr>
              <a:t>invisible</a:t>
            </a:r>
            <a:r>
              <a:rPr lang="es-ES_tradnl" sz="4400" dirty="0" smtClean="0">
                <a:solidFill>
                  <a:srgbClr val="FFFFFF"/>
                </a:solidFill>
                <a:effectLst>
                  <a:outerShdw blurRad="38100" dist="38100" dir="2700000" algn="tl">
                    <a:srgbClr val="808080"/>
                  </a:outerShdw>
                </a:effectLst>
              </a:rPr>
              <a:t>. Y SE ASEGURA UNA    </a:t>
            </a:r>
            <a:r>
              <a:rPr lang="es-ES_tradnl" sz="4400" dirty="0">
                <a:solidFill>
                  <a:srgbClr val="FFFFFF"/>
                </a:solidFill>
                <a:effectLst>
                  <a:outerShdw blurRad="38100" dist="38100" dir="2700000" algn="tl">
                    <a:srgbClr val="808080"/>
                  </a:outerShdw>
                </a:effectLst>
              </a:rPr>
              <a:t>Mujer invisible</a:t>
            </a:r>
          </a:p>
        </p:txBody>
      </p:sp>
      <p:graphicFrame>
        <p:nvGraphicFramePr>
          <p:cNvPr id="57347" name="Object 2"/>
          <p:cNvGraphicFramePr>
            <a:graphicFrameLocks noChangeAspect="1"/>
          </p:cNvGraphicFramePr>
          <p:nvPr/>
        </p:nvGraphicFramePr>
        <p:xfrm>
          <a:off x="3000375" y="2832100"/>
          <a:ext cx="6553200" cy="4025900"/>
        </p:xfrm>
        <a:graphic>
          <a:graphicData uri="http://schemas.openxmlformats.org/presentationml/2006/ole">
            <mc:AlternateContent xmlns:mc="http://schemas.openxmlformats.org/markup-compatibility/2006">
              <mc:Choice xmlns:v="urn:schemas-microsoft-com:vml" Requires="v">
                <p:oleObj spid="_x0000_s2125" name="Foto de Photo Editor" r:id="rId3" imgW="6095238" imgH="4029637" progId="">
                  <p:embed/>
                </p:oleObj>
              </mc:Choice>
              <mc:Fallback>
                <p:oleObj name="Foto de Photo Editor" r:id="rId3" imgW="6095238" imgH="402963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7039"/>
                      <a:stretch>
                        <a:fillRect/>
                      </a:stretch>
                    </p:blipFill>
                    <p:spPr bwMode="auto">
                      <a:xfrm>
                        <a:off x="3000375" y="2832100"/>
                        <a:ext cx="6553200"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0498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81517" y="1106129"/>
            <a:ext cx="6096000" cy="1477328"/>
          </a:xfrm>
          <a:prstGeom prst="rect">
            <a:avLst/>
          </a:prstGeom>
        </p:spPr>
        <p:txBody>
          <a:bodyPr>
            <a:spAutoFit/>
          </a:bodyPr>
          <a:lstStyle/>
          <a:p>
            <a:r>
              <a:rPr lang="es-CO" dirty="0" smtClean="0">
                <a:solidFill>
                  <a:schemeClr val="bg1"/>
                </a:solidFill>
              </a:rPr>
              <a:t>EL PAPEL DE LAS MUJERES HA </a:t>
            </a:r>
            <a:r>
              <a:rPr lang="es-CO" dirty="0">
                <a:solidFill>
                  <a:schemeClr val="bg1"/>
                </a:solidFill>
              </a:rPr>
              <a:t>SIDO SIEMPRE EL DE SATISFACER SUS DEMANDAS SEXUALES, Y ADEMÁS EJERCER </a:t>
            </a:r>
            <a:r>
              <a:rPr lang="es-CO" dirty="0" smtClean="0">
                <a:solidFill>
                  <a:schemeClr val="bg1"/>
                </a:solidFill>
              </a:rPr>
              <a:t> EL PAPEL DE  CRIADAS Y  </a:t>
            </a:r>
            <a:r>
              <a:rPr lang="es-CO" dirty="0">
                <a:solidFill>
                  <a:schemeClr val="bg1"/>
                </a:solidFill>
              </a:rPr>
              <a:t>CUBRIR </a:t>
            </a:r>
            <a:r>
              <a:rPr lang="es-CO" dirty="0" smtClean="0">
                <a:solidFill>
                  <a:schemeClr val="bg1"/>
                </a:solidFill>
              </a:rPr>
              <a:t>LAS </a:t>
            </a:r>
            <a:r>
              <a:rPr lang="es-CO" dirty="0">
                <a:solidFill>
                  <a:schemeClr val="bg1"/>
                </a:solidFill>
              </a:rPr>
              <a:t>NECESIDADES AFECTIVAS Y </a:t>
            </a:r>
            <a:r>
              <a:rPr lang="es-CO" dirty="0" smtClean="0">
                <a:solidFill>
                  <a:schemeClr val="bg1"/>
                </a:solidFill>
              </a:rPr>
              <a:t>MATERIALES DE LOS HOMBRES</a:t>
            </a:r>
            <a:endParaRPr lang="es-CO" dirty="0"/>
          </a:p>
        </p:txBody>
      </p:sp>
      <p:sp>
        <p:nvSpPr>
          <p:cNvPr id="4" name="Rectángulo 3"/>
          <p:cNvSpPr/>
          <p:nvPr/>
        </p:nvSpPr>
        <p:spPr>
          <a:xfrm>
            <a:off x="5081517" y="4938220"/>
            <a:ext cx="6096000" cy="1477328"/>
          </a:xfrm>
          <a:prstGeom prst="rect">
            <a:avLst/>
          </a:prstGeom>
        </p:spPr>
        <p:txBody>
          <a:bodyPr>
            <a:spAutoFit/>
          </a:bodyPr>
          <a:lstStyle/>
          <a:p>
            <a:r>
              <a:rPr lang="es-CO" dirty="0" smtClean="0">
                <a:solidFill>
                  <a:schemeClr val="bg1"/>
                </a:solidFill>
              </a:rPr>
              <a:t>EL PAPEL DE LOS HOMBRES HA </a:t>
            </a:r>
            <a:r>
              <a:rPr lang="es-CO" dirty="0">
                <a:solidFill>
                  <a:schemeClr val="bg1"/>
                </a:solidFill>
              </a:rPr>
              <a:t>SIDO SIEMPRE EL DE </a:t>
            </a:r>
            <a:r>
              <a:rPr lang="es-CO" dirty="0" smtClean="0">
                <a:solidFill>
                  <a:schemeClr val="bg1"/>
                </a:solidFill>
              </a:rPr>
              <a:t>SATISFACER LAS NECESIDADES DE LAS MUJERES DE PROTECCION, SEGURIDAD Y SOTENIMIENTO ECONOMICO , ADEMAS  CARGAR LOS MIEDOS PROPIOS Y LOS FAMILIARES</a:t>
            </a:r>
            <a:endParaRPr lang="es-CO" dirty="0"/>
          </a:p>
        </p:txBody>
      </p:sp>
      <p:pic>
        <p:nvPicPr>
          <p:cNvPr id="5" name="Imagen 4"/>
          <p:cNvPicPr>
            <a:picLocks noChangeAspect="1"/>
          </p:cNvPicPr>
          <p:nvPr/>
        </p:nvPicPr>
        <p:blipFill>
          <a:blip r:embed="rId2"/>
          <a:stretch>
            <a:fillRect/>
          </a:stretch>
        </p:blipFill>
        <p:spPr>
          <a:xfrm>
            <a:off x="946031" y="912765"/>
            <a:ext cx="3667125" cy="5305425"/>
          </a:xfrm>
          <a:prstGeom prst="rect">
            <a:avLst/>
          </a:prstGeom>
        </p:spPr>
      </p:pic>
    </p:spTree>
    <p:extLst>
      <p:ext uri="{BB962C8B-B14F-4D97-AF65-F5344CB8AC3E}">
        <p14:creationId xmlns:p14="http://schemas.microsoft.com/office/powerpoint/2010/main" val="2418145836"/>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2"/>
          <p:cNvGraphicFramePr>
            <a:graphicFrameLocks noChangeAspect="1"/>
          </p:cNvGraphicFramePr>
          <p:nvPr>
            <p:extLst>
              <p:ext uri="{D42A27DB-BD31-4B8C-83A1-F6EECF244321}">
                <p14:modId xmlns:p14="http://schemas.microsoft.com/office/powerpoint/2010/main" val="2587189784"/>
              </p:ext>
            </p:extLst>
          </p:nvPr>
        </p:nvGraphicFramePr>
        <p:xfrm>
          <a:off x="3048001" y="-14749"/>
          <a:ext cx="3929063" cy="3786188"/>
        </p:xfrm>
        <a:graphic>
          <a:graphicData uri="http://schemas.openxmlformats.org/presentationml/2006/ole">
            <mc:AlternateContent xmlns:mc="http://schemas.openxmlformats.org/markup-compatibility/2006">
              <mc:Choice xmlns:v="urn:schemas-microsoft-com:vml" Requires="v">
                <p:oleObj spid="_x0000_s33808" name="Diapositiva" r:id="rId3" imgW="4571859" imgH="3428852" progId="PowerPoint.Slide.8">
                  <p:embed/>
                </p:oleObj>
              </mc:Choice>
              <mc:Fallback>
                <p:oleObj name="Diapositiva" r:id="rId3" imgW="4571859" imgH="3428852"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1" y="-14749"/>
                        <a:ext cx="39290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563" name="Object 3"/>
          <p:cNvGraphicFramePr>
            <a:graphicFrameLocks noChangeAspect="1"/>
          </p:cNvGraphicFramePr>
          <p:nvPr>
            <p:extLst>
              <p:ext uri="{D42A27DB-BD31-4B8C-83A1-F6EECF244321}">
                <p14:modId xmlns:p14="http://schemas.microsoft.com/office/powerpoint/2010/main" val="37023786"/>
              </p:ext>
            </p:extLst>
          </p:nvPr>
        </p:nvGraphicFramePr>
        <p:xfrm>
          <a:off x="5976939" y="0"/>
          <a:ext cx="4357687" cy="3571875"/>
        </p:xfrm>
        <a:graphic>
          <a:graphicData uri="http://schemas.openxmlformats.org/presentationml/2006/ole">
            <mc:AlternateContent xmlns:mc="http://schemas.openxmlformats.org/markup-compatibility/2006">
              <mc:Choice xmlns:v="urn:schemas-microsoft-com:vml" Requires="v">
                <p:oleObj spid="_x0000_s33809" name="Diapositiva" r:id="rId5" imgW="4189633" imgH="3142553" progId="PowerPoint.Slide.8">
                  <p:embed/>
                </p:oleObj>
              </mc:Choice>
              <mc:Fallback>
                <p:oleObj name="Diapositiva" r:id="rId5" imgW="4189633" imgH="3142553"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6939" y="0"/>
                        <a:ext cx="4357687"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descr="cd88f10_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87268">
            <a:off x="5862639" y="2272173"/>
            <a:ext cx="350202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786188"/>
            <a:ext cx="91440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20250" y="0"/>
            <a:ext cx="257175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185527" y="304066"/>
            <a:ext cx="2558561" cy="5632311"/>
          </a:xfrm>
          <a:prstGeom prst="rect">
            <a:avLst/>
          </a:prstGeom>
        </p:spPr>
        <p:txBody>
          <a:bodyPr wrap="square">
            <a:spAutoFit/>
          </a:bodyPr>
          <a:lstStyle/>
          <a:p>
            <a:pPr algn="ctr"/>
            <a:r>
              <a:rPr lang="es-CO" sz="3600" b="1" dirty="0" smtClean="0">
                <a:solidFill>
                  <a:srgbClr val="FF0000"/>
                </a:solidFill>
              </a:rPr>
              <a:t>En que estamos las mujeres?</a:t>
            </a:r>
          </a:p>
          <a:p>
            <a:pPr algn="ctr"/>
            <a:endParaRPr lang="es-CO" sz="3600" b="1" dirty="0">
              <a:solidFill>
                <a:srgbClr val="FF0000"/>
              </a:solidFill>
            </a:endParaRPr>
          </a:p>
          <a:p>
            <a:pPr algn="ctr"/>
            <a:endParaRPr lang="es-CO" sz="3600" b="1" dirty="0" smtClean="0">
              <a:solidFill>
                <a:srgbClr val="FF0000"/>
              </a:solidFill>
            </a:endParaRPr>
          </a:p>
          <a:p>
            <a:pPr algn="ctr"/>
            <a:r>
              <a:rPr lang="es-CO" sz="3600" b="1" dirty="0" smtClean="0">
                <a:solidFill>
                  <a:srgbClr val="FF0000"/>
                </a:solidFill>
              </a:rPr>
              <a:t>PODER </a:t>
            </a:r>
          </a:p>
          <a:p>
            <a:pPr algn="ctr"/>
            <a:endParaRPr lang="es-CO" sz="3600" b="1" dirty="0">
              <a:solidFill>
                <a:srgbClr val="FF0000"/>
              </a:solidFill>
            </a:endParaRPr>
          </a:p>
          <a:p>
            <a:pPr algn="ctr"/>
            <a:endParaRPr lang="es-CO" sz="3600" b="1" dirty="0" smtClean="0">
              <a:solidFill>
                <a:srgbClr val="FF0000"/>
              </a:solidFill>
            </a:endParaRPr>
          </a:p>
          <a:p>
            <a:pPr algn="ctr"/>
            <a:r>
              <a:rPr lang="es-CO" sz="3600" b="1" dirty="0" smtClean="0">
                <a:solidFill>
                  <a:srgbClr val="FF0000"/>
                </a:solidFill>
              </a:rPr>
              <a:t>SER </a:t>
            </a:r>
            <a:endParaRPr lang="es-CO" sz="3600" b="1" dirty="0">
              <a:solidFill>
                <a:srgbClr val="FF0000"/>
              </a:solidFill>
            </a:endParaRPr>
          </a:p>
        </p:txBody>
      </p:sp>
    </p:spTree>
    <p:extLst>
      <p:ext uri="{BB962C8B-B14F-4D97-AF65-F5344CB8AC3E}">
        <p14:creationId xmlns:p14="http://schemas.microsoft.com/office/powerpoint/2010/main" val="37954206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box(in)">
                                      <p:cBhvr>
                                        <p:cTn id="12" dur="500"/>
                                        <p:tgtEl>
                                          <p:spTgt spid="665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6563"/>
                                        </p:tgtEl>
                                        <p:attrNameLst>
                                          <p:attrName>style.visibility</p:attrName>
                                        </p:attrNameLst>
                                      </p:cBhvr>
                                      <p:to>
                                        <p:strVal val="visible"/>
                                      </p:to>
                                    </p:set>
                                    <p:animEffect transition="in" filter="box(in)">
                                      <p:cBhvr>
                                        <p:cTn id="17" dur="500"/>
                                        <p:tgtEl>
                                          <p:spTgt spid="665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1402" y="438873"/>
            <a:ext cx="6428829" cy="2677656"/>
          </a:xfrm>
          <a:prstGeom prst="rect">
            <a:avLst/>
          </a:prstGeom>
        </p:spPr>
        <p:txBody>
          <a:bodyPr wrap="square">
            <a:spAutoFit/>
          </a:bodyPr>
          <a:lstStyle/>
          <a:p>
            <a:pPr algn="just"/>
            <a:r>
              <a:rPr lang="es-CO" sz="2400" dirty="0">
                <a:solidFill>
                  <a:schemeClr val="bg1"/>
                </a:solidFill>
                <a:latin typeface="Arial" panose="020B0604020202020204" pitchFamily="34" charset="0"/>
              </a:rPr>
              <a:t>La liberación de las mujeres ha logrado que no nos relacionemos ya desde la necesidad de tener un proveedor, sino desde la libertad para compartir la vida con quien </a:t>
            </a:r>
            <a:r>
              <a:rPr lang="es-CO" sz="2400" dirty="0" smtClean="0">
                <a:solidFill>
                  <a:schemeClr val="bg1"/>
                </a:solidFill>
                <a:latin typeface="Arial" panose="020B0604020202020204" pitchFamily="34" charset="0"/>
              </a:rPr>
              <a:t>se </a:t>
            </a:r>
            <a:r>
              <a:rPr lang="es-CO" sz="2400" dirty="0">
                <a:solidFill>
                  <a:schemeClr val="bg1"/>
                </a:solidFill>
                <a:latin typeface="Arial" panose="020B0604020202020204" pitchFamily="34" charset="0"/>
              </a:rPr>
              <a:t>desee</a:t>
            </a:r>
            <a:r>
              <a:rPr lang="es-CO" sz="2400" dirty="0" smtClean="0">
                <a:solidFill>
                  <a:schemeClr val="bg1"/>
                </a:solidFill>
                <a:latin typeface="Arial" panose="020B0604020202020204" pitchFamily="34" charset="0"/>
              </a:rPr>
              <a:t>. Y ESTO TAMBIEN  ESTA LIBERANDO A LOS HOMBRES  QUE SOLO HASTA  AHORA SE DAN CUENTA QUE ERAN ESCLAVOS</a:t>
            </a:r>
            <a:endParaRPr lang="es-CO" sz="2400" dirty="0">
              <a:solidFill>
                <a:schemeClr val="bg1"/>
              </a:solidFill>
            </a:endParaRPr>
          </a:p>
        </p:txBody>
      </p:sp>
      <p:pic>
        <p:nvPicPr>
          <p:cNvPr id="61442" name="Picture 2" descr="Resultado de imagen para libertad de pensamie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070" y="875992"/>
            <a:ext cx="3051649" cy="4333705"/>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https://cdn2.pensamientos.es/wp-content/uploads/2014/10/La-libert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068" y="3485861"/>
            <a:ext cx="4853153" cy="289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19731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1859" y="1191556"/>
            <a:ext cx="3877985" cy="369332"/>
          </a:xfrm>
          <a:prstGeom prst="rect">
            <a:avLst/>
          </a:prstGeom>
        </p:spPr>
        <p:txBody>
          <a:bodyPr wrap="none">
            <a:spAutoFit/>
          </a:bodyPr>
          <a:lstStyle/>
          <a:p>
            <a:r>
              <a:rPr lang="es-CO" dirty="0">
                <a:solidFill>
                  <a:schemeClr val="bg1"/>
                </a:solidFill>
                <a:latin typeface="Arial" panose="020B0604020202020204" pitchFamily="34" charset="0"/>
              </a:rPr>
              <a:t> inseguridad sobre cuál es su papel,</a:t>
            </a:r>
            <a:endParaRPr lang="es-CO" dirty="0">
              <a:solidFill>
                <a:schemeClr val="bg1"/>
              </a:solidFill>
            </a:endParaRPr>
          </a:p>
        </p:txBody>
      </p:sp>
      <p:sp>
        <p:nvSpPr>
          <p:cNvPr id="3" name="Rectángulo 2"/>
          <p:cNvSpPr/>
          <p:nvPr/>
        </p:nvSpPr>
        <p:spPr>
          <a:xfrm>
            <a:off x="283353" y="3384146"/>
            <a:ext cx="5647700" cy="369332"/>
          </a:xfrm>
          <a:prstGeom prst="rect">
            <a:avLst/>
          </a:prstGeom>
        </p:spPr>
        <p:txBody>
          <a:bodyPr wrap="none">
            <a:spAutoFit/>
          </a:bodyPr>
          <a:lstStyle/>
          <a:p>
            <a:r>
              <a:rPr lang="es-CO" dirty="0">
                <a:solidFill>
                  <a:schemeClr val="bg1"/>
                </a:solidFill>
                <a:latin typeface="Arial" panose="020B0604020202020204" pitchFamily="34" charset="0"/>
              </a:rPr>
              <a:t>miedo a perder importancia o a sacrificar su </a:t>
            </a:r>
            <a:r>
              <a:rPr lang="es-CO" dirty="0" smtClean="0">
                <a:solidFill>
                  <a:schemeClr val="bg1"/>
                </a:solidFill>
                <a:latin typeface="Arial" panose="020B0604020202020204" pitchFamily="34" charset="0"/>
              </a:rPr>
              <a:t>virilidad?</a:t>
            </a:r>
            <a:endParaRPr lang="es-CO" dirty="0">
              <a:solidFill>
                <a:schemeClr val="bg1"/>
              </a:solidFill>
            </a:endParaRPr>
          </a:p>
        </p:txBody>
      </p:sp>
      <p:sp>
        <p:nvSpPr>
          <p:cNvPr id="4" name="Rectángulo 3"/>
          <p:cNvSpPr/>
          <p:nvPr/>
        </p:nvSpPr>
        <p:spPr>
          <a:xfrm>
            <a:off x="6096000" y="3128964"/>
            <a:ext cx="6096000" cy="646331"/>
          </a:xfrm>
          <a:prstGeom prst="rect">
            <a:avLst/>
          </a:prstGeom>
        </p:spPr>
        <p:txBody>
          <a:bodyPr>
            <a:spAutoFit/>
          </a:bodyPr>
          <a:lstStyle/>
          <a:p>
            <a:r>
              <a:rPr lang="es-CO" dirty="0">
                <a:solidFill>
                  <a:schemeClr val="bg1"/>
                </a:solidFill>
                <a:latin typeface="Arial" panose="020B0604020202020204" pitchFamily="34" charset="0"/>
              </a:rPr>
              <a:t>No saben relacionarse con hombres </a:t>
            </a:r>
            <a:r>
              <a:rPr lang="es-CO" dirty="0" err="1">
                <a:solidFill>
                  <a:schemeClr val="bg1"/>
                </a:solidFill>
                <a:latin typeface="Arial" panose="020B0604020202020204" pitchFamily="34" charset="0"/>
              </a:rPr>
              <a:t>gays</a:t>
            </a:r>
            <a:r>
              <a:rPr lang="es-CO" dirty="0">
                <a:solidFill>
                  <a:schemeClr val="bg1"/>
                </a:solidFill>
                <a:latin typeface="Arial" panose="020B0604020202020204" pitchFamily="34" charset="0"/>
              </a:rPr>
              <a:t> y odian a las mujeres </a:t>
            </a:r>
            <a:r>
              <a:rPr lang="es-CO" dirty="0" smtClean="0">
                <a:solidFill>
                  <a:schemeClr val="bg1"/>
                </a:solidFill>
                <a:latin typeface="Arial" panose="020B0604020202020204" pitchFamily="34" charset="0"/>
              </a:rPr>
              <a:t>feministas?</a:t>
            </a:r>
            <a:endParaRPr lang="es-CO" dirty="0">
              <a:solidFill>
                <a:schemeClr val="bg1"/>
              </a:solidFill>
            </a:endParaRPr>
          </a:p>
        </p:txBody>
      </p:sp>
      <p:sp>
        <p:nvSpPr>
          <p:cNvPr id="6" name="Rectángulo 5"/>
          <p:cNvSpPr/>
          <p:nvPr/>
        </p:nvSpPr>
        <p:spPr>
          <a:xfrm>
            <a:off x="283353" y="2106489"/>
            <a:ext cx="6096000" cy="923330"/>
          </a:xfrm>
          <a:prstGeom prst="rect">
            <a:avLst/>
          </a:prstGeom>
        </p:spPr>
        <p:txBody>
          <a:bodyPr>
            <a:spAutoFit/>
          </a:bodyPr>
          <a:lstStyle/>
          <a:p>
            <a:r>
              <a:rPr lang="es-CO" dirty="0">
                <a:solidFill>
                  <a:schemeClr val="bg1"/>
                </a:solidFill>
                <a:latin typeface="Arial" panose="020B0604020202020204" pitchFamily="34" charset="0"/>
              </a:rPr>
              <a:t>Les cuesta abrirse y compartirse, comunicar, mostrar cariño en público a otros hombres, mostrar miedo o </a:t>
            </a:r>
            <a:r>
              <a:rPr lang="es-CO" dirty="0" smtClean="0">
                <a:solidFill>
                  <a:schemeClr val="bg1"/>
                </a:solidFill>
                <a:latin typeface="Arial" panose="020B0604020202020204" pitchFamily="34" charset="0"/>
              </a:rPr>
              <a:t>debilidad?</a:t>
            </a:r>
            <a:endParaRPr lang="es-CO" dirty="0">
              <a:solidFill>
                <a:schemeClr val="bg1"/>
              </a:solidFill>
            </a:endParaRPr>
          </a:p>
        </p:txBody>
      </p:sp>
      <p:sp>
        <p:nvSpPr>
          <p:cNvPr id="7" name="Rectángulo 6"/>
          <p:cNvSpPr/>
          <p:nvPr/>
        </p:nvSpPr>
        <p:spPr>
          <a:xfrm>
            <a:off x="5027789" y="5576736"/>
            <a:ext cx="6096000" cy="646331"/>
          </a:xfrm>
          <a:prstGeom prst="rect">
            <a:avLst/>
          </a:prstGeom>
        </p:spPr>
        <p:txBody>
          <a:bodyPr>
            <a:spAutoFit/>
          </a:bodyPr>
          <a:lstStyle/>
          <a:p>
            <a:r>
              <a:rPr lang="es-CO" dirty="0">
                <a:solidFill>
                  <a:schemeClr val="bg1"/>
                </a:solidFill>
                <a:latin typeface="Arial" panose="020B0604020202020204" pitchFamily="34" charset="0"/>
              </a:rPr>
              <a:t>les cuesta relacionarse en un plano de igualdad, y por esto las parejas también están en crisis.</a:t>
            </a:r>
            <a:endParaRPr lang="es-CO" dirty="0">
              <a:solidFill>
                <a:schemeClr val="bg1"/>
              </a:solidFill>
            </a:endParaRPr>
          </a:p>
        </p:txBody>
      </p:sp>
      <p:pic>
        <p:nvPicPr>
          <p:cNvPr id="62466" name="Picture 2" descr="Resultado de imagen para lHOMOFOB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4586" y="439612"/>
            <a:ext cx="4069053" cy="2639780"/>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http://1.bp.blogspot.com/_OsmFeYmzpjI/TBAZ_97_itI/AAAAAAAAAAU/c3PG971b8SI/s1600/807001%5B1%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973" y="3951769"/>
            <a:ext cx="2738651" cy="2738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81792" y="305048"/>
            <a:ext cx="6662850" cy="523220"/>
          </a:xfrm>
          <a:prstGeom prst="rect">
            <a:avLst/>
          </a:prstGeom>
        </p:spPr>
        <p:txBody>
          <a:bodyPr wrap="none">
            <a:spAutoFit/>
          </a:bodyPr>
          <a:lstStyle/>
          <a:p>
            <a:r>
              <a:rPr lang="es-CO" sz="2800" b="1" dirty="0">
                <a:solidFill>
                  <a:srgbClr val="FF0000"/>
                </a:solidFill>
                <a:latin typeface="Arial" panose="020B0604020202020204" pitchFamily="34" charset="0"/>
              </a:rPr>
              <a:t> </a:t>
            </a:r>
            <a:r>
              <a:rPr lang="es-CO" sz="2800" b="1" dirty="0" smtClean="0">
                <a:solidFill>
                  <a:srgbClr val="FF0000"/>
                </a:solidFill>
                <a:latin typeface="Arial" panose="020B0604020202020204" pitchFamily="34" charset="0"/>
              </a:rPr>
              <a:t>Y LOS HOMBRES EN QUE ESTAN?...</a:t>
            </a:r>
            <a:endParaRPr lang="es-CO" sz="2800" b="1" dirty="0">
              <a:solidFill>
                <a:srgbClr val="FF0000"/>
              </a:solidFill>
            </a:endParaRPr>
          </a:p>
        </p:txBody>
      </p:sp>
    </p:spTree>
    <p:extLst>
      <p:ext uri="{BB962C8B-B14F-4D97-AF65-F5344CB8AC3E}">
        <p14:creationId xmlns:p14="http://schemas.microsoft.com/office/powerpoint/2010/main" val="75362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57175" y="1266825"/>
            <a:ext cx="11677650" cy="4324350"/>
          </a:xfrm>
          <a:prstGeom prst="rect">
            <a:avLst/>
          </a:prstGeom>
        </p:spPr>
      </p:pic>
    </p:spTree>
    <p:extLst>
      <p:ext uri="{BB962C8B-B14F-4D97-AF65-F5344CB8AC3E}">
        <p14:creationId xmlns:p14="http://schemas.microsoft.com/office/powerpoint/2010/main" val="2562902291"/>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2.bp.blogspot.com/-WWt7l49AB48/Une57pusW0I/AAAAAAAAAgY/HiSPDX9d5jc/s1600/mafalda+gran+fami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837" y="783353"/>
            <a:ext cx="5622876" cy="556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4416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1.bp.blogspot.com/-MMDM7tFM0z4/UceUfS84LUI/AAAAAAAAACc/o8MkrWZ4RSo/s1600/homb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031" y="829689"/>
            <a:ext cx="4572000"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809767" y="1245696"/>
            <a:ext cx="1810603" cy="400110"/>
          </a:xfrm>
          <a:prstGeom prst="rect">
            <a:avLst/>
          </a:prstGeom>
        </p:spPr>
        <p:txBody>
          <a:bodyPr wrap="square">
            <a:spAutoFit/>
          </a:bodyPr>
          <a:lstStyle/>
          <a:p>
            <a:r>
              <a:rPr lang="es-CO" sz="2000" dirty="0" smtClean="0">
                <a:solidFill>
                  <a:schemeClr val="bg1"/>
                </a:solidFill>
              </a:rPr>
              <a:t>EXITOSOS</a:t>
            </a:r>
            <a:endParaRPr lang="es-CO" sz="2000" dirty="0"/>
          </a:p>
        </p:txBody>
      </p:sp>
      <p:sp>
        <p:nvSpPr>
          <p:cNvPr id="8" name="Rectángulo 7"/>
          <p:cNvSpPr/>
          <p:nvPr/>
        </p:nvSpPr>
        <p:spPr>
          <a:xfrm>
            <a:off x="934872" y="2595326"/>
            <a:ext cx="1685498" cy="1015663"/>
          </a:xfrm>
          <a:prstGeom prst="rect">
            <a:avLst/>
          </a:prstGeom>
        </p:spPr>
        <p:txBody>
          <a:bodyPr wrap="square">
            <a:spAutoFit/>
          </a:bodyPr>
          <a:lstStyle/>
          <a:p>
            <a:pPr algn="ctr"/>
            <a:r>
              <a:rPr lang="es-CO" sz="2000" dirty="0" smtClean="0">
                <a:solidFill>
                  <a:schemeClr val="bg1"/>
                </a:solidFill>
              </a:rPr>
              <a:t>CUIDADOR DE INFANCIA</a:t>
            </a:r>
            <a:endParaRPr lang="es-CO" sz="2000" dirty="0"/>
          </a:p>
        </p:txBody>
      </p:sp>
    </p:spTree>
    <p:extLst>
      <p:ext uri="{BB962C8B-B14F-4D97-AF65-F5344CB8AC3E}">
        <p14:creationId xmlns:p14="http://schemas.microsoft.com/office/powerpoint/2010/main" val="180763786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2788" y="368937"/>
            <a:ext cx="6096000" cy="1938992"/>
          </a:xfrm>
          <a:prstGeom prst="rect">
            <a:avLst/>
          </a:prstGeom>
        </p:spPr>
        <p:txBody>
          <a:bodyPr>
            <a:spAutoFit/>
          </a:bodyPr>
          <a:lstStyle/>
          <a:p>
            <a:pPr algn="just"/>
            <a:r>
              <a:rPr lang="es-CO" sz="2400" dirty="0">
                <a:solidFill>
                  <a:schemeClr val="bg1"/>
                </a:solidFill>
                <a:latin typeface="Arial" panose="020B0604020202020204" pitchFamily="34" charset="0"/>
              </a:rPr>
              <a:t>No saben cómo hacer frente al miedo, al odio, a la desesperación, a la tristeza; por eso es frecuente que recurran a la violencia, contra sí mismos o contra los demás.</a:t>
            </a:r>
            <a:endParaRPr lang="es-CO" sz="2400" dirty="0">
              <a:solidFill>
                <a:schemeClr val="bg1"/>
              </a:solidFill>
            </a:endParaRPr>
          </a:p>
        </p:txBody>
      </p:sp>
      <p:pic>
        <p:nvPicPr>
          <p:cNvPr id="3" name="Picture 2" descr="http://www.retodiario.com/sad/imagenes/banco/grandes/311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177" y="2821675"/>
            <a:ext cx="5905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54521"/>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0335" y="474655"/>
            <a:ext cx="6096000" cy="5632311"/>
          </a:xfrm>
          <a:prstGeom prst="rect">
            <a:avLst/>
          </a:prstGeom>
        </p:spPr>
        <p:txBody>
          <a:bodyPr>
            <a:spAutoFit/>
          </a:bodyPr>
          <a:lstStyle/>
          <a:p>
            <a:pPr algn="just"/>
            <a:r>
              <a:rPr lang="es-CO" sz="2000" dirty="0">
                <a:solidFill>
                  <a:schemeClr val="bg1"/>
                </a:solidFill>
                <a:latin typeface="Arial" panose="020B0604020202020204" pitchFamily="34" charset="0"/>
              </a:rPr>
              <a:t> </a:t>
            </a:r>
            <a:r>
              <a:rPr lang="es-CO" sz="2000" dirty="0" smtClean="0">
                <a:solidFill>
                  <a:schemeClr val="bg1"/>
                </a:solidFill>
                <a:latin typeface="Arial" panose="020B0604020202020204" pitchFamily="34" charset="0"/>
              </a:rPr>
              <a:t>ESTAN AMBIVALENTES</a:t>
            </a:r>
          </a:p>
          <a:p>
            <a:endParaRPr lang="es-CO" sz="2000" dirty="0">
              <a:solidFill>
                <a:schemeClr val="bg1"/>
              </a:solidFill>
              <a:latin typeface="Arial" panose="020B0604020202020204" pitchFamily="34" charset="0"/>
            </a:endParaRPr>
          </a:p>
          <a:p>
            <a:endParaRPr lang="es-CO" sz="2000" dirty="0" smtClean="0">
              <a:solidFill>
                <a:schemeClr val="bg1"/>
              </a:solidFill>
              <a:latin typeface="Arial" panose="020B0604020202020204" pitchFamily="34" charset="0"/>
            </a:endParaRPr>
          </a:p>
          <a:p>
            <a:r>
              <a:rPr lang="es-CO" sz="2000" dirty="0" smtClean="0">
                <a:solidFill>
                  <a:schemeClr val="bg1"/>
                </a:solidFill>
                <a:latin typeface="Arial" panose="020B0604020202020204" pitchFamily="34" charset="0"/>
              </a:rPr>
              <a:t>“ayudan</a:t>
            </a:r>
            <a:r>
              <a:rPr lang="es-CO" sz="2000" dirty="0">
                <a:solidFill>
                  <a:schemeClr val="bg1"/>
                </a:solidFill>
                <a:latin typeface="Arial" panose="020B0604020202020204" pitchFamily="34" charset="0"/>
              </a:rPr>
              <a:t>” en las tareas domésticas sin asumirlas como propias</a:t>
            </a:r>
            <a:r>
              <a:rPr lang="es-CO" sz="2000" dirty="0" smtClean="0">
                <a:solidFill>
                  <a:schemeClr val="bg1"/>
                </a:solidFill>
                <a:latin typeface="Arial" panose="020B0604020202020204" pitchFamily="34" charset="0"/>
              </a:rPr>
              <a:t>.</a:t>
            </a:r>
          </a:p>
          <a:p>
            <a:endParaRPr lang="es-CO" sz="2000" dirty="0">
              <a:solidFill>
                <a:schemeClr val="bg1"/>
              </a:solidFill>
              <a:latin typeface="Arial" panose="020B0604020202020204" pitchFamily="34" charset="0"/>
            </a:endParaRPr>
          </a:p>
          <a:p>
            <a:r>
              <a:rPr lang="es-CO" sz="2000" dirty="0" smtClean="0">
                <a:solidFill>
                  <a:schemeClr val="bg1"/>
                </a:solidFill>
                <a:latin typeface="Arial" panose="020B0604020202020204" pitchFamily="34" charset="0"/>
              </a:rPr>
              <a:t> </a:t>
            </a:r>
            <a:r>
              <a:rPr lang="es-CO" sz="2000" dirty="0">
                <a:solidFill>
                  <a:schemeClr val="bg1"/>
                </a:solidFill>
                <a:latin typeface="Arial" panose="020B0604020202020204" pitchFamily="34" charset="0"/>
              </a:rPr>
              <a:t>Son los que cortan el césped del jardín pero jamás limpian </a:t>
            </a:r>
            <a:r>
              <a:rPr lang="es-CO" sz="2000" dirty="0" smtClean="0">
                <a:solidFill>
                  <a:schemeClr val="bg1"/>
                </a:solidFill>
                <a:latin typeface="Arial" panose="020B0604020202020204" pitchFamily="34" charset="0"/>
              </a:rPr>
              <a:t>lavan LOS BAÑOS.</a:t>
            </a:r>
            <a:r>
              <a:rPr lang="es-CO" sz="2000" dirty="0">
                <a:solidFill>
                  <a:schemeClr val="bg1"/>
                </a:solidFill>
                <a:latin typeface="Arial" panose="020B0604020202020204" pitchFamily="34" charset="0"/>
              </a:rPr>
              <a:t>  </a:t>
            </a:r>
            <a:endParaRPr lang="es-CO" sz="2000" dirty="0" smtClean="0">
              <a:solidFill>
                <a:schemeClr val="bg1"/>
              </a:solidFill>
              <a:latin typeface="Arial" panose="020B0604020202020204" pitchFamily="34" charset="0"/>
            </a:endParaRPr>
          </a:p>
          <a:p>
            <a:endParaRPr lang="es-CO" sz="2000" dirty="0">
              <a:solidFill>
                <a:schemeClr val="bg1"/>
              </a:solidFill>
              <a:latin typeface="Arial" panose="020B0604020202020204" pitchFamily="34" charset="0"/>
            </a:endParaRPr>
          </a:p>
          <a:p>
            <a:endParaRPr lang="es-CO" sz="2000" dirty="0" smtClean="0">
              <a:solidFill>
                <a:schemeClr val="bg1"/>
              </a:solidFill>
              <a:latin typeface="Arial" panose="020B0604020202020204" pitchFamily="34" charset="0"/>
            </a:endParaRPr>
          </a:p>
          <a:p>
            <a:r>
              <a:rPr lang="es-CO" sz="2000" dirty="0" smtClean="0">
                <a:solidFill>
                  <a:schemeClr val="bg1"/>
                </a:solidFill>
                <a:latin typeface="Arial" panose="020B0604020202020204" pitchFamily="34" charset="0"/>
              </a:rPr>
              <a:t>Son </a:t>
            </a:r>
            <a:r>
              <a:rPr lang="es-CO" sz="2000" dirty="0">
                <a:solidFill>
                  <a:schemeClr val="bg1"/>
                </a:solidFill>
                <a:latin typeface="Arial" panose="020B0604020202020204" pitchFamily="34" charset="0"/>
              </a:rPr>
              <a:t>aquellos que evaden sus obligaciones poniendo como excusa la ignorancia o la torpeza masculina en asuntos domésticos, </a:t>
            </a:r>
            <a:endParaRPr lang="es-CO" sz="2000" dirty="0" smtClean="0">
              <a:solidFill>
                <a:schemeClr val="bg1"/>
              </a:solidFill>
              <a:latin typeface="Arial" panose="020B0604020202020204" pitchFamily="34" charset="0"/>
            </a:endParaRPr>
          </a:p>
          <a:p>
            <a:endParaRPr lang="es-CO" sz="2000" dirty="0">
              <a:solidFill>
                <a:schemeClr val="bg1"/>
              </a:solidFill>
              <a:latin typeface="Arial" panose="020B0604020202020204" pitchFamily="34" charset="0"/>
            </a:endParaRPr>
          </a:p>
          <a:p>
            <a:r>
              <a:rPr lang="es-CO" sz="2000" dirty="0" smtClean="0">
                <a:solidFill>
                  <a:schemeClr val="bg1"/>
                </a:solidFill>
                <a:latin typeface="Arial" panose="020B0604020202020204" pitchFamily="34" charset="0"/>
              </a:rPr>
              <a:t>como </a:t>
            </a:r>
            <a:r>
              <a:rPr lang="es-CO" sz="2000" dirty="0">
                <a:solidFill>
                  <a:schemeClr val="bg1"/>
                </a:solidFill>
                <a:latin typeface="Arial" panose="020B0604020202020204" pitchFamily="34" charset="0"/>
              </a:rPr>
              <a:t>si encargarse de ellos fuese una habilidad exclusivamente femenina que estuviese en la naturaleza de las mujeres desde el principio de los tiempos.</a:t>
            </a:r>
            <a:endParaRPr lang="es-CO" sz="2000" dirty="0">
              <a:solidFill>
                <a:schemeClr val="bg1"/>
              </a:solidFill>
            </a:endParaRPr>
          </a:p>
        </p:txBody>
      </p:sp>
      <p:pic>
        <p:nvPicPr>
          <p:cNvPr id="63492" name="Picture 4" descr="http://previews.123rf.com/images/lenm/lenm1011/lenm101100318/8268668-Ilustraci-n-con-un-hombre-haciendo-las-tareas-de-la-casa--Foto-de-archiv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63" y="1005596"/>
            <a:ext cx="4645922" cy="482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96688"/>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5"/>
          <p:cNvSpPr>
            <a:spLocks noGrp="1" noChangeArrowheads="1"/>
          </p:cNvSpPr>
          <p:nvPr>
            <p:ph type="body" idx="1"/>
          </p:nvPr>
        </p:nvSpPr>
        <p:spPr>
          <a:xfrm>
            <a:off x="5782613" y="1086119"/>
            <a:ext cx="4830161" cy="4525963"/>
          </a:xfrm>
        </p:spPr>
        <p:txBody>
          <a:bodyPr/>
          <a:lstStyle/>
          <a:p>
            <a:pPr algn="ctr" eaLnBrk="1" hangingPunct="1">
              <a:spcBef>
                <a:spcPct val="50000"/>
              </a:spcBef>
              <a:buFontTx/>
              <a:buNone/>
            </a:pPr>
            <a:r>
              <a:rPr lang="es-ES" sz="4800" dirty="0">
                <a:solidFill>
                  <a:schemeClr val="tx1"/>
                </a:solidFill>
                <a:latin typeface="Monotype Corsiva" pitchFamily="66" charset="0"/>
              </a:rPr>
              <a:t>¿CUALES SON LOS RETOS QUE AFRONTAMOS LAS </a:t>
            </a:r>
            <a:r>
              <a:rPr lang="es-ES" sz="4800" dirty="0" smtClean="0">
                <a:solidFill>
                  <a:schemeClr val="tx1"/>
                </a:solidFill>
                <a:latin typeface="Monotype Corsiva" pitchFamily="66" charset="0"/>
              </a:rPr>
              <a:t>MUJERES y LOS HOMBRES </a:t>
            </a:r>
            <a:r>
              <a:rPr lang="es-ES" sz="4800" dirty="0">
                <a:solidFill>
                  <a:schemeClr val="tx1"/>
                </a:solidFill>
                <a:latin typeface="Monotype Corsiva" pitchFamily="66" charset="0"/>
              </a:rPr>
              <a:t>DE HOY ?</a:t>
            </a:r>
          </a:p>
        </p:txBody>
      </p:sp>
      <p:pic>
        <p:nvPicPr>
          <p:cNvPr id="25604" name="Picture 4" descr="Resultado de imagen para SOMBRA DE MUJ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530" y="1038896"/>
            <a:ext cx="3412901" cy="440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36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ndthew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897" y="1295243"/>
            <a:ext cx="8001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0" y="218025"/>
            <a:ext cx="12034684" cy="1077218"/>
          </a:xfrm>
          <a:prstGeom prst="rect">
            <a:avLst/>
          </a:prstGeom>
          <a:noFill/>
        </p:spPr>
        <p:txBody>
          <a:bodyPr wrap="square" rtlCol="0">
            <a:spAutoFit/>
          </a:bodyPr>
          <a:lstStyle/>
          <a:p>
            <a:pPr algn="ctr"/>
            <a:r>
              <a:rPr lang="es-CO" sz="3200" b="1" dirty="0" smtClean="0">
                <a:solidFill>
                  <a:srgbClr val="FF0000"/>
                </a:solidFill>
              </a:rPr>
              <a:t>LA DESVALORIZACION CULTURAL  Y SOCIAL  DEL SEXO  MUJER  Y EL GENERO FEMENINO</a:t>
            </a:r>
            <a:endParaRPr lang="es-CO" sz="3200" b="1" dirty="0">
              <a:solidFill>
                <a:srgbClr val="FF0000"/>
              </a:solidFill>
            </a:endParaRPr>
          </a:p>
        </p:txBody>
      </p:sp>
    </p:spTree>
    <p:extLst>
      <p:ext uri="{BB962C8B-B14F-4D97-AF65-F5344CB8AC3E}">
        <p14:creationId xmlns:p14="http://schemas.microsoft.com/office/powerpoint/2010/main" val="934508355"/>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b="-68889"/>
          </a:stretch>
        </a:blipFill>
        <a:effectLst/>
      </p:bgPr>
    </p:bg>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906409" y="729827"/>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fontAlgn="base" hangingPunct="1">
              <a:spcBef>
                <a:spcPct val="50000"/>
              </a:spcBef>
              <a:spcAft>
                <a:spcPct val="0"/>
              </a:spcAft>
            </a:pPr>
            <a:r>
              <a:rPr lang="es-ES" sz="4800" dirty="0" smtClean="0">
                <a:solidFill>
                  <a:srgbClr val="FF6600"/>
                </a:solidFill>
                <a:latin typeface="Monotype Corsiva" pitchFamily="66" charset="0"/>
              </a:rPr>
              <a:t>ROMPER LAS CADENAS  </a:t>
            </a:r>
            <a:endParaRPr lang="es-ES" sz="4800" dirty="0">
              <a:solidFill>
                <a:srgbClr val="FF6600"/>
              </a:solidFill>
              <a:latin typeface="Monotype Corsiva" pitchFamily="66" charset="0"/>
            </a:endParaRPr>
          </a:p>
        </p:txBody>
      </p:sp>
    </p:spTree>
    <p:extLst>
      <p:ext uri="{BB962C8B-B14F-4D97-AF65-F5344CB8AC3E}">
        <p14:creationId xmlns:p14="http://schemas.microsoft.com/office/powerpoint/2010/main" val="3740208246"/>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sultado de imagen para vencer los estereotip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554" y="1803042"/>
            <a:ext cx="8661043" cy="472938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294968" y="196506"/>
            <a:ext cx="11267768" cy="954107"/>
          </a:xfrm>
          <a:prstGeom prst="rect">
            <a:avLst/>
          </a:prstGeom>
          <a:noFill/>
        </p:spPr>
        <p:txBody>
          <a:bodyPr wrap="square" rtlCol="0">
            <a:spAutoFit/>
          </a:bodyPr>
          <a:lstStyle/>
          <a:p>
            <a:pPr algn="ctr"/>
            <a:r>
              <a:rPr lang="es-CO" sz="2800" b="1" dirty="0" smtClean="0">
                <a:solidFill>
                  <a:srgbClr val="FF0000"/>
                </a:solidFill>
              </a:rPr>
              <a:t>ROMPER LAS CADENAS  CONSTRUIDAS POR LA HISTORIA QUE NOS CONDENA A   REPETIR  LAS GENERACIONES</a:t>
            </a:r>
          </a:p>
        </p:txBody>
      </p:sp>
    </p:spTree>
    <p:extLst>
      <p:ext uri="{BB962C8B-B14F-4D97-AF65-F5344CB8AC3E}">
        <p14:creationId xmlns:p14="http://schemas.microsoft.com/office/powerpoint/2010/main" val="3211618520"/>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86793" y="1177413"/>
            <a:ext cx="5743575" cy="5181600"/>
          </a:xfrm>
          <a:prstGeom prst="rect">
            <a:avLst/>
          </a:prstGeom>
        </p:spPr>
      </p:pic>
      <p:sp>
        <p:nvSpPr>
          <p:cNvPr id="3" name="CuadroTexto 2"/>
          <p:cNvSpPr txBox="1"/>
          <p:nvPr/>
        </p:nvSpPr>
        <p:spPr>
          <a:xfrm>
            <a:off x="294968" y="196506"/>
            <a:ext cx="11267768" cy="954107"/>
          </a:xfrm>
          <a:prstGeom prst="rect">
            <a:avLst/>
          </a:prstGeom>
          <a:noFill/>
        </p:spPr>
        <p:txBody>
          <a:bodyPr wrap="square" rtlCol="0">
            <a:spAutoFit/>
          </a:bodyPr>
          <a:lstStyle/>
          <a:p>
            <a:pPr algn="ctr"/>
            <a:r>
              <a:rPr lang="es-CO" sz="2800" b="1" dirty="0" smtClean="0">
                <a:solidFill>
                  <a:srgbClr val="FF0000"/>
                </a:solidFill>
              </a:rPr>
              <a:t>ROMPER LAS CADENAS  CONSTRUIDAS POR LA HISTORIA QUE  INVADEN EL CEREBRO DE  IDEAS Y ESTEREOTIPOS </a:t>
            </a:r>
          </a:p>
        </p:txBody>
      </p:sp>
    </p:spTree>
    <p:extLst>
      <p:ext uri="{BB962C8B-B14F-4D97-AF65-F5344CB8AC3E}">
        <p14:creationId xmlns:p14="http://schemas.microsoft.com/office/powerpoint/2010/main" val="2925991139"/>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radio.uchile.cl/wp-content/uploads/2015/01/Fotos_Hombres-Igualdad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208" y="1002084"/>
            <a:ext cx="8284191" cy="290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1883389" y="3910084"/>
            <a:ext cx="8284192" cy="2947916"/>
          </a:xfrm>
          <a:prstGeom prst="rect">
            <a:avLst/>
          </a:prstGeom>
        </p:spPr>
      </p:pic>
      <p:sp>
        <p:nvSpPr>
          <p:cNvPr id="9" name="CuadroTexto 8"/>
          <p:cNvSpPr txBox="1"/>
          <p:nvPr/>
        </p:nvSpPr>
        <p:spPr>
          <a:xfrm>
            <a:off x="294968" y="196506"/>
            <a:ext cx="11267768" cy="523220"/>
          </a:xfrm>
          <a:prstGeom prst="rect">
            <a:avLst/>
          </a:prstGeom>
          <a:noFill/>
        </p:spPr>
        <p:txBody>
          <a:bodyPr wrap="square" rtlCol="0">
            <a:spAutoFit/>
          </a:bodyPr>
          <a:lstStyle/>
          <a:p>
            <a:pPr algn="ctr"/>
            <a:r>
              <a:rPr lang="es-CO" sz="2800" b="1" dirty="0" smtClean="0">
                <a:solidFill>
                  <a:srgbClr val="FF0000"/>
                </a:solidFill>
              </a:rPr>
              <a:t>ROMPER LAS CADENAS  DE LA EVOLUCION</a:t>
            </a:r>
          </a:p>
        </p:txBody>
      </p:sp>
    </p:spTree>
    <p:extLst>
      <p:ext uri="{BB962C8B-B14F-4D97-AF65-F5344CB8AC3E}">
        <p14:creationId xmlns:p14="http://schemas.microsoft.com/office/powerpoint/2010/main" val="1993698856"/>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images.eldiario.es/autores/felipe-g-gil/Organizacion-Multidisciplinaria-Latinoamericana-Estudios-Masculinidades_EDIIMA20140520_0075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287" y="267673"/>
            <a:ext cx="10234499" cy="625331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6373506" y="1138202"/>
            <a:ext cx="4462818" cy="3970318"/>
          </a:xfrm>
          <a:prstGeom prst="rect">
            <a:avLst/>
          </a:prstGeom>
          <a:noFill/>
        </p:spPr>
        <p:txBody>
          <a:bodyPr wrap="square" rtlCol="0">
            <a:spAutoFit/>
          </a:bodyPr>
          <a:lstStyle/>
          <a:p>
            <a:pPr algn="ctr"/>
            <a:r>
              <a:rPr lang="es-CO" sz="2800" b="1" dirty="0" smtClean="0">
                <a:solidFill>
                  <a:srgbClr val="FF0000"/>
                </a:solidFill>
              </a:rPr>
              <a:t>ROMPER LAS CADENAS  CONSTRUIDAS POR LA HISTORIA QUE  NOS IMPIDEN EXPRESAR LOS SENTIMIENTOS , SER EMOTIVOS, BUSCAR LA EQUIDAD,  DISFRUTAR LA NO VIOLENCIA</a:t>
            </a:r>
          </a:p>
        </p:txBody>
      </p:sp>
    </p:spTree>
    <p:extLst>
      <p:ext uri="{BB962C8B-B14F-4D97-AF65-F5344CB8AC3E}">
        <p14:creationId xmlns:p14="http://schemas.microsoft.com/office/powerpoint/2010/main" val="3177649548"/>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5690" y="410100"/>
            <a:ext cx="10500852" cy="923330"/>
          </a:xfrm>
          <a:prstGeom prst="rect">
            <a:avLst/>
          </a:prstGeom>
        </p:spPr>
        <p:txBody>
          <a:bodyPr wrap="square">
            <a:spAutoFit/>
          </a:bodyPr>
          <a:lstStyle/>
          <a:p>
            <a:pPr algn="ctr"/>
            <a:r>
              <a:rPr lang="es-CO" b="1" dirty="0">
                <a:solidFill>
                  <a:srgbClr val="FF0000"/>
                </a:solidFill>
              </a:rPr>
              <a:t>ROMPER LAS CADENAS  CONSTRUIDAS POR LA HISTORIA QUE  NOS </a:t>
            </a:r>
            <a:r>
              <a:rPr lang="es-CO" b="1" dirty="0" smtClean="0">
                <a:solidFill>
                  <a:srgbClr val="FF0000"/>
                </a:solidFill>
              </a:rPr>
              <a:t>IMPIDEN  TOMAR DECISIONES SOBRE NUESTRO CUERPO Y NUESTRA VIDA, Y NOS OBLIGA  A GENERARA AUTO- VIOLENCIA</a:t>
            </a:r>
            <a:endParaRPr lang="es-CO" b="1" dirty="0">
              <a:solidFill>
                <a:srgbClr val="FF0000"/>
              </a:solidFill>
            </a:endParaRPr>
          </a:p>
        </p:txBody>
      </p:sp>
      <p:pic>
        <p:nvPicPr>
          <p:cNvPr id="4" name="Imagen 3"/>
          <p:cNvPicPr>
            <a:picLocks noChangeAspect="1"/>
          </p:cNvPicPr>
          <p:nvPr/>
        </p:nvPicPr>
        <p:blipFill>
          <a:blip r:embed="rId2"/>
          <a:stretch>
            <a:fillRect/>
          </a:stretch>
        </p:blipFill>
        <p:spPr>
          <a:xfrm>
            <a:off x="2286000" y="1965837"/>
            <a:ext cx="7403690" cy="4076700"/>
          </a:xfrm>
          <a:prstGeom prst="rect">
            <a:avLst/>
          </a:prstGeom>
        </p:spPr>
      </p:pic>
    </p:spTree>
    <p:extLst>
      <p:ext uri="{BB962C8B-B14F-4D97-AF65-F5344CB8AC3E}">
        <p14:creationId xmlns:p14="http://schemas.microsoft.com/office/powerpoint/2010/main" val="1334171075"/>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masculinidades.files.wordpress.com/2009/02/constructing_my_identity-fernandez-alvi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179" y="1624254"/>
            <a:ext cx="8005788" cy="510672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294968" y="137513"/>
            <a:ext cx="11267768" cy="954107"/>
          </a:xfrm>
          <a:prstGeom prst="rect">
            <a:avLst/>
          </a:prstGeom>
          <a:noFill/>
        </p:spPr>
        <p:txBody>
          <a:bodyPr wrap="square" rtlCol="0">
            <a:spAutoFit/>
          </a:bodyPr>
          <a:lstStyle/>
          <a:p>
            <a:pPr algn="ctr"/>
            <a:r>
              <a:rPr lang="es-CO" sz="2800" b="1" dirty="0" smtClean="0">
                <a:solidFill>
                  <a:srgbClr val="FF0000"/>
                </a:solidFill>
              </a:rPr>
              <a:t>RECUPERARA LA PIEL QUE NOS HUMANIZA</a:t>
            </a:r>
          </a:p>
          <a:p>
            <a:pPr algn="ctr"/>
            <a:r>
              <a:rPr lang="es-CO" sz="2800" b="1" dirty="0" smtClean="0">
                <a:solidFill>
                  <a:srgbClr val="FF0000"/>
                </a:solidFill>
              </a:rPr>
              <a:t>TANTO  PARA LOS HOMBRES , COMO PARA LAS MUJERES </a:t>
            </a:r>
          </a:p>
        </p:txBody>
      </p:sp>
    </p:spTree>
    <p:extLst>
      <p:ext uri="{BB962C8B-B14F-4D97-AF65-F5344CB8AC3E}">
        <p14:creationId xmlns:p14="http://schemas.microsoft.com/office/powerpoint/2010/main" val="138126272"/>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1.bp.blogspot.com/--cReAarYx5A/T_3Xmf0Sk8I/AAAAAAAAAKo/nQNiT0omUlo/s1600/masculinindad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701" y="113072"/>
            <a:ext cx="6800215" cy="3472360"/>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Resultado de imagen para OTRAS FEMINIDA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701" y="3585432"/>
            <a:ext cx="6800215" cy="327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537547"/>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10057" y="2077031"/>
            <a:ext cx="9569003" cy="3785708"/>
          </a:xfrm>
        </p:spPr>
        <p:txBody>
          <a:bodyPr>
            <a:normAutofit fontScale="90000"/>
          </a:bodyPr>
          <a:lstStyle/>
          <a:p>
            <a:r>
              <a:rPr lang="es-CO" sz="4400" dirty="0"/>
              <a:t>PARA </a:t>
            </a:r>
            <a:r>
              <a:rPr lang="es-CO" sz="4400" dirty="0" smtClean="0"/>
              <a:t>RESCATARNOS……..</a:t>
            </a:r>
            <a:br>
              <a:rPr lang="es-CO" sz="4400" dirty="0" smtClean="0"/>
            </a:br>
            <a:r>
              <a:rPr lang="es-CO" sz="4400" dirty="0" smtClean="0"/>
              <a:t>ES NECESARIO COCREAR  UN PENSAMIENTO COLECTIVO DE “ACEPTACION DE NUESTRO SER”</a:t>
            </a:r>
            <a:br>
              <a:rPr lang="es-CO" sz="4400" dirty="0" smtClean="0"/>
            </a:br>
            <a:r>
              <a:rPr lang="es-CO" sz="4400" dirty="0"/>
              <a:t/>
            </a:r>
            <a:br>
              <a:rPr lang="es-CO" sz="4400" dirty="0"/>
            </a:br>
            <a:r>
              <a:rPr lang="es-CO" sz="4400" dirty="0" smtClean="0"/>
              <a:t>Y ELLO DISTA MUCHO DEL VALOR QUE SE LE DA AL SEXO, Y AL GENERO QUE DICHO SER POSEA </a:t>
            </a:r>
            <a:endParaRPr lang="es-CO" sz="4400" dirty="0"/>
          </a:p>
        </p:txBody>
      </p:sp>
    </p:spTree>
    <p:extLst>
      <p:ext uri="{BB962C8B-B14F-4D97-AF65-F5344CB8AC3E}">
        <p14:creationId xmlns:p14="http://schemas.microsoft.com/office/powerpoint/2010/main" val="27490238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orquideas 089"/>
          <p:cNvPicPr>
            <a:picLocks noChangeAspect="1" noChangeArrowheads="1"/>
          </p:cNvPicPr>
          <p:nvPr/>
        </p:nvPicPr>
        <p:blipFill>
          <a:blip r:embed="rId2"/>
          <a:srcRect/>
          <a:stretch>
            <a:fillRect/>
          </a:stretch>
        </p:blipFill>
        <p:spPr bwMode="auto">
          <a:xfrm>
            <a:off x="0" y="1"/>
            <a:ext cx="12192000" cy="6875463"/>
          </a:xfrm>
          <a:prstGeom prst="rect">
            <a:avLst/>
          </a:prstGeom>
          <a:noFill/>
          <a:ln w="9525">
            <a:noFill/>
            <a:miter lim="800000"/>
            <a:headEnd/>
            <a:tailEnd/>
          </a:ln>
        </p:spPr>
      </p:pic>
      <p:sp>
        <p:nvSpPr>
          <p:cNvPr id="272387" name="Text Box 3"/>
          <p:cNvSpPr txBox="1">
            <a:spLocks noChangeArrowheads="1"/>
          </p:cNvSpPr>
          <p:nvPr/>
        </p:nvSpPr>
        <p:spPr bwMode="auto">
          <a:xfrm>
            <a:off x="1919288" y="260351"/>
            <a:ext cx="3816350" cy="1938992"/>
          </a:xfrm>
          <a:prstGeom prst="rect">
            <a:avLst/>
          </a:prstGeom>
          <a:noFill/>
          <a:ln w="9525">
            <a:noFill/>
            <a:miter lim="800000"/>
            <a:headEnd/>
            <a:tailEnd/>
          </a:ln>
        </p:spPr>
        <p:txBody>
          <a:bodyPr>
            <a:spAutoFit/>
          </a:bodyPr>
          <a:lstStyle/>
          <a:p>
            <a:pPr defTabSz="914400">
              <a:spcBef>
                <a:spcPct val="50000"/>
              </a:spcBef>
            </a:pPr>
            <a:r>
              <a:rPr lang="es-ES" sz="4000" b="1" dirty="0">
                <a:solidFill>
                  <a:srgbClr val="2F1311"/>
                </a:solidFill>
                <a:latin typeface="Monotype Corsiva" pitchFamily="66" charset="0"/>
              </a:rPr>
              <a:t>Y entonces como </a:t>
            </a:r>
            <a:r>
              <a:rPr lang="es-ES" sz="4000" b="1" dirty="0" smtClean="0">
                <a:solidFill>
                  <a:srgbClr val="2F1311"/>
                </a:solidFill>
                <a:latin typeface="Monotype Corsiva" pitchFamily="66" charset="0"/>
              </a:rPr>
              <a:t>NOS RESCATAMOS </a:t>
            </a:r>
            <a:endParaRPr lang="es-ES" sz="4000" b="1" dirty="0">
              <a:solidFill>
                <a:srgbClr val="2F1311"/>
              </a:solidFill>
              <a:latin typeface="Monotype Corsiva" pitchFamily="66" charset="0"/>
            </a:endParaRPr>
          </a:p>
        </p:txBody>
      </p:sp>
    </p:spTree>
    <p:extLst>
      <p:ext uri="{BB962C8B-B14F-4D97-AF65-F5344CB8AC3E}">
        <p14:creationId xmlns:p14="http://schemas.microsoft.com/office/powerpoint/2010/main" val="4058198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11250266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014" y="471948"/>
            <a:ext cx="6500813" cy="58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515839"/>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4.bp.blogspot.com/_ZK7DhggObIY/S8w29zl63mI/AAAAAAAAAFY/ga-9vSgB1y8/s320/rosa+roj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757771" y="5131849"/>
            <a:ext cx="1571604" cy="1571604"/>
          </a:xfrm>
          <a:prstGeom prst="rect">
            <a:avLst/>
          </a:prstGeom>
          <a:noFill/>
        </p:spPr>
      </p:pic>
      <p:pic>
        <p:nvPicPr>
          <p:cNvPr id="9" name="Picture 4" descr="http://4.bp.blogspot.com/_ZK7DhggObIY/S8w29zl63mI/AAAAAAAAAFY/ga-9vSgB1y8/s320/rosa+roj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7422345">
            <a:off x="55682" y="70778"/>
            <a:ext cx="1093910" cy="1186030"/>
          </a:xfrm>
          <a:prstGeom prst="rect">
            <a:avLst/>
          </a:prstGeom>
          <a:noFill/>
          <a:effectLst>
            <a:softEdge rad="31750"/>
          </a:effectLst>
        </p:spPr>
      </p:pic>
      <p:sp>
        <p:nvSpPr>
          <p:cNvPr id="10" name="Text Box 2"/>
          <p:cNvSpPr txBox="1">
            <a:spLocks noChangeArrowheads="1"/>
          </p:cNvSpPr>
          <p:nvPr/>
        </p:nvSpPr>
        <p:spPr bwMode="auto">
          <a:xfrm>
            <a:off x="1133340" y="0"/>
            <a:ext cx="8590209" cy="6814173"/>
          </a:xfrm>
          <a:prstGeom prst="rect">
            <a:avLst/>
          </a:prstGeom>
          <a:noFill/>
          <a:ln w="9525">
            <a:noFill/>
            <a:miter lim="800000"/>
            <a:headEnd/>
            <a:tailEnd/>
          </a:ln>
          <a:effectLst/>
        </p:spPr>
        <p:txBody>
          <a:bodyPr wrap="square">
            <a:spAutoFit/>
          </a:bodyPr>
          <a:lstStyle/>
          <a:p>
            <a:pPr defTabSz="914400">
              <a:lnSpc>
                <a:spcPct val="130000"/>
              </a:lnSpc>
              <a:defRPr/>
            </a:pPr>
            <a:r>
              <a:rPr lang="es-MX" sz="4800" b="1" dirty="0">
                <a:solidFill>
                  <a:srgbClr val="FFFF00"/>
                </a:solidFill>
                <a:effectLst>
                  <a:outerShdw blurRad="38100" dist="38100" dir="2700000" algn="tl">
                    <a:srgbClr val="C0C0C0"/>
                  </a:outerShdw>
                </a:effectLst>
                <a:latin typeface="Monotype Corsiva" pitchFamily="66" charset="0"/>
              </a:rPr>
              <a:t>        </a:t>
            </a:r>
            <a:r>
              <a:rPr lang="es-MX" sz="4800" b="1" u="sng" dirty="0" smtClean="0">
                <a:effectLst>
                  <a:outerShdw blurRad="38100" dist="38100" dir="2700000" algn="tl">
                    <a:srgbClr val="C0C0C0"/>
                  </a:outerShdw>
                </a:effectLst>
                <a:latin typeface="Monotype Corsiva" pitchFamily="66" charset="0"/>
              </a:rPr>
              <a:t>TEJIENDO EL RESCATE </a:t>
            </a:r>
          </a:p>
          <a:p>
            <a:pPr defTabSz="914400">
              <a:lnSpc>
                <a:spcPct val="130000"/>
              </a:lnSpc>
              <a:defRPr/>
            </a:pPr>
            <a:r>
              <a:rPr lang="es-MX" b="1" dirty="0" smtClean="0">
                <a:solidFill>
                  <a:srgbClr val="FF9900"/>
                </a:solidFill>
                <a:latin typeface="Arial" charset="0"/>
              </a:rPr>
              <a:t>ROMPER LAS CADENAS</a:t>
            </a:r>
          </a:p>
          <a:p>
            <a:pPr defTabSz="914400">
              <a:lnSpc>
                <a:spcPct val="130000"/>
              </a:lnSpc>
              <a:defRPr/>
            </a:pPr>
            <a:r>
              <a:rPr lang="es-MX" b="1" dirty="0" smtClean="0">
                <a:solidFill>
                  <a:schemeClr val="accent4">
                    <a:lumMod val="75000"/>
                  </a:schemeClr>
                </a:solidFill>
                <a:latin typeface="Arial" charset="0"/>
              </a:rPr>
              <a:t>HACERNOS VISIBLES</a:t>
            </a:r>
          </a:p>
          <a:p>
            <a:pPr defTabSz="914400">
              <a:lnSpc>
                <a:spcPct val="130000"/>
              </a:lnSpc>
              <a:defRPr/>
            </a:pPr>
            <a:r>
              <a:rPr lang="es-MX" b="1" dirty="0" smtClean="0">
                <a:solidFill>
                  <a:srgbClr val="00B0F0"/>
                </a:solidFill>
                <a:latin typeface="Arial" charset="0"/>
              </a:rPr>
              <a:t>LA FUERZA ESTA EN EL AMOR</a:t>
            </a:r>
          </a:p>
          <a:p>
            <a:pPr defTabSz="914400">
              <a:lnSpc>
                <a:spcPct val="130000"/>
              </a:lnSpc>
              <a:defRPr/>
            </a:pPr>
            <a:r>
              <a:rPr lang="es-MX" b="1" dirty="0" smtClean="0">
                <a:solidFill>
                  <a:srgbClr val="000000"/>
                </a:solidFill>
                <a:latin typeface="Arial" charset="0"/>
              </a:rPr>
              <a:t>ENSEÑAR LOS VUELOS DEL ÁGUILA</a:t>
            </a:r>
          </a:p>
          <a:p>
            <a:pPr defTabSz="914400">
              <a:lnSpc>
                <a:spcPct val="130000"/>
              </a:lnSpc>
              <a:defRPr/>
            </a:pPr>
            <a:r>
              <a:rPr lang="es-MX" b="1" dirty="0" smtClean="0">
                <a:solidFill>
                  <a:srgbClr val="3333CC"/>
                </a:solidFill>
                <a:latin typeface="Arial" charset="0"/>
              </a:rPr>
              <a:t>LECTURAS AMOROSAS DEL CUERPO Y DE LA  VIDA .</a:t>
            </a:r>
          </a:p>
          <a:p>
            <a:pPr defTabSz="914400">
              <a:lnSpc>
                <a:spcPct val="130000"/>
              </a:lnSpc>
              <a:defRPr/>
            </a:pPr>
            <a:r>
              <a:rPr lang="es-MX" b="1" dirty="0" smtClean="0">
                <a:solidFill>
                  <a:srgbClr val="FF9900"/>
                </a:solidFill>
                <a:latin typeface="Arial" charset="0"/>
              </a:rPr>
              <a:t>MIRADAS QUE DEVUELVAN LA EXISTENCIA</a:t>
            </a:r>
          </a:p>
          <a:p>
            <a:pPr defTabSz="914400">
              <a:lnSpc>
                <a:spcPct val="130000"/>
              </a:lnSpc>
              <a:defRPr/>
            </a:pPr>
            <a:r>
              <a:rPr lang="es-MX" b="1" dirty="0" smtClean="0">
                <a:solidFill>
                  <a:srgbClr val="FFFFFF"/>
                </a:solidFill>
                <a:latin typeface="Arial" charset="0"/>
              </a:rPr>
              <a:t>PERMITIR LA EXPLOSIÓN DE EMOCIONES</a:t>
            </a:r>
          </a:p>
          <a:p>
            <a:pPr defTabSz="914400">
              <a:lnSpc>
                <a:spcPct val="130000"/>
              </a:lnSpc>
              <a:defRPr/>
            </a:pPr>
            <a:r>
              <a:rPr lang="es-MX" b="1" dirty="0" smtClean="0">
                <a:solidFill>
                  <a:srgbClr val="FF0000"/>
                </a:solidFill>
                <a:latin typeface="Arial" charset="0"/>
              </a:rPr>
              <a:t>UNA LLUVIA DE LAZOS. </a:t>
            </a:r>
          </a:p>
          <a:p>
            <a:pPr defTabSz="914400">
              <a:lnSpc>
                <a:spcPct val="130000"/>
              </a:lnSpc>
              <a:defRPr/>
            </a:pPr>
            <a:r>
              <a:rPr lang="es-MX" b="1" dirty="0" smtClean="0">
                <a:solidFill>
                  <a:srgbClr val="FF33CC"/>
                </a:solidFill>
                <a:latin typeface="Arial" charset="0"/>
              </a:rPr>
              <a:t>PERMITIR LA EXPRESIÓN DE LAS IDEAS, LOS PENSAMIENTOS</a:t>
            </a:r>
          </a:p>
          <a:p>
            <a:pPr defTabSz="914400">
              <a:lnSpc>
                <a:spcPct val="130000"/>
              </a:lnSpc>
              <a:defRPr/>
            </a:pPr>
            <a:r>
              <a:rPr lang="es-MX" b="1" dirty="0" smtClean="0">
                <a:solidFill>
                  <a:srgbClr val="1F497D">
                    <a:lumMod val="50000"/>
                  </a:srgbClr>
                </a:solidFill>
                <a:latin typeface="Arial" charset="0"/>
              </a:rPr>
              <a:t>HOGUERAS DE RESPETO </a:t>
            </a:r>
          </a:p>
          <a:p>
            <a:pPr defTabSz="914400">
              <a:lnSpc>
                <a:spcPct val="130000"/>
              </a:lnSpc>
              <a:defRPr/>
            </a:pPr>
            <a:r>
              <a:rPr lang="es-MX" b="1" dirty="0" smtClean="0">
                <a:solidFill>
                  <a:srgbClr val="C0504D">
                    <a:lumMod val="75000"/>
                  </a:srgbClr>
                </a:solidFill>
                <a:latin typeface="Arial" charset="0"/>
              </a:rPr>
              <a:t>FAVORECER LA EQUIDAD, LA IGUALDAD Y LAS DIFERENCIAS </a:t>
            </a:r>
          </a:p>
          <a:p>
            <a:pPr defTabSz="914400">
              <a:lnSpc>
                <a:spcPct val="130000"/>
              </a:lnSpc>
              <a:defRPr/>
            </a:pPr>
            <a:r>
              <a:rPr lang="es-MX" b="1" dirty="0" smtClean="0">
                <a:solidFill>
                  <a:srgbClr val="00B050"/>
                </a:solidFill>
                <a:latin typeface="Arial" charset="0"/>
              </a:rPr>
              <a:t>CUIDAR EL VIENTRE DEL ALMA</a:t>
            </a:r>
          </a:p>
          <a:p>
            <a:pPr defTabSz="914400">
              <a:lnSpc>
                <a:spcPct val="130000"/>
              </a:lnSpc>
              <a:defRPr/>
            </a:pPr>
            <a:r>
              <a:rPr lang="es-MX" b="1" dirty="0" smtClean="0">
                <a:solidFill>
                  <a:srgbClr val="7030A0"/>
                </a:solidFill>
                <a:latin typeface="Arial" charset="0"/>
              </a:rPr>
              <a:t>EDUCAR, INFORMAR, </a:t>
            </a:r>
          </a:p>
          <a:p>
            <a:pPr defTabSz="914400">
              <a:lnSpc>
                <a:spcPct val="130000"/>
              </a:lnSpc>
              <a:defRPr/>
            </a:pPr>
            <a:r>
              <a:rPr lang="es-MX" b="1" dirty="0" smtClean="0">
                <a:solidFill>
                  <a:srgbClr val="FF9900"/>
                </a:solidFill>
                <a:latin typeface="Arial" charset="0"/>
              </a:rPr>
              <a:t>APOSTARLE A LA PAZ </a:t>
            </a:r>
            <a:endParaRPr lang="es-MX" dirty="0" smtClean="0">
              <a:solidFill>
                <a:srgbClr val="7030A0"/>
              </a:solidFill>
              <a:latin typeface="Arial" charset="0"/>
            </a:endParaRPr>
          </a:p>
          <a:p>
            <a:pPr defTabSz="914400">
              <a:lnSpc>
                <a:spcPct val="130000"/>
              </a:lnSpc>
              <a:defRPr/>
            </a:pPr>
            <a:r>
              <a:rPr lang="es-MX" dirty="0" smtClean="0">
                <a:solidFill>
                  <a:srgbClr val="C00000"/>
                </a:solidFill>
                <a:latin typeface="Arial" charset="0"/>
              </a:rPr>
              <a:t>UNA MONTAÑA DE SUPERACIÓN DE CRISIS</a:t>
            </a:r>
            <a:r>
              <a:rPr lang="es-MX" dirty="0" smtClean="0">
                <a:solidFill>
                  <a:srgbClr val="FF9900"/>
                </a:solidFill>
                <a:latin typeface="Arial" charset="0"/>
              </a:rPr>
              <a:t>.</a:t>
            </a:r>
          </a:p>
          <a:p>
            <a:pPr defTabSz="914400">
              <a:lnSpc>
                <a:spcPct val="130000"/>
              </a:lnSpc>
              <a:defRPr/>
            </a:pPr>
            <a:r>
              <a:rPr lang="es-MX" dirty="0" smtClean="0">
                <a:solidFill>
                  <a:srgbClr val="FF9900"/>
                </a:solidFill>
                <a:latin typeface="Arial" charset="0"/>
              </a:rPr>
              <a:t>ENCONTRARA LA CANCION</a:t>
            </a:r>
            <a:endParaRPr lang="es-MX" dirty="0">
              <a:solidFill>
                <a:srgbClr val="0000CC"/>
              </a:solidFill>
              <a:latin typeface="Arial" charset="0"/>
            </a:endParaRPr>
          </a:p>
        </p:txBody>
      </p:sp>
    </p:spTree>
    <p:extLst>
      <p:ext uri="{BB962C8B-B14F-4D97-AF65-F5344CB8AC3E}">
        <p14:creationId xmlns:p14="http://schemas.microsoft.com/office/powerpoint/2010/main" val="291120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200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sultado de imagen para ROMPER CADEN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078" y="1584101"/>
            <a:ext cx="7244177" cy="482727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3480419" y="528034"/>
            <a:ext cx="5795493" cy="523220"/>
          </a:xfrm>
          <a:prstGeom prst="rect">
            <a:avLst/>
          </a:prstGeom>
          <a:noFill/>
        </p:spPr>
        <p:txBody>
          <a:bodyPr wrap="square" rtlCol="0">
            <a:spAutoFit/>
          </a:bodyPr>
          <a:lstStyle/>
          <a:p>
            <a:pPr algn="ctr"/>
            <a:r>
              <a:rPr lang="es-CO" sz="2800" b="1" dirty="0" smtClean="0">
                <a:solidFill>
                  <a:srgbClr val="FF0000"/>
                </a:solidFill>
              </a:rPr>
              <a:t>ROMPER LAS CADENAS </a:t>
            </a:r>
            <a:endParaRPr lang="es-CO" sz="2800" b="1" dirty="0">
              <a:solidFill>
                <a:srgbClr val="FF0000"/>
              </a:solidFill>
            </a:endParaRPr>
          </a:p>
        </p:txBody>
      </p:sp>
    </p:spTree>
    <p:extLst>
      <p:ext uri="{BB962C8B-B14F-4D97-AF65-F5344CB8AC3E}">
        <p14:creationId xmlns:p14="http://schemas.microsoft.com/office/powerpoint/2010/main" val="31499386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2008-03 (Mar)\escanear0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9050"/>
            <a:ext cx="271462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2" descr="F:\2008-03 (Mar)\escanear0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14" y="19050"/>
            <a:ext cx="271462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2" descr="F:\2008-03 (Mar)\escanear0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0"/>
            <a:ext cx="26431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descr="F:\2008-03 (Mar)\escanear0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4" y="0"/>
            <a:ext cx="4440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948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2667000" y="503238"/>
            <a:ext cx="2590800" cy="5909310"/>
          </a:xfrm>
          <a:prstGeom prst="rect">
            <a:avLst/>
          </a:prstGeom>
          <a:noFill/>
          <a:ln w="9525">
            <a:noFill/>
            <a:miter lim="800000"/>
            <a:headEnd/>
            <a:tailEnd/>
          </a:ln>
        </p:spPr>
        <p:txBody>
          <a:bodyPr>
            <a:spAutoFit/>
          </a:bodyPr>
          <a:lstStyle/>
          <a:p>
            <a:pPr defTabSz="914400" eaLnBrk="0" hangingPunct="0">
              <a:spcBef>
                <a:spcPct val="50000"/>
              </a:spcBef>
            </a:pPr>
            <a:r>
              <a:rPr lang="es-MX" sz="2800" b="1">
                <a:solidFill>
                  <a:srgbClr val="000000"/>
                </a:solidFill>
                <a:latin typeface="Century" pitchFamily="18" charset="0"/>
              </a:rPr>
              <a:t> </a:t>
            </a:r>
            <a:r>
              <a:rPr lang="es-MX" sz="4400" b="1">
                <a:solidFill>
                  <a:srgbClr val="FF0000"/>
                </a:solidFill>
                <a:latin typeface="Century" pitchFamily="18" charset="0"/>
              </a:rPr>
              <a:t>”D</a:t>
            </a:r>
            <a:r>
              <a:rPr lang="es-ES" sz="4400" b="1">
                <a:solidFill>
                  <a:srgbClr val="FF0000"/>
                </a:solidFill>
                <a:latin typeface="Century" pitchFamily="18" charset="0"/>
              </a:rPr>
              <a:t>a más fuerza </a:t>
            </a:r>
            <a:r>
              <a:rPr lang="es-MX" sz="4400" b="1">
                <a:solidFill>
                  <a:srgbClr val="FF0000"/>
                </a:solidFill>
                <a:latin typeface="Century" pitchFamily="18" charset="0"/>
              </a:rPr>
              <a:t>                                                           </a:t>
            </a:r>
            <a:r>
              <a:rPr lang="es-ES" sz="4400" b="1">
                <a:solidFill>
                  <a:srgbClr val="FF0000"/>
                </a:solidFill>
                <a:latin typeface="Century" pitchFamily="18" charset="0"/>
              </a:rPr>
              <a:t>sentirse amado,                          que sentirse fuerte”. </a:t>
            </a:r>
            <a:endParaRPr lang="es-ES_tradnl" sz="4400" b="1">
              <a:solidFill>
                <a:srgbClr val="FF0000"/>
              </a:solidFill>
              <a:latin typeface="Century" pitchFamily="18" charset="0"/>
            </a:endParaRPr>
          </a:p>
          <a:p>
            <a:pPr algn="r" defTabSz="914400" eaLnBrk="0" hangingPunct="0">
              <a:spcBef>
                <a:spcPct val="50000"/>
              </a:spcBef>
            </a:pPr>
            <a:r>
              <a:rPr lang="es-ES_tradnl" sz="2800" b="1">
                <a:solidFill>
                  <a:srgbClr val="FF0000"/>
                </a:solidFill>
                <a:latin typeface="Century" pitchFamily="18" charset="0"/>
              </a:rPr>
              <a:t>                                                                              </a:t>
            </a:r>
            <a:r>
              <a:rPr lang="es-ES" sz="2800" b="1">
                <a:solidFill>
                  <a:srgbClr val="FF0000"/>
                </a:solidFill>
                <a:latin typeface="Century" pitchFamily="18" charset="0"/>
              </a:rPr>
              <a:t>Goethe</a:t>
            </a:r>
            <a:endParaRPr lang="es-ES_tradnl" sz="2800" b="1">
              <a:solidFill>
                <a:srgbClr val="FF0000"/>
              </a:solidFill>
              <a:latin typeface="Century" pitchFamily="18" charset="0"/>
            </a:endParaRPr>
          </a:p>
        </p:txBody>
      </p:sp>
      <p:pic>
        <p:nvPicPr>
          <p:cNvPr id="290819" name="Picture 3" descr="franky"/>
          <p:cNvPicPr>
            <a:picLocks noChangeAspect="1" noChangeArrowheads="1"/>
          </p:cNvPicPr>
          <p:nvPr/>
        </p:nvPicPr>
        <p:blipFill>
          <a:blip r:embed="rId2"/>
          <a:srcRect/>
          <a:stretch>
            <a:fillRect/>
          </a:stretch>
        </p:blipFill>
        <p:spPr bwMode="auto">
          <a:xfrm>
            <a:off x="6096000" y="381000"/>
            <a:ext cx="3962400" cy="6477000"/>
          </a:xfrm>
          <a:prstGeom prst="rect">
            <a:avLst/>
          </a:prstGeom>
          <a:noFill/>
          <a:ln w="9525">
            <a:noFill/>
            <a:miter lim="800000"/>
            <a:headEnd/>
            <a:tailEnd/>
          </a:ln>
        </p:spPr>
      </p:pic>
    </p:spTree>
    <p:extLst>
      <p:ext uri="{BB962C8B-B14F-4D97-AF65-F5344CB8AC3E}">
        <p14:creationId xmlns:p14="http://schemas.microsoft.com/office/powerpoint/2010/main" val="822416348"/>
      </p:ext>
    </p:extLst>
  </p:cSld>
  <p:clrMapOvr>
    <a:masterClrMapping/>
  </p:clrMapOvr>
  <p:transition advTm="84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3000"/>
                                  </p:stCondLst>
                                  <p:childTnLst>
                                    <p:set>
                                      <p:cBhvr>
                                        <p:cTn id="6" dur="1" fill="hold">
                                          <p:stCondLst>
                                            <p:cond delay="0"/>
                                          </p:stCondLst>
                                        </p:cTn>
                                        <p:tgtEl>
                                          <p:spTgt spid="173058"/>
                                        </p:tgtEl>
                                        <p:attrNameLst>
                                          <p:attrName>style.visibility</p:attrName>
                                        </p:attrNameLst>
                                      </p:cBhvr>
                                      <p:to>
                                        <p:strVal val="visible"/>
                                      </p:to>
                                    </p:set>
                                    <p:animEffect transition="in" filter="randombar(horizontal)">
                                      <p:cBhvr>
                                        <p:cTn id="7" dur="500"/>
                                        <p:tgtEl>
                                          <p:spTgt spid="17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Aguila Volando"/>
          <p:cNvPicPr>
            <a:picLocks noChangeAspect="1" noChangeArrowheads="1"/>
          </p:cNvPicPr>
          <p:nvPr/>
        </p:nvPicPr>
        <p:blipFill>
          <a:blip r:embed="rId2"/>
          <a:srcRect/>
          <a:stretch>
            <a:fillRect/>
          </a:stretch>
        </p:blipFill>
        <p:spPr bwMode="auto">
          <a:xfrm>
            <a:off x="1957389" y="650876"/>
            <a:ext cx="8275637" cy="5554663"/>
          </a:xfrm>
          <a:prstGeom prst="rect">
            <a:avLst/>
          </a:prstGeom>
          <a:noFill/>
          <a:ln w="9525">
            <a:noFill/>
            <a:miter lim="800000"/>
            <a:headEnd/>
            <a:tailEnd/>
          </a:ln>
        </p:spPr>
      </p:pic>
    </p:spTree>
    <p:extLst>
      <p:ext uri="{BB962C8B-B14F-4D97-AF65-F5344CB8AC3E}">
        <p14:creationId xmlns:p14="http://schemas.microsoft.com/office/powerpoint/2010/main" val="63783739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b="-156"/>
          </a:stretch>
        </a:blipFill>
        <a:effectLst/>
      </p:bgPr>
    </p:bg>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495551" y="549275"/>
            <a:ext cx="6913563" cy="1066800"/>
          </a:xfrm>
          <a:prstGeom prst="rect">
            <a:avLst/>
          </a:prstGeom>
          <a:noFill/>
          <a:ln w="9525">
            <a:noFill/>
            <a:miter lim="800000"/>
            <a:headEnd/>
            <a:tailEnd/>
          </a:ln>
          <a:effectLst/>
        </p:spPr>
        <p:txBody>
          <a:bodyPr>
            <a:spAutoFit/>
          </a:bodyPr>
          <a:lstStyle/>
          <a:p>
            <a:pPr algn="ctr" defTabSz="914400">
              <a:defRPr/>
            </a:pPr>
            <a:r>
              <a:rPr lang="es-MX" sz="3200">
                <a:solidFill>
                  <a:srgbClr val="0000CC"/>
                </a:solidFill>
                <a:effectLst>
                  <a:outerShdw blurRad="38100" dist="38100" dir="2700000" algn="tl">
                    <a:srgbClr val="C0C0C0"/>
                  </a:outerShdw>
                </a:effectLst>
                <a:latin typeface="Comic Sans MS" pitchFamily="66" charset="0"/>
              </a:rPr>
              <a:t>Leer tu propio cuerpo  y el cuerpo del otro . Leer la vida </a:t>
            </a:r>
          </a:p>
        </p:txBody>
      </p:sp>
    </p:spTree>
    <p:extLst>
      <p:ext uri="{BB962C8B-B14F-4D97-AF65-F5344CB8AC3E}">
        <p14:creationId xmlns:p14="http://schemas.microsoft.com/office/powerpoint/2010/main" val="3059523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1600200" y="4713288"/>
            <a:ext cx="9067800" cy="2068512"/>
          </a:xfrm>
          <a:prstGeom prst="rect">
            <a:avLst/>
          </a:prstGeom>
          <a:noFill/>
          <a:ln w="9525">
            <a:noFill/>
            <a:miter lim="800000"/>
            <a:headEnd/>
            <a:tailEnd/>
          </a:ln>
        </p:spPr>
        <p:txBody>
          <a:bodyPr>
            <a:spAutoFit/>
          </a:bodyPr>
          <a:lstStyle/>
          <a:p>
            <a:pPr algn="ctr" defTabSz="914400">
              <a:lnSpc>
                <a:spcPct val="90000"/>
              </a:lnSpc>
            </a:pPr>
            <a:r>
              <a:rPr lang="es-MX" sz="4800" b="1">
                <a:solidFill>
                  <a:srgbClr val="000000"/>
                </a:solidFill>
                <a:latin typeface="Comic Sans MS" pitchFamily="66" charset="0"/>
              </a:rPr>
              <a:t>Mírame con amor o con enojo pero nunca dejes de mirarme porque sin tu mirada....</a:t>
            </a:r>
            <a:r>
              <a:rPr lang="es-ES" sz="4800">
                <a:solidFill>
                  <a:srgbClr val="000000"/>
                </a:solidFill>
                <a:latin typeface="Comic Sans MS" pitchFamily="66" charset="0"/>
              </a:rPr>
              <a:t> </a:t>
            </a:r>
            <a:endParaRPr lang="es-MX" sz="4800">
              <a:solidFill>
                <a:srgbClr val="000000"/>
              </a:solidFill>
              <a:latin typeface="Comic Sans MS" pitchFamily="66" charset="0"/>
            </a:endParaRPr>
          </a:p>
        </p:txBody>
      </p:sp>
    </p:spTree>
    <p:extLst>
      <p:ext uri="{BB962C8B-B14F-4D97-AF65-F5344CB8AC3E}">
        <p14:creationId xmlns:p14="http://schemas.microsoft.com/office/powerpoint/2010/main" val="3117400303"/>
      </p:ext>
    </p:extLst>
  </p:cSld>
  <p:clrMapOvr>
    <a:masterClrMapping/>
  </p:clrMapOvr>
  <p:transition advTm="105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79906"/>
                                        </p:tgtEl>
                                        <p:attrNameLst>
                                          <p:attrName>style.visibility</p:attrName>
                                        </p:attrNameLst>
                                      </p:cBhvr>
                                      <p:to>
                                        <p:strVal val="visible"/>
                                      </p:to>
                                    </p:set>
                                    <p:animEffect transition="in" filter="dissolve">
                                      <p:cBhvr>
                                        <p:cTn id="7" dur="500"/>
                                        <p:tgtEl>
                                          <p:spTgt spid="379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834130" y="0"/>
            <a:ext cx="6357869" cy="6858000"/>
          </a:xfrm>
          <a:prstGeom prst="rect">
            <a:avLst/>
          </a:prstGeom>
        </p:spPr>
      </p:pic>
      <p:pic>
        <p:nvPicPr>
          <p:cNvPr id="7" name="Picture 4" descr="C:\Mis documentos\CPJ 2007\Imágenes\fotos genero\Imagen 0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8" y="0"/>
            <a:ext cx="558943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9083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2"/>
          <p:cNvGraphicFramePr>
            <a:graphicFrameLocks noChangeAspect="1"/>
          </p:cNvGraphicFramePr>
          <p:nvPr/>
        </p:nvGraphicFramePr>
        <p:xfrm>
          <a:off x="1524001" y="0"/>
          <a:ext cx="3929063" cy="3786188"/>
        </p:xfrm>
        <a:graphic>
          <a:graphicData uri="http://schemas.openxmlformats.org/presentationml/2006/ole">
            <mc:AlternateContent xmlns:mc="http://schemas.openxmlformats.org/markup-compatibility/2006">
              <mc:Choice xmlns:v="urn:schemas-microsoft-com:vml" Requires="v">
                <p:oleObj spid="_x0000_s24704" name="Diapositiva" r:id="rId3" imgW="4571859" imgH="3428852" progId="PowerPoint.Slide.8">
                  <p:embed/>
                </p:oleObj>
              </mc:Choice>
              <mc:Fallback>
                <p:oleObj name="Diapositiva" r:id="rId3" imgW="4571859" imgH="3428852"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39290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563" name="Object 3"/>
          <p:cNvGraphicFramePr>
            <a:graphicFrameLocks noChangeAspect="1"/>
          </p:cNvGraphicFramePr>
          <p:nvPr/>
        </p:nvGraphicFramePr>
        <p:xfrm>
          <a:off x="4452939" y="1"/>
          <a:ext cx="4357687" cy="3571875"/>
        </p:xfrm>
        <a:graphic>
          <a:graphicData uri="http://schemas.openxmlformats.org/presentationml/2006/ole">
            <mc:AlternateContent xmlns:mc="http://schemas.openxmlformats.org/markup-compatibility/2006">
              <mc:Choice xmlns:v="urn:schemas-microsoft-com:vml" Requires="v">
                <p:oleObj spid="_x0000_s24705" name="Diapositiva" r:id="rId5" imgW="4189633" imgH="3142553" progId="PowerPoint.Slide.8">
                  <p:embed/>
                </p:oleObj>
              </mc:Choice>
              <mc:Fallback>
                <p:oleObj name="Diapositiva" r:id="rId5" imgW="4189633" imgH="3142553"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2939" y="1"/>
                        <a:ext cx="4357687"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descr="cd88f10_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87268">
            <a:off x="4338639" y="2257426"/>
            <a:ext cx="350202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3786189"/>
            <a:ext cx="91440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6250" y="1"/>
            <a:ext cx="257175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32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box(in)">
                                      <p:cBhvr>
                                        <p:cTn id="12" dur="500"/>
                                        <p:tgtEl>
                                          <p:spTgt spid="665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6563"/>
                                        </p:tgtEl>
                                        <p:attrNameLst>
                                          <p:attrName>style.visibility</p:attrName>
                                        </p:attrNameLst>
                                      </p:cBhvr>
                                      <p:to>
                                        <p:strVal val="visible"/>
                                      </p:to>
                                    </p:set>
                                    <p:animEffect transition="in" filter="box(in)">
                                      <p:cBhvr>
                                        <p:cTn id="17" dur="500"/>
                                        <p:tgtEl>
                                          <p:spTgt spid="665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2286000" y="228600"/>
            <a:ext cx="7772400" cy="762000"/>
          </a:xfrm>
        </p:spPr>
        <p:txBody>
          <a:bodyPr/>
          <a:lstStyle/>
          <a:p>
            <a:pPr eaLnBrk="1" hangingPunct="1"/>
            <a:r>
              <a:rPr lang="es-MX" smtClean="0">
                <a:solidFill>
                  <a:srgbClr val="006666"/>
                </a:solidFill>
              </a:rPr>
              <a:t>Una explosión de emociones</a:t>
            </a:r>
            <a:endParaRPr lang="es-ES" smtClean="0">
              <a:solidFill>
                <a:srgbClr val="006666"/>
              </a:solidFill>
            </a:endParaRPr>
          </a:p>
        </p:txBody>
      </p:sp>
      <p:pic>
        <p:nvPicPr>
          <p:cNvPr id="280579" name="Picture 3" descr="Ew10"/>
          <p:cNvPicPr>
            <a:picLocks noChangeAspect="1" noChangeArrowheads="1"/>
          </p:cNvPicPr>
          <p:nvPr/>
        </p:nvPicPr>
        <p:blipFill>
          <a:blip r:embed="rId2"/>
          <a:srcRect/>
          <a:stretch>
            <a:fillRect/>
          </a:stretch>
        </p:blipFill>
        <p:spPr bwMode="auto">
          <a:xfrm>
            <a:off x="1752600" y="1219201"/>
            <a:ext cx="2819400" cy="2035175"/>
          </a:xfrm>
          <a:prstGeom prst="rect">
            <a:avLst/>
          </a:prstGeom>
          <a:noFill/>
          <a:ln w="9525">
            <a:noFill/>
            <a:miter lim="800000"/>
            <a:headEnd/>
            <a:tailEnd/>
          </a:ln>
        </p:spPr>
      </p:pic>
      <p:pic>
        <p:nvPicPr>
          <p:cNvPr id="280580" name="Picture 4" descr="Ew11"/>
          <p:cNvPicPr>
            <a:picLocks noChangeAspect="1" noChangeArrowheads="1"/>
          </p:cNvPicPr>
          <p:nvPr/>
        </p:nvPicPr>
        <p:blipFill>
          <a:blip r:embed="rId3"/>
          <a:srcRect/>
          <a:stretch>
            <a:fillRect/>
          </a:stretch>
        </p:blipFill>
        <p:spPr bwMode="auto">
          <a:xfrm>
            <a:off x="8077200" y="914400"/>
            <a:ext cx="2274888" cy="2895600"/>
          </a:xfrm>
          <a:prstGeom prst="rect">
            <a:avLst/>
          </a:prstGeom>
          <a:noFill/>
          <a:ln w="9525">
            <a:noFill/>
            <a:miter lim="800000"/>
            <a:headEnd/>
            <a:tailEnd/>
          </a:ln>
        </p:spPr>
      </p:pic>
      <p:pic>
        <p:nvPicPr>
          <p:cNvPr id="280581" name="Picture 5" descr="Ew04"/>
          <p:cNvPicPr>
            <a:picLocks noChangeAspect="1" noChangeArrowheads="1"/>
          </p:cNvPicPr>
          <p:nvPr/>
        </p:nvPicPr>
        <p:blipFill>
          <a:blip r:embed="rId4"/>
          <a:srcRect/>
          <a:stretch>
            <a:fillRect/>
          </a:stretch>
        </p:blipFill>
        <p:spPr bwMode="auto">
          <a:xfrm>
            <a:off x="2362200" y="3657600"/>
            <a:ext cx="2084388" cy="2895600"/>
          </a:xfrm>
          <a:prstGeom prst="rect">
            <a:avLst/>
          </a:prstGeom>
          <a:noFill/>
          <a:ln w="9525">
            <a:noFill/>
            <a:miter lim="800000"/>
            <a:headEnd/>
            <a:tailEnd/>
          </a:ln>
        </p:spPr>
      </p:pic>
      <p:pic>
        <p:nvPicPr>
          <p:cNvPr id="280582" name="Picture 6" descr="Ew07"/>
          <p:cNvPicPr>
            <a:picLocks noChangeAspect="1" noChangeArrowheads="1"/>
          </p:cNvPicPr>
          <p:nvPr/>
        </p:nvPicPr>
        <p:blipFill>
          <a:blip r:embed="rId5"/>
          <a:srcRect/>
          <a:stretch>
            <a:fillRect/>
          </a:stretch>
        </p:blipFill>
        <p:spPr bwMode="auto">
          <a:xfrm>
            <a:off x="7848600" y="3810000"/>
            <a:ext cx="2014538" cy="2590800"/>
          </a:xfrm>
          <a:prstGeom prst="rect">
            <a:avLst/>
          </a:prstGeom>
          <a:noFill/>
          <a:ln w="9525">
            <a:noFill/>
            <a:miter lim="800000"/>
            <a:headEnd/>
            <a:tailEnd/>
          </a:ln>
        </p:spPr>
      </p:pic>
      <p:pic>
        <p:nvPicPr>
          <p:cNvPr id="280583" name="Picture 7" descr="PE00544_"/>
          <p:cNvPicPr>
            <a:picLocks noChangeAspect="1" noChangeArrowheads="1"/>
          </p:cNvPicPr>
          <p:nvPr/>
        </p:nvPicPr>
        <p:blipFill>
          <a:blip r:embed="rId6"/>
          <a:srcRect/>
          <a:stretch>
            <a:fillRect/>
          </a:stretch>
        </p:blipFill>
        <p:spPr bwMode="auto">
          <a:xfrm>
            <a:off x="4800600" y="2057400"/>
            <a:ext cx="2819400" cy="2705100"/>
          </a:xfrm>
          <a:prstGeom prst="rect">
            <a:avLst/>
          </a:prstGeom>
          <a:noFill/>
          <a:ln w="9525">
            <a:noFill/>
            <a:miter lim="800000"/>
            <a:headEnd/>
            <a:tailEnd/>
          </a:ln>
        </p:spPr>
      </p:pic>
    </p:spTree>
    <p:extLst>
      <p:ext uri="{BB962C8B-B14F-4D97-AF65-F5344CB8AC3E}">
        <p14:creationId xmlns:p14="http://schemas.microsoft.com/office/powerpoint/2010/main" val="345755115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b="-71582"/>
          </a:stretch>
        </a:blipFill>
        <a:effectLst/>
      </p:bgPr>
    </p:bg>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2474914" y="549276"/>
            <a:ext cx="7508875" cy="1433513"/>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r>
              <a:rPr lang="es-ES" sz="8800">
                <a:solidFill>
                  <a:srgbClr val="FF0000"/>
                </a:solidFill>
                <a:effectLst>
                  <a:outerShdw blurRad="38100" dist="38100" dir="2700000" algn="tl">
                    <a:srgbClr val="C0C0C0"/>
                  </a:outerShdw>
                </a:effectLst>
              </a:rPr>
              <a:t>Mujer</a:t>
            </a:r>
          </a:p>
        </p:txBody>
      </p:sp>
      <p:sp>
        <p:nvSpPr>
          <p:cNvPr id="239619" name="Text Box 3"/>
          <p:cNvSpPr txBox="1">
            <a:spLocks noChangeArrowheads="1"/>
          </p:cNvSpPr>
          <p:nvPr/>
        </p:nvSpPr>
        <p:spPr bwMode="auto">
          <a:xfrm>
            <a:off x="2495550" y="3500438"/>
            <a:ext cx="6788150" cy="3046988"/>
          </a:xfrm>
          <a:prstGeom prst="rect">
            <a:avLst/>
          </a:prstGeom>
          <a:noFill/>
          <a:ln w="9525">
            <a:noFill/>
            <a:miter lim="800000"/>
            <a:headEnd/>
            <a:tailEnd/>
          </a:ln>
          <a:effectLst/>
        </p:spPr>
        <p:txBody>
          <a:bodyPr>
            <a:spAutoFit/>
          </a:bodyPr>
          <a:lstStyle/>
          <a:p>
            <a:pPr defTabSz="914400" fontAlgn="base">
              <a:spcBef>
                <a:spcPct val="0"/>
              </a:spcBef>
              <a:spcAft>
                <a:spcPct val="0"/>
              </a:spcAft>
              <a:defRPr/>
            </a:pPr>
            <a:r>
              <a:rPr lang="es-ES" sz="3200" b="1" dirty="0">
                <a:solidFill>
                  <a:srgbClr val="FF66CC"/>
                </a:solidFill>
                <a:effectLst>
                  <a:outerShdw blurRad="38100" dist="38100" dir="2700000" algn="tl">
                    <a:srgbClr val="C0C0C0"/>
                  </a:outerShdw>
                </a:effectLst>
              </a:rPr>
              <a:t>Rosado</a:t>
            </a:r>
            <a:r>
              <a:rPr lang="es-ES" sz="3200" dirty="0">
                <a:solidFill>
                  <a:srgbClr val="0000CC"/>
                </a:solidFill>
                <a:effectLst>
                  <a:outerShdw blurRad="38100" dist="38100" dir="2700000" algn="tl">
                    <a:srgbClr val="C0C0C0"/>
                  </a:outerShdw>
                </a:effectLst>
              </a:rPr>
              <a:t>, dócil, sensible.</a:t>
            </a:r>
          </a:p>
          <a:p>
            <a:pPr defTabSz="914400" fontAlgn="base">
              <a:spcBef>
                <a:spcPct val="0"/>
              </a:spcBef>
              <a:spcAft>
                <a:spcPct val="0"/>
              </a:spcAft>
              <a:defRPr/>
            </a:pPr>
            <a:r>
              <a:rPr lang="es-ES" sz="3200" dirty="0">
                <a:solidFill>
                  <a:srgbClr val="0000CC"/>
                </a:solidFill>
                <a:effectLst>
                  <a:outerShdw blurRad="38100" dist="38100" dir="2700000" algn="tl">
                    <a:srgbClr val="C0C0C0"/>
                  </a:outerShdw>
                </a:effectLst>
              </a:rPr>
              <a:t>Medidas 90, 60, 90</a:t>
            </a:r>
          </a:p>
          <a:p>
            <a:pPr defTabSz="914400" fontAlgn="base">
              <a:spcBef>
                <a:spcPct val="0"/>
              </a:spcBef>
              <a:spcAft>
                <a:spcPct val="0"/>
              </a:spcAft>
              <a:defRPr/>
            </a:pPr>
            <a:r>
              <a:rPr lang="es-ES" sz="3200" dirty="0">
                <a:solidFill>
                  <a:srgbClr val="0000CC"/>
                </a:solidFill>
                <a:effectLst>
                  <a:outerShdw blurRad="38100" dist="38100" dir="2700000" algn="tl">
                    <a:srgbClr val="C0C0C0"/>
                  </a:outerShdw>
                </a:effectLst>
              </a:rPr>
              <a:t>Pierna cruzada</a:t>
            </a:r>
          </a:p>
          <a:p>
            <a:pPr defTabSz="914400" fontAlgn="base">
              <a:spcBef>
                <a:spcPct val="0"/>
              </a:spcBef>
              <a:spcAft>
                <a:spcPct val="0"/>
              </a:spcAft>
              <a:defRPr/>
            </a:pPr>
            <a:r>
              <a:rPr lang="es-ES" sz="3200" dirty="0">
                <a:solidFill>
                  <a:srgbClr val="0000CC"/>
                </a:solidFill>
                <a:effectLst>
                  <a:outerShdw blurRad="38100" dist="38100" dir="2700000" algn="tl">
                    <a:srgbClr val="C0C0C0"/>
                  </a:outerShdw>
                </a:effectLst>
              </a:rPr>
              <a:t>Espera ser invitada.</a:t>
            </a:r>
          </a:p>
          <a:p>
            <a:pPr defTabSz="914400" fontAlgn="base">
              <a:spcBef>
                <a:spcPct val="0"/>
              </a:spcBef>
              <a:spcAft>
                <a:spcPct val="0"/>
              </a:spcAft>
              <a:defRPr/>
            </a:pPr>
            <a:r>
              <a:rPr lang="es-ES" sz="3200" dirty="0">
                <a:solidFill>
                  <a:srgbClr val="0000CC"/>
                </a:solidFill>
                <a:effectLst>
                  <a:outerShdw blurRad="38100" dist="38100" dir="2700000" algn="tl">
                    <a:srgbClr val="C0C0C0"/>
                  </a:outerShdw>
                </a:effectLst>
              </a:rPr>
              <a:t>Vírgenes para el matrimonio.</a:t>
            </a:r>
          </a:p>
          <a:p>
            <a:pPr defTabSz="914400" fontAlgn="base">
              <a:spcBef>
                <a:spcPct val="0"/>
              </a:spcBef>
              <a:spcAft>
                <a:spcPct val="0"/>
              </a:spcAft>
              <a:defRPr/>
            </a:pPr>
            <a:r>
              <a:rPr lang="es-ES" sz="3200" dirty="0">
                <a:solidFill>
                  <a:srgbClr val="0000CC"/>
                </a:solidFill>
                <a:effectLst>
                  <a:outerShdw blurRad="38100" dist="38100" dir="2700000" algn="tl">
                    <a:srgbClr val="C0C0C0"/>
                  </a:outerShdw>
                </a:effectLst>
              </a:rPr>
              <a:t>Las 15 primaveras.</a:t>
            </a:r>
          </a:p>
        </p:txBody>
      </p:sp>
    </p:spTree>
    <p:extLst>
      <p:ext uri="{BB962C8B-B14F-4D97-AF65-F5344CB8AC3E}">
        <p14:creationId xmlns:p14="http://schemas.microsoft.com/office/powerpoint/2010/main" val="33312685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0930" name="WordArt 2"/>
          <p:cNvSpPr>
            <a:spLocks noChangeArrowheads="1" noChangeShapeType="1" noTextEdit="1"/>
          </p:cNvSpPr>
          <p:nvPr/>
        </p:nvSpPr>
        <p:spPr bwMode="auto">
          <a:xfrm>
            <a:off x="3733800" y="762001"/>
            <a:ext cx="2152650" cy="1057275"/>
          </a:xfrm>
          <a:prstGeom prst="rect">
            <a:avLst/>
          </a:prstGeom>
        </p:spPr>
        <p:txBody>
          <a:bodyPr wrap="none" fromWordArt="1">
            <a:prstTxWarp prst="textPlain">
              <a:avLst>
                <a:gd name="adj" fmla="val 50000"/>
              </a:avLst>
            </a:prstTxWarp>
          </a:bodyPr>
          <a:lstStyle/>
          <a:p>
            <a:pPr algn="ctr" defTabSz="914400"/>
            <a:r>
              <a:rPr lang="es-ES" sz="6000"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lazos</a:t>
            </a:r>
          </a:p>
        </p:txBody>
      </p:sp>
    </p:spTree>
    <p:extLst>
      <p:ext uri="{BB962C8B-B14F-4D97-AF65-F5344CB8AC3E}">
        <p14:creationId xmlns:p14="http://schemas.microsoft.com/office/powerpoint/2010/main" val="633860087"/>
      </p:ext>
    </p:extLst>
  </p:cSld>
  <p:clrMapOvr>
    <a:masterClrMapping/>
  </p:clrMapOvr>
  <p:transition advTm="69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80930"/>
                                        </p:tgtEl>
                                        <p:attrNameLst>
                                          <p:attrName>style.visibility</p:attrName>
                                        </p:attrNameLst>
                                      </p:cBhvr>
                                      <p:to>
                                        <p:strVal val="visible"/>
                                      </p:to>
                                    </p:set>
                                    <p:animEffect transition="in" filter="dissolve">
                                      <p:cBhvr>
                                        <p:cTn id="7" dur="500"/>
                                        <p:tgtEl>
                                          <p:spTgt spid="380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descr="http://www.fayerwayer.com/up/2008/10/pedofilia-denunc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1631504" y="1"/>
            <a:ext cx="2088232" cy="2554545"/>
          </a:xfrm>
          <a:prstGeom prst="rect">
            <a:avLst/>
          </a:prstGeom>
          <a:noFill/>
        </p:spPr>
        <p:txBody>
          <a:bodyPr wrap="square" rtlCol="0">
            <a:spAutoFit/>
          </a:bodyPr>
          <a:lstStyle/>
          <a:p>
            <a:pPr algn="ctr" defTabSz="914400"/>
            <a:r>
              <a:rPr lang="es-ES" sz="2000" dirty="0">
                <a:solidFill>
                  <a:srgbClr val="FF0000"/>
                </a:solidFill>
              </a:rPr>
              <a:t>PERMITIENDO  LA EXPRESION DE LAS IDEAS, LOS PENSAMIENTOS, LAS INQUIETUDES, LOS MIEDOS, LAS DUDAS. </a:t>
            </a:r>
          </a:p>
        </p:txBody>
      </p:sp>
      <p:sp>
        <p:nvSpPr>
          <p:cNvPr id="4" name="Rectangle 2"/>
          <p:cNvSpPr>
            <a:spLocks noChangeArrowheads="1"/>
          </p:cNvSpPr>
          <p:nvPr/>
        </p:nvSpPr>
        <p:spPr bwMode="auto">
          <a:xfrm>
            <a:off x="7318665" y="508112"/>
            <a:ext cx="3352428" cy="6334042"/>
          </a:xfrm>
          <a:prstGeom prst="rect">
            <a:avLst/>
          </a:prstGeom>
          <a:noFill/>
          <a:ln w="9525">
            <a:noFill/>
            <a:miter lim="800000"/>
            <a:headEnd/>
            <a:tailEnd/>
          </a:ln>
        </p:spPr>
        <p:txBody>
          <a:bodyPr wrap="square">
            <a:spAutoFit/>
          </a:bodyPr>
          <a:lstStyle/>
          <a:p>
            <a:pPr algn="ctr" defTabSz="914400">
              <a:lnSpc>
                <a:spcPct val="130000"/>
              </a:lnSpc>
            </a:pPr>
            <a:r>
              <a:rPr lang="es-ES" sz="2400" b="1" i="1" dirty="0">
                <a:solidFill>
                  <a:prstClr val="black"/>
                </a:solidFill>
              </a:rPr>
              <a:t>Cultivar  y </a:t>
            </a:r>
          </a:p>
          <a:p>
            <a:pPr algn="ctr" defTabSz="914400">
              <a:lnSpc>
                <a:spcPct val="130000"/>
              </a:lnSpc>
            </a:pPr>
            <a:r>
              <a:rPr lang="es-ES" sz="2400" b="1" i="1" dirty="0">
                <a:solidFill>
                  <a:prstClr val="black"/>
                </a:solidFill>
              </a:rPr>
              <a:t>encender hogueras de respeto a través de la fuerza de la voz y las palabras</a:t>
            </a:r>
          </a:p>
          <a:p>
            <a:pPr algn="ctr" defTabSz="914400">
              <a:lnSpc>
                <a:spcPct val="130000"/>
              </a:lnSpc>
            </a:pPr>
            <a:r>
              <a:rPr lang="es-ES" sz="2400" b="1" i="1" dirty="0" err="1">
                <a:solidFill>
                  <a:prstClr val="black"/>
                </a:solidFill>
              </a:rPr>
              <a:t>co</a:t>
            </a:r>
            <a:r>
              <a:rPr lang="es-ES" sz="2400" b="1" i="1" dirty="0">
                <a:solidFill>
                  <a:prstClr val="black"/>
                </a:solidFill>
              </a:rPr>
              <a:t>-crear, redibujar, y recomponer el  mundo estimulando la  resistencia a través del  afecto, el erotismo, el autocuidado, la equidad, la  igualdad. Y las palabras</a:t>
            </a:r>
            <a:r>
              <a:rPr lang="es-ES" sz="2400" i="1" dirty="0">
                <a:solidFill>
                  <a:prstClr val="black"/>
                </a:solidFill>
              </a:rPr>
              <a:t> </a:t>
            </a:r>
            <a:endParaRPr lang="es-MX" sz="2400" b="1" i="1" u="sng" dirty="0">
              <a:solidFill>
                <a:prstClr val="black"/>
              </a:solidFill>
              <a:latin typeface="Monotype Corsiva" pitchFamily="66" charset="0"/>
            </a:endParaRPr>
          </a:p>
        </p:txBody>
      </p:sp>
    </p:spTree>
    <p:extLst>
      <p:ext uri="{BB962C8B-B14F-4D97-AF65-F5344CB8AC3E}">
        <p14:creationId xmlns:p14="http://schemas.microsoft.com/office/powerpoint/2010/main" val="42566450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1775521" y="4581128"/>
            <a:ext cx="5749925" cy="572464"/>
          </a:xfrm>
          <a:prstGeom prst="rect">
            <a:avLst/>
          </a:prstGeom>
          <a:noFill/>
          <a:ln w="9525">
            <a:noFill/>
            <a:miter lim="800000"/>
            <a:headEnd/>
            <a:tailEnd/>
          </a:ln>
        </p:spPr>
        <p:txBody>
          <a:bodyPr>
            <a:spAutoFit/>
          </a:bodyPr>
          <a:lstStyle/>
          <a:p>
            <a:pPr algn="ctr" defTabSz="914400">
              <a:lnSpc>
                <a:spcPct val="130000"/>
              </a:lnSpc>
            </a:pPr>
            <a:r>
              <a:rPr lang="es-ES" sz="2400" b="1" i="1" dirty="0">
                <a:solidFill>
                  <a:srgbClr val="FFFFFF"/>
                </a:solidFill>
              </a:rPr>
              <a:t>HOGUERAS DE RESPETO</a:t>
            </a:r>
            <a:endParaRPr lang="es-MX" sz="2400" b="1" i="1" u="sng" dirty="0">
              <a:solidFill>
                <a:srgbClr val="FFFFFF"/>
              </a:solidFill>
              <a:latin typeface="Monotype Corsiva" pitchFamily="66" charset="0"/>
            </a:endParaRPr>
          </a:p>
        </p:txBody>
      </p:sp>
    </p:spTree>
    <p:extLst>
      <p:ext uri="{BB962C8B-B14F-4D97-AF65-F5344CB8AC3E}">
        <p14:creationId xmlns:p14="http://schemas.microsoft.com/office/powerpoint/2010/main" val="16174667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BE001089ACD"/>
          <p:cNvPicPr>
            <a:picLocks noChangeAspect="1" noChangeArrowheads="1"/>
          </p:cNvPicPr>
          <p:nvPr/>
        </p:nvPicPr>
        <p:blipFill>
          <a:blip r:embed="rId3"/>
          <a:srcRect/>
          <a:stretch>
            <a:fillRect/>
          </a:stretch>
        </p:blipFill>
        <p:spPr bwMode="auto">
          <a:xfrm>
            <a:off x="1524000" y="0"/>
            <a:ext cx="9144000" cy="6858000"/>
          </a:xfrm>
          <a:prstGeom prst="rect">
            <a:avLst/>
          </a:prstGeom>
          <a:noFill/>
          <a:ln w="9525">
            <a:noFill/>
            <a:miter lim="800000"/>
            <a:headEnd/>
            <a:tailEnd/>
          </a:ln>
        </p:spPr>
      </p:pic>
      <p:sp>
        <p:nvSpPr>
          <p:cNvPr id="285699" name="Rectangle 3"/>
          <p:cNvSpPr>
            <a:spLocks noChangeArrowheads="1"/>
          </p:cNvSpPr>
          <p:nvPr/>
        </p:nvSpPr>
        <p:spPr bwMode="auto">
          <a:xfrm>
            <a:off x="1703388" y="106364"/>
            <a:ext cx="8820150" cy="1920875"/>
          </a:xfrm>
          <a:prstGeom prst="rect">
            <a:avLst/>
          </a:prstGeom>
          <a:noFill/>
          <a:ln w="9525">
            <a:noFill/>
            <a:miter lim="800000"/>
            <a:headEnd/>
            <a:tailEnd/>
          </a:ln>
        </p:spPr>
        <p:txBody>
          <a:bodyPr>
            <a:spAutoFit/>
          </a:bodyPr>
          <a:lstStyle/>
          <a:p>
            <a:pPr defTabSz="914400"/>
            <a:r>
              <a:rPr lang="es-ES" sz="4000" b="1">
                <a:solidFill>
                  <a:srgbClr val="000000"/>
                </a:solidFill>
                <a:latin typeface="Monotype Corsiva" pitchFamily="66" charset="0"/>
              </a:rPr>
              <a:t>Un ser humano que tiene  la sensación interna de ser  sujeto de derechos y por lo tanto puede vivir  relaciones éticas.</a:t>
            </a:r>
          </a:p>
        </p:txBody>
      </p:sp>
    </p:spTree>
    <p:extLst>
      <p:ext uri="{BB962C8B-B14F-4D97-AF65-F5344CB8AC3E}">
        <p14:creationId xmlns:p14="http://schemas.microsoft.com/office/powerpoint/2010/main" val="17010833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1703389" y="115889"/>
            <a:ext cx="8713787" cy="6632585"/>
          </a:xfrm>
          <a:prstGeom prst="rect">
            <a:avLst/>
          </a:prstGeom>
          <a:noFill/>
          <a:ln w="9525">
            <a:noFill/>
            <a:miter lim="800000"/>
            <a:headEnd/>
            <a:tailEnd/>
          </a:ln>
          <a:effectLst/>
        </p:spPr>
        <p:txBody>
          <a:bodyPr>
            <a:spAutoFit/>
          </a:bodyPr>
          <a:lstStyle/>
          <a:p>
            <a:pPr algn="ctr" defTabSz="914400">
              <a:defRPr/>
            </a:pPr>
            <a:r>
              <a:rPr lang="es-ES" sz="4000">
                <a:solidFill>
                  <a:srgbClr val="0000CC"/>
                </a:solidFill>
                <a:effectLst>
                  <a:outerShdw blurRad="38100" dist="38100" dir="2700000" algn="tl">
                    <a:srgbClr val="C0C0C0"/>
                  </a:outerShdw>
                </a:effectLst>
                <a:latin typeface="Arial" charset="0"/>
              </a:rPr>
              <a:t>Los hijos e hijas del vientre del alma</a:t>
            </a:r>
          </a:p>
          <a:p>
            <a:pPr algn="ctr" defTabSz="914400">
              <a:defRPr/>
            </a:pPr>
            <a:endParaRPr lang="es-ES" sz="5400">
              <a:solidFill>
                <a:srgbClr val="0000CC"/>
              </a:solidFill>
              <a:effectLst>
                <a:outerShdw blurRad="38100" dist="38100" dir="2700000" algn="tl">
                  <a:srgbClr val="C0C0C0"/>
                </a:outerShdw>
              </a:effectLst>
              <a:latin typeface="Arial" charset="0"/>
            </a:endParaRPr>
          </a:p>
          <a:p>
            <a:pPr algn="ctr" defTabSz="914400">
              <a:defRPr/>
            </a:pPr>
            <a:endParaRPr lang="es-ES" sz="5400">
              <a:solidFill>
                <a:srgbClr val="0000CC"/>
              </a:solidFill>
              <a:effectLst>
                <a:outerShdw blurRad="38100" dist="38100" dir="2700000" algn="tl">
                  <a:srgbClr val="C0C0C0"/>
                </a:outerShdw>
              </a:effectLst>
              <a:latin typeface="Arial" charset="0"/>
            </a:endParaRPr>
          </a:p>
          <a:p>
            <a:pPr algn="ctr" defTabSz="914400">
              <a:defRPr/>
            </a:pPr>
            <a:endParaRPr lang="es-ES" sz="3600">
              <a:solidFill>
                <a:srgbClr val="0000CC"/>
              </a:solidFill>
              <a:effectLst>
                <a:outerShdw blurRad="38100" dist="38100" dir="2700000" algn="tl">
                  <a:srgbClr val="C0C0C0"/>
                </a:outerShdw>
              </a:effectLst>
              <a:latin typeface="Arial" charset="0"/>
            </a:endParaRPr>
          </a:p>
          <a:p>
            <a:pPr algn="ctr" defTabSz="914400">
              <a:defRPr/>
            </a:pPr>
            <a:endParaRPr lang="es-ES" sz="3600">
              <a:solidFill>
                <a:srgbClr val="0000CC"/>
              </a:solidFill>
              <a:effectLst>
                <a:outerShdw blurRad="38100" dist="38100" dir="2700000" algn="tl">
                  <a:srgbClr val="C0C0C0"/>
                </a:outerShdw>
              </a:effectLst>
              <a:latin typeface="Arial" charset="0"/>
            </a:endParaRPr>
          </a:p>
          <a:p>
            <a:pPr algn="ctr" defTabSz="914400">
              <a:defRPr/>
            </a:pPr>
            <a:endParaRPr lang="es-ES" sz="3600">
              <a:solidFill>
                <a:srgbClr val="0000CC"/>
              </a:solidFill>
              <a:effectLst>
                <a:outerShdw blurRad="38100" dist="38100" dir="2700000" algn="tl">
                  <a:srgbClr val="C0C0C0"/>
                </a:outerShdw>
              </a:effectLst>
              <a:latin typeface="Arial" charset="0"/>
            </a:endParaRPr>
          </a:p>
          <a:p>
            <a:pPr algn="ctr" defTabSz="914400">
              <a:defRPr/>
            </a:pPr>
            <a:endParaRPr lang="es-ES" sz="2000">
              <a:solidFill>
                <a:srgbClr val="0000CC"/>
              </a:solidFill>
              <a:effectLst>
                <a:outerShdw blurRad="38100" dist="38100" dir="2700000" algn="tl">
                  <a:srgbClr val="C0C0C0"/>
                </a:outerShdw>
              </a:effectLst>
              <a:latin typeface="Arial" charset="0"/>
            </a:endParaRPr>
          </a:p>
          <a:p>
            <a:pPr algn="ctr" defTabSz="914400">
              <a:defRPr/>
            </a:pPr>
            <a:endParaRPr lang="es-ES" sz="5400">
              <a:solidFill>
                <a:srgbClr val="0000CC"/>
              </a:solidFill>
              <a:effectLst>
                <a:outerShdw blurRad="38100" dist="38100" dir="2700000" algn="tl">
                  <a:srgbClr val="C0C0C0"/>
                </a:outerShdw>
              </a:effectLst>
              <a:latin typeface="Arial" charset="0"/>
            </a:endParaRPr>
          </a:p>
          <a:p>
            <a:pPr algn="ctr" defTabSz="914400">
              <a:defRPr/>
            </a:pPr>
            <a:r>
              <a:rPr lang="es-CO" altLang="zh-CN" sz="1900" b="1">
                <a:solidFill>
                  <a:srgbClr val="000000"/>
                </a:solidFill>
                <a:latin typeface="Arial" charset="0"/>
              </a:rPr>
              <a:t>Formar hombres y mujeres  que se sientan aptos para compartir sus libertades en el respeto, capaces de adoptar a sus hijos, producto de una decisión conciente y cuya formación sea deseada, buscada y preparada.  </a:t>
            </a:r>
          </a:p>
          <a:p>
            <a:pPr algn="ctr" defTabSz="914400">
              <a:defRPr/>
            </a:pPr>
            <a:r>
              <a:rPr lang="es-CO" altLang="zh-CN" sz="1900" b="1">
                <a:solidFill>
                  <a:srgbClr val="000000"/>
                </a:solidFill>
                <a:latin typeface="Arial" charset="0"/>
              </a:rPr>
              <a:t>De tal manera que los nuevos nacidos sean la confluencia de dos deseos, dos decisiones y dos placeres</a:t>
            </a:r>
            <a:endParaRPr lang="es-ES" sz="1900" b="1">
              <a:solidFill>
                <a:srgbClr val="0000CC"/>
              </a:solidFill>
              <a:latin typeface="Arial" charset="0"/>
            </a:endParaRPr>
          </a:p>
        </p:txBody>
      </p:sp>
    </p:spTree>
    <p:extLst>
      <p:ext uri="{BB962C8B-B14F-4D97-AF65-F5344CB8AC3E}">
        <p14:creationId xmlns:p14="http://schemas.microsoft.com/office/powerpoint/2010/main" val="2757162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4" descr="MANOS"/>
          <p:cNvPicPr>
            <a:picLocks noChangeAspect="1" noChangeArrowheads="1"/>
          </p:cNvPicPr>
          <p:nvPr/>
        </p:nvPicPr>
        <p:blipFill>
          <a:blip r:embed="rId3"/>
          <a:srcRect/>
          <a:stretch>
            <a:fillRect/>
          </a:stretch>
        </p:blipFill>
        <p:spPr bwMode="auto">
          <a:xfrm>
            <a:off x="6167439" y="188913"/>
            <a:ext cx="3455987" cy="2825750"/>
          </a:xfrm>
          <a:prstGeom prst="rect">
            <a:avLst/>
          </a:prstGeom>
          <a:noFill/>
          <a:ln w="9525">
            <a:noFill/>
            <a:miter lim="800000"/>
            <a:headEnd/>
            <a:tailEnd/>
          </a:ln>
        </p:spPr>
      </p:pic>
      <p:sp>
        <p:nvSpPr>
          <p:cNvPr id="288771" name="Text Box 6"/>
          <p:cNvSpPr txBox="1">
            <a:spLocks noChangeArrowheads="1"/>
          </p:cNvSpPr>
          <p:nvPr/>
        </p:nvSpPr>
        <p:spPr bwMode="auto">
          <a:xfrm>
            <a:off x="1774826" y="188913"/>
            <a:ext cx="3311525" cy="2308324"/>
          </a:xfrm>
          <a:prstGeom prst="rect">
            <a:avLst/>
          </a:prstGeom>
          <a:noFill/>
          <a:ln w="9525">
            <a:solidFill>
              <a:schemeClr val="tx1"/>
            </a:solidFill>
            <a:miter lim="800000"/>
            <a:headEnd/>
            <a:tailEnd/>
          </a:ln>
        </p:spPr>
        <p:txBody>
          <a:bodyPr>
            <a:spAutoFit/>
          </a:bodyPr>
          <a:lstStyle/>
          <a:p>
            <a:pPr algn="ctr" defTabSz="914400">
              <a:spcBef>
                <a:spcPct val="50000"/>
              </a:spcBef>
            </a:pPr>
            <a:r>
              <a:rPr lang="es-CO" altLang="zh-CN" sz="2400">
                <a:solidFill>
                  <a:srgbClr val="000000"/>
                </a:solidFill>
                <a:cs typeface="宋体"/>
              </a:rPr>
              <a:t>Una sociedad amorosa  basada en la dignidad, la equidad, el respeto, la valoración de los derechos humanos, sexuales y reproductivos </a:t>
            </a:r>
            <a:endParaRPr lang="es-ES" sz="2400">
              <a:solidFill>
                <a:srgbClr val="000000"/>
              </a:solidFill>
            </a:endParaRPr>
          </a:p>
        </p:txBody>
      </p:sp>
      <p:sp>
        <p:nvSpPr>
          <p:cNvPr id="288772" name="Text Box 9"/>
          <p:cNvSpPr txBox="1">
            <a:spLocks noChangeArrowheads="1"/>
          </p:cNvSpPr>
          <p:nvPr/>
        </p:nvSpPr>
        <p:spPr bwMode="auto">
          <a:xfrm>
            <a:off x="6167438" y="3424238"/>
            <a:ext cx="3744912" cy="2419124"/>
          </a:xfrm>
          <a:prstGeom prst="rect">
            <a:avLst/>
          </a:prstGeom>
          <a:noFill/>
          <a:ln w="9525">
            <a:solidFill>
              <a:schemeClr val="tx1"/>
            </a:solidFill>
            <a:miter lim="800000"/>
            <a:headEnd/>
            <a:tailEnd/>
          </a:ln>
        </p:spPr>
        <p:txBody>
          <a:bodyPr>
            <a:spAutoFit/>
          </a:bodyPr>
          <a:lstStyle/>
          <a:p>
            <a:pPr algn="just" defTabSz="914400">
              <a:lnSpc>
                <a:spcPct val="90000"/>
              </a:lnSpc>
              <a:spcBef>
                <a:spcPct val="20000"/>
              </a:spcBef>
            </a:pPr>
            <a:r>
              <a:rPr lang="es-ES" sz="2400">
                <a:solidFill>
                  <a:srgbClr val="000000"/>
                </a:solidFill>
              </a:rPr>
              <a:t>Facilitar el desarrollo de habilidades necesarias para la vida  en el contexto de el respeto, la presencia de límites y normas, la validación de la democracia y los derechos. </a:t>
            </a:r>
          </a:p>
        </p:txBody>
      </p:sp>
      <p:sp>
        <p:nvSpPr>
          <p:cNvPr id="288773" name="WordArt 10"/>
          <p:cNvSpPr>
            <a:spLocks noChangeArrowheads="1" noChangeShapeType="1" noTextEdit="1"/>
          </p:cNvSpPr>
          <p:nvPr/>
        </p:nvSpPr>
        <p:spPr bwMode="auto">
          <a:xfrm>
            <a:off x="2063750" y="4868863"/>
            <a:ext cx="3067050" cy="647700"/>
          </a:xfrm>
          <a:prstGeom prst="rect">
            <a:avLst/>
          </a:prstGeom>
        </p:spPr>
        <p:txBody>
          <a:bodyPr spcFirstLastPara="1" wrap="none" fromWordArt="1">
            <a:prstTxWarp prst="textArchUp">
              <a:avLst>
                <a:gd name="adj" fmla="val 10800004"/>
              </a:avLst>
            </a:prstTxWarp>
          </a:bodyPr>
          <a:lstStyle/>
          <a:p>
            <a:pPr algn="ctr" defTabSz="914400"/>
            <a:r>
              <a:rPr lang="es-ES" sz="3600" kern="10">
                <a:ln w="9525">
                  <a:solidFill>
                    <a:srgbClr val="000000"/>
                  </a:solidFill>
                  <a:round/>
                  <a:headEnd/>
                  <a:tailEnd/>
                </a:ln>
                <a:solidFill>
                  <a:srgbClr val="000000"/>
                </a:solidFill>
                <a:latin typeface="Arial Black"/>
              </a:rPr>
              <a:t>EDUCACION</a:t>
            </a:r>
          </a:p>
        </p:txBody>
      </p:sp>
    </p:spTree>
    <p:extLst>
      <p:ext uri="{BB962C8B-B14F-4D97-AF65-F5344CB8AC3E}">
        <p14:creationId xmlns:p14="http://schemas.microsoft.com/office/powerpoint/2010/main" val="41575605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aquenmicuerpodelaguerra.files.wordpress.com/2013/03/foto-potumay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955" y="1729614"/>
            <a:ext cx="7019210" cy="480203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2034862" y="682581"/>
            <a:ext cx="8409904" cy="584775"/>
          </a:xfrm>
          <a:prstGeom prst="rect">
            <a:avLst/>
          </a:prstGeom>
          <a:noFill/>
        </p:spPr>
        <p:txBody>
          <a:bodyPr wrap="square" rtlCol="0">
            <a:spAutoFit/>
          </a:bodyPr>
          <a:lstStyle/>
          <a:p>
            <a:r>
              <a:rPr lang="es-CO" sz="3200" b="1" dirty="0" smtClean="0">
                <a:solidFill>
                  <a:srgbClr val="FF0000"/>
                </a:solidFill>
              </a:rPr>
              <a:t>APOSTAR POR NUESTRO PAPEL EN LA PAZ  </a:t>
            </a:r>
            <a:endParaRPr lang="es-CO" sz="3200" b="1" dirty="0">
              <a:solidFill>
                <a:srgbClr val="FF0000"/>
              </a:solidFill>
            </a:endParaRPr>
          </a:p>
        </p:txBody>
      </p:sp>
    </p:spTree>
    <p:extLst>
      <p:ext uri="{BB962C8B-B14F-4D97-AF65-F5344CB8AC3E}">
        <p14:creationId xmlns:p14="http://schemas.microsoft.com/office/powerpoint/2010/main" val="26044866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1524000" y="428604"/>
            <a:ext cx="8905002" cy="923330"/>
          </a:xfrm>
          <a:prstGeom prst="rect">
            <a:avLst/>
          </a:prstGeom>
          <a:noFill/>
          <a:ln w="9525">
            <a:noFill/>
            <a:miter lim="800000"/>
            <a:headEnd/>
            <a:tailEnd/>
          </a:ln>
          <a:effectLst/>
        </p:spPr>
        <p:txBody>
          <a:bodyPr wrap="none">
            <a:spAutoFit/>
          </a:bodyPr>
          <a:lstStyle/>
          <a:p>
            <a:pPr defTabSz="914400">
              <a:defRPr/>
            </a:pPr>
            <a:r>
              <a:rPr lang="es-MX" sz="5400" b="1" dirty="0">
                <a:solidFill>
                  <a:srgbClr val="FF0000"/>
                </a:solidFill>
                <a:effectLst>
                  <a:outerShdw blurRad="38100" dist="38100" dir="2700000" algn="tl">
                    <a:srgbClr val="000000"/>
                  </a:outerShdw>
                </a:effectLst>
                <a:latin typeface="Monotype Corsiva" pitchFamily="66" charset="0"/>
              </a:rPr>
              <a:t>una montaña de </a:t>
            </a:r>
            <a:r>
              <a:rPr lang="es-MX" sz="5400" b="1" dirty="0" err="1">
                <a:solidFill>
                  <a:srgbClr val="FF0000"/>
                </a:solidFill>
                <a:effectLst>
                  <a:outerShdw blurRad="38100" dist="38100" dir="2700000" algn="tl">
                    <a:srgbClr val="000000"/>
                  </a:outerShdw>
                </a:effectLst>
                <a:latin typeface="Monotype Corsiva" pitchFamily="66" charset="0"/>
              </a:rPr>
              <a:t>superacion</a:t>
            </a:r>
            <a:r>
              <a:rPr lang="es-MX" sz="5400" b="1" dirty="0">
                <a:solidFill>
                  <a:srgbClr val="FF0000"/>
                </a:solidFill>
                <a:effectLst>
                  <a:outerShdw blurRad="38100" dist="38100" dir="2700000" algn="tl">
                    <a:srgbClr val="000000"/>
                  </a:outerShdw>
                </a:effectLst>
                <a:latin typeface="Monotype Corsiva" pitchFamily="66" charset="0"/>
              </a:rPr>
              <a:t> de crisis</a:t>
            </a:r>
          </a:p>
        </p:txBody>
      </p:sp>
    </p:spTree>
    <p:extLst>
      <p:ext uri="{BB962C8B-B14F-4D97-AF65-F5344CB8AC3E}">
        <p14:creationId xmlns:p14="http://schemas.microsoft.com/office/powerpoint/2010/main" val="2463507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499"/>
                                          </p:stCondLst>
                                        </p:cTn>
                                        <p:tgtEl>
                                          <p:spTgt spid="105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7426" y="0"/>
            <a:ext cx="2588654" cy="646331"/>
          </a:xfrm>
          <a:prstGeom prst="rect">
            <a:avLst/>
          </a:prstGeom>
          <a:noFill/>
        </p:spPr>
        <p:txBody>
          <a:bodyPr wrap="square" rtlCol="0">
            <a:spAutoFit/>
          </a:bodyPr>
          <a:lstStyle/>
          <a:p>
            <a:r>
              <a:rPr lang="es-CO" sz="3600" b="1" dirty="0" smtClean="0">
                <a:solidFill>
                  <a:srgbClr val="C00000"/>
                </a:solidFill>
              </a:rPr>
              <a:t>GRACIAS </a:t>
            </a:r>
            <a:endParaRPr lang="es-CO" sz="3600" b="1" dirty="0">
              <a:solidFill>
                <a:srgbClr val="C00000"/>
              </a:solidFill>
            </a:endParaRPr>
          </a:p>
        </p:txBody>
      </p:sp>
      <p:pic>
        <p:nvPicPr>
          <p:cNvPr id="27650" name="Picture 2" descr="Resultado de imagen para SOMBRA DE MUJ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872" y="193183"/>
            <a:ext cx="6542466" cy="666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88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14401" y="423826"/>
            <a:ext cx="9878096" cy="1077218"/>
          </a:xfrm>
          <a:prstGeom prst="rect">
            <a:avLst/>
          </a:prstGeom>
          <a:noFill/>
        </p:spPr>
        <p:txBody>
          <a:bodyPr wrap="square" rtlCol="0">
            <a:spAutoFit/>
          </a:bodyPr>
          <a:lstStyle/>
          <a:p>
            <a:pPr algn="ctr"/>
            <a:r>
              <a:rPr lang="es-CO" sz="3200" b="1" dirty="0" smtClean="0">
                <a:solidFill>
                  <a:srgbClr val="FF0000"/>
                </a:solidFill>
              </a:rPr>
              <a:t>LA ESCLAVITUD VINCULADA AL CUERPO Y SUS  ESTEREOTIPOS </a:t>
            </a:r>
            <a:endParaRPr lang="es-CO" sz="3200" b="1" dirty="0">
              <a:solidFill>
                <a:srgbClr val="FF0000"/>
              </a:solidFill>
            </a:endParaRPr>
          </a:p>
        </p:txBody>
      </p:sp>
      <p:pic>
        <p:nvPicPr>
          <p:cNvPr id="13314" name="Picture 2" descr="Resultado de imagen para vencer los estereotip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032" y="1486296"/>
            <a:ext cx="6518787" cy="505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0000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ncrypted-tbn0.gstatic.com/images?q=tbn:ANd9GcSeEdfGeddFxgUc5HB-1xF8GRrqpGXCDrMNdqNsZmbx_NEkABzbw1Z45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564" y="2189410"/>
            <a:ext cx="4686883" cy="318215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1065207" y="422822"/>
            <a:ext cx="10315977" cy="1077218"/>
          </a:xfrm>
          <a:prstGeom prst="rect">
            <a:avLst/>
          </a:prstGeom>
          <a:noFill/>
        </p:spPr>
        <p:txBody>
          <a:bodyPr wrap="square" rtlCol="0">
            <a:spAutoFit/>
          </a:bodyPr>
          <a:lstStyle/>
          <a:p>
            <a:pPr algn="ctr"/>
            <a:r>
              <a:rPr lang="es-CO" sz="3200" b="1" dirty="0" smtClean="0">
                <a:solidFill>
                  <a:srgbClr val="FF0000"/>
                </a:solidFill>
              </a:rPr>
              <a:t>LA ESCLAVITUD DE LA CREENCIA : </a:t>
            </a:r>
          </a:p>
          <a:p>
            <a:pPr algn="ctr"/>
            <a:r>
              <a:rPr lang="es-CO" sz="3200" b="1" dirty="0" smtClean="0">
                <a:solidFill>
                  <a:srgbClr val="FF0000"/>
                </a:solidFill>
              </a:rPr>
              <a:t> TODO LO PODEMOS  HACER  </a:t>
            </a:r>
            <a:endParaRPr lang="es-CO" sz="3200" b="1" dirty="0">
              <a:solidFill>
                <a:srgbClr val="FF0000"/>
              </a:solidFill>
            </a:endParaRPr>
          </a:p>
        </p:txBody>
      </p:sp>
      <p:sp>
        <p:nvSpPr>
          <p:cNvPr id="4" name="CuadroTexto 3"/>
          <p:cNvSpPr txBox="1"/>
          <p:nvPr/>
        </p:nvSpPr>
        <p:spPr>
          <a:xfrm>
            <a:off x="445774" y="2027177"/>
            <a:ext cx="2194187" cy="584775"/>
          </a:xfrm>
          <a:prstGeom prst="rect">
            <a:avLst/>
          </a:prstGeom>
          <a:noFill/>
        </p:spPr>
        <p:txBody>
          <a:bodyPr wrap="square" rtlCol="0">
            <a:spAutoFit/>
          </a:bodyPr>
          <a:lstStyle/>
          <a:p>
            <a:pPr algn="ctr"/>
            <a:r>
              <a:rPr lang="es-CO" sz="3200" b="1" dirty="0" smtClean="0">
                <a:solidFill>
                  <a:schemeClr val="bg1"/>
                </a:solidFill>
              </a:rPr>
              <a:t>MADRES </a:t>
            </a:r>
            <a:endParaRPr lang="es-CO" sz="3200" b="1" dirty="0">
              <a:solidFill>
                <a:schemeClr val="bg1"/>
              </a:solidFill>
            </a:endParaRPr>
          </a:p>
        </p:txBody>
      </p:sp>
      <p:sp>
        <p:nvSpPr>
          <p:cNvPr id="5" name="CuadroTexto 4"/>
          <p:cNvSpPr txBox="1"/>
          <p:nvPr/>
        </p:nvSpPr>
        <p:spPr>
          <a:xfrm>
            <a:off x="598174" y="3270941"/>
            <a:ext cx="2194187" cy="584775"/>
          </a:xfrm>
          <a:prstGeom prst="rect">
            <a:avLst/>
          </a:prstGeom>
          <a:noFill/>
        </p:spPr>
        <p:txBody>
          <a:bodyPr wrap="square" rtlCol="0">
            <a:spAutoFit/>
          </a:bodyPr>
          <a:lstStyle/>
          <a:p>
            <a:pPr algn="ctr"/>
            <a:r>
              <a:rPr lang="es-CO" sz="3200" b="1" dirty="0" smtClean="0">
                <a:solidFill>
                  <a:schemeClr val="bg1"/>
                </a:solidFill>
              </a:rPr>
              <a:t>AMANTES </a:t>
            </a:r>
            <a:endParaRPr lang="es-CO" sz="3200" b="1" dirty="0">
              <a:solidFill>
                <a:schemeClr val="bg1"/>
              </a:solidFill>
            </a:endParaRPr>
          </a:p>
        </p:txBody>
      </p:sp>
      <p:sp>
        <p:nvSpPr>
          <p:cNvPr id="6" name="CuadroTexto 5"/>
          <p:cNvSpPr txBox="1"/>
          <p:nvPr/>
        </p:nvSpPr>
        <p:spPr>
          <a:xfrm>
            <a:off x="8139447" y="4776691"/>
            <a:ext cx="3944330" cy="584775"/>
          </a:xfrm>
          <a:prstGeom prst="rect">
            <a:avLst/>
          </a:prstGeom>
          <a:noFill/>
        </p:spPr>
        <p:txBody>
          <a:bodyPr wrap="square" rtlCol="0">
            <a:spAutoFit/>
          </a:bodyPr>
          <a:lstStyle/>
          <a:p>
            <a:pPr algn="ctr"/>
            <a:r>
              <a:rPr lang="es-CO" sz="3200" b="1" dirty="0" smtClean="0">
                <a:solidFill>
                  <a:schemeClr val="bg1"/>
                </a:solidFill>
              </a:rPr>
              <a:t>TRABAJADORAS</a:t>
            </a:r>
            <a:endParaRPr lang="es-CO" sz="3200" b="1" dirty="0">
              <a:solidFill>
                <a:schemeClr val="bg1"/>
              </a:solidFill>
            </a:endParaRPr>
          </a:p>
        </p:txBody>
      </p:sp>
      <p:sp>
        <p:nvSpPr>
          <p:cNvPr id="7" name="CuadroTexto 6"/>
          <p:cNvSpPr txBox="1"/>
          <p:nvPr/>
        </p:nvSpPr>
        <p:spPr>
          <a:xfrm>
            <a:off x="8642556" y="2139269"/>
            <a:ext cx="3362632" cy="1077218"/>
          </a:xfrm>
          <a:prstGeom prst="rect">
            <a:avLst/>
          </a:prstGeom>
          <a:noFill/>
        </p:spPr>
        <p:txBody>
          <a:bodyPr wrap="square" rtlCol="0">
            <a:spAutoFit/>
          </a:bodyPr>
          <a:lstStyle/>
          <a:p>
            <a:pPr algn="ctr"/>
            <a:r>
              <a:rPr lang="es-CO" sz="3200" b="1" dirty="0" smtClean="0">
                <a:solidFill>
                  <a:schemeClr val="bg1"/>
                </a:solidFill>
              </a:rPr>
              <a:t>ECONOMISTAS DEL HOGAR </a:t>
            </a:r>
            <a:endParaRPr lang="es-CO" sz="3200" b="1" dirty="0">
              <a:solidFill>
                <a:schemeClr val="bg1"/>
              </a:solidFill>
            </a:endParaRPr>
          </a:p>
        </p:txBody>
      </p:sp>
      <p:sp>
        <p:nvSpPr>
          <p:cNvPr id="8" name="CuadroTexto 7"/>
          <p:cNvSpPr txBox="1"/>
          <p:nvPr/>
        </p:nvSpPr>
        <p:spPr>
          <a:xfrm>
            <a:off x="8488960" y="3855716"/>
            <a:ext cx="3669823" cy="584775"/>
          </a:xfrm>
          <a:prstGeom prst="rect">
            <a:avLst/>
          </a:prstGeom>
          <a:noFill/>
        </p:spPr>
        <p:txBody>
          <a:bodyPr wrap="square" rtlCol="0">
            <a:spAutoFit/>
          </a:bodyPr>
          <a:lstStyle/>
          <a:p>
            <a:pPr algn="ctr"/>
            <a:r>
              <a:rPr lang="es-CO" sz="3200" b="1" dirty="0" smtClean="0">
                <a:solidFill>
                  <a:schemeClr val="bg1"/>
                </a:solidFill>
              </a:rPr>
              <a:t>PROFESIONALES  </a:t>
            </a:r>
            <a:endParaRPr lang="es-CO" sz="3200" b="1" dirty="0">
              <a:solidFill>
                <a:schemeClr val="bg1"/>
              </a:solidFill>
            </a:endParaRPr>
          </a:p>
        </p:txBody>
      </p:sp>
      <p:sp>
        <p:nvSpPr>
          <p:cNvPr id="9" name="CuadroTexto 8"/>
          <p:cNvSpPr txBox="1"/>
          <p:nvPr/>
        </p:nvSpPr>
        <p:spPr>
          <a:xfrm>
            <a:off x="353809" y="4514705"/>
            <a:ext cx="3059426" cy="584775"/>
          </a:xfrm>
          <a:prstGeom prst="rect">
            <a:avLst/>
          </a:prstGeom>
          <a:noFill/>
        </p:spPr>
        <p:txBody>
          <a:bodyPr wrap="square" rtlCol="0">
            <a:spAutoFit/>
          </a:bodyPr>
          <a:lstStyle/>
          <a:p>
            <a:pPr algn="ctr"/>
            <a:r>
              <a:rPr lang="es-CO" sz="3200" b="1" dirty="0" smtClean="0">
                <a:solidFill>
                  <a:schemeClr val="bg1"/>
                </a:solidFill>
              </a:rPr>
              <a:t>SEDUCTORAS </a:t>
            </a:r>
            <a:endParaRPr lang="es-CO" sz="3200" b="1" dirty="0">
              <a:solidFill>
                <a:schemeClr val="bg1"/>
              </a:solidFill>
            </a:endParaRPr>
          </a:p>
        </p:txBody>
      </p:sp>
      <p:sp>
        <p:nvSpPr>
          <p:cNvPr id="11" name="CuadroTexto 10"/>
          <p:cNvSpPr txBox="1"/>
          <p:nvPr/>
        </p:nvSpPr>
        <p:spPr>
          <a:xfrm>
            <a:off x="2966737" y="5572163"/>
            <a:ext cx="6512916" cy="1077218"/>
          </a:xfrm>
          <a:prstGeom prst="rect">
            <a:avLst/>
          </a:prstGeom>
          <a:noFill/>
        </p:spPr>
        <p:txBody>
          <a:bodyPr wrap="square" rtlCol="0">
            <a:spAutoFit/>
          </a:bodyPr>
          <a:lstStyle/>
          <a:p>
            <a:pPr algn="ctr"/>
            <a:r>
              <a:rPr lang="es-CO" sz="3200" b="1" dirty="0" smtClean="0">
                <a:solidFill>
                  <a:schemeClr val="bg1"/>
                </a:solidFill>
              </a:rPr>
              <a:t>RESPONSABLES DEL ÉXITO DE LA FAMILIA</a:t>
            </a:r>
            <a:endParaRPr lang="es-CO" sz="3200" b="1" dirty="0">
              <a:solidFill>
                <a:schemeClr val="bg1"/>
              </a:solidFill>
            </a:endParaRPr>
          </a:p>
        </p:txBody>
      </p:sp>
    </p:spTree>
    <p:extLst>
      <p:ext uri="{BB962C8B-B14F-4D97-AF65-F5344CB8AC3E}">
        <p14:creationId xmlns:p14="http://schemas.microsoft.com/office/powerpoint/2010/main" val="219828477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4"/>
          <p:cNvGraphicFramePr>
            <a:graphicFrameLocks noChangeAspect="1"/>
          </p:cNvGraphicFramePr>
          <p:nvPr>
            <p:extLst>
              <p:ext uri="{D42A27DB-BD31-4B8C-83A1-F6EECF244321}">
                <p14:modId xmlns:p14="http://schemas.microsoft.com/office/powerpoint/2010/main" val="787388242"/>
              </p:ext>
            </p:extLst>
          </p:nvPr>
        </p:nvGraphicFramePr>
        <p:xfrm>
          <a:off x="1921278" y="679450"/>
          <a:ext cx="3529012" cy="4105275"/>
        </p:xfrm>
        <a:graphic>
          <a:graphicData uri="http://schemas.openxmlformats.org/presentationml/2006/ole">
            <mc:AlternateContent xmlns:mc="http://schemas.openxmlformats.org/markup-compatibility/2006">
              <mc:Choice xmlns:v="urn:schemas-microsoft-com:vml" Requires="v">
                <p:oleObj spid="_x0000_s4394" name="Fotografía de Photo Editor" r:id="rId3" imgW="876190" imgH="657317" progId="">
                  <p:embed/>
                </p:oleObj>
              </mc:Choice>
              <mc:Fallback>
                <p:oleObj name="Fotografía de Photo Editor" r:id="rId3" imgW="876190" imgH="6573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278" y="679450"/>
                        <a:ext cx="3529012"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3" name="Object 3"/>
          <p:cNvGraphicFramePr>
            <a:graphicFrameLocks noChangeAspect="1"/>
          </p:cNvGraphicFramePr>
          <p:nvPr>
            <p:extLst>
              <p:ext uri="{D42A27DB-BD31-4B8C-83A1-F6EECF244321}">
                <p14:modId xmlns:p14="http://schemas.microsoft.com/office/powerpoint/2010/main" val="4267813313"/>
              </p:ext>
            </p:extLst>
          </p:nvPr>
        </p:nvGraphicFramePr>
        <p:xfrm>
          <a:off x="6278966" y="679449"/>
          <a:ext cx="3800475" cy="3429000"/>
        </p:xfrm>
        <a:graphic>
          <a:graphicData uri="http://schemas.openxmlformats.org/presentationml/2006/ole">
            <mc:AlternateContent xmlns:mc="http://schemas.openxmlformats.org/markup-compatibility/2006">
              <mc:Choice xmlns:v="urn:schemas-microsoft-com:vml" Requires="v">
                <p:oleObj spid="_x0000_s4395" name="Fotografía de Photo Editor" r:id="rId5" imgW="1286055" imgH="961905" progId="">
                  <p:embed/>
                </p:oleObj>
              </mc:Choice>
              <mc:Fallback>
                <p:oleObj name="Fotografía de Photo Editor" r:id="rId5" imgW="1286055" imgH="96190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966" y="679449"/>
                        <a:ext cx="38004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4" name="Object 4"/>
          <p:cNvGraphicFramePr>
            <a:graphicFrameLocks noChangeAspect="1"/>
          </p:cNvGraphicFramePr>
          <p:nvPr>
            <p:extLst>
              <p:ext uri="{D42A27DB-BD31-4B8C-83A1-F6EECF244321}">
                <p14:modId xmlns:p14="http://schemas.microsoft.com/office/powerpoint/2010/main" val="1776511044"/>
              </p:ext>
            </p:extLst>
          </p:nvPr>
        </p:nvGraphicFramePr>
        <p:xfrm>
          <a:off x="4635903" y="2679700"/>
          <a:ext cx="2286000" cy="2224087"/>
        </p:xfrm>
        <a:graphic>
          <a:graphicData uri="http://schemas.openxmlformats.org/presentationml/2006/ole">
            <mc:AlternateContent xmlns:mc="http://schemas.openxmlformats.org/markup-compatibility/2006">
              <mc:Choice xmlns:v="urn:schemas-microsoft-com:vml" Requires="v">
                <p:oleObj spid="_x0000_s4396" name="Fotografía de Photo Editor" r:id="rId7" imgW="11428571" imgH="8066667" progId="">
                  <p:embed/>
                </p:oleObj>
              </mc:Choice>
              <mc:Fallback>
                <p:oleObj name="Fotografía de Photo Editor" r:id="rId7" imgW="11428571" imgH="8066667"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5903" y="2679700"/>
                        <a:ext cx="2286000" cy="222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5" name="Object 5"/>
          <p:cNvGraphicFramePr>
            <a:graphicFrameLocks noChangeAspect="1"/>
          </p:cNvGraphicFramePr>
          <p:nvPr>
            <p:extLst>
              <p:ext uri="{D42A27DB-BD31-4B8C-83A1-F6EECF244321}">
                <p14:modId xmlns:p14="http://schemas.microsoft.com/office/powerpoint/2010/main" val="1551973100"/>
              </p:ext>
            </p:extLst>
          </p:nvPr>
        </p:nvGraphicFramePr>
        <p:xfrm>
          <a:off x="5921779" y="3036887"/>
          <a:ext cx="3857625" cy="3821113"/>
        </p:xfrm>
        <a:graphic>
          <a:graphicData uri="http://schemas.openxmlformats.org/presentationml/2006/ole">
            <mc:AlternateContent xmlns:mc="http://schemas.openxmlformats.org/markup-compatibility/2006">
              <mc:Choice xmlns:v="urn:schemas-microsoft-com:vml" Requires="v">
                <p:oleObj spid="_x0000_s4397" name="Imagen de mapa de bits" r:id="rId9" imgW="961905" imgH="952633" progId="PBrush">
                  <p:embed/>
                </p:oleObj>
              </mc:Choice>
              <mc:Fallback>
                <p:oleObj name="Imagen de mapa de bits" r:id="rId9" imgW="961905" imgH="952633"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1779" y="3036887"/>
                        <a:ext cx="3857625" cy="38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5 CuadroTexto"/>
          <p:cNvSpPr txBox="1"/>
          <p:nvPr/>
        </p:nvSpPr>
        <p:spPr>
          <a:xfrm>
            <a:off x="6779028" y="4394199"/>
            <a:ext cx="1357312" cy="1446212"/>
          </a:xfrm>
          <a:prstGeom prst="rect">
            <a:avLst/>
          </a:prstGeom>
          <a:solidFill>
            <a:schemeClr val="accent3">
              <a:lumMod val="95000"/>
            </a:schemeClr>
          </a:solidFill>
        </p:spPr>
        <p:txBody>
          <a:bodyPr>
            <a:spAutoFit/>
          </a:bodyPr>
          <a:lstStyle/>
          <a:p>
            <a:pPr defTabSz="914400">
              <a:defRPr/>
            </a:pPr>
            <a:r>
              <a:rPr lang="es-ES" sz="2200" dirty="0">
                <a:solidFill>
                  <a:srgbClr val="000000"/>
                </a:solidFill>
              </a:rPr>
              <a:t>OBJETO</a:t>
            </a:r>
          </a:p>
          <a:p>
            <a:pPr defTabSz="914400">
              <a:defRPr/>
            </a:pPr>
            <a:endParaRPr lang="es-ES" sz="2200" dirty="0">
              <a:solidFill>
                <a:srgbClr val="000000"/>
              </a:solidFill>
            </a:endParaRPr>
          </a:p>
          <a:p>
            <a:pPr defTabSz="914400">
              <a:defRPr/>
            </a:pPr>
            <a:r>
              <a:rPr lang="es-ES" sz="2200" dirty="0">
                <a:solidFill>
                  <a:srgbClr val="000000"/>
                </a:solidFill>
              </a:rPr>
              <a:t> SEXUAL</a:t>
            </a:r>
          </a:p>
        </p:txBody>
      </p:sp>
      <p:pic>
        <p:nvPicPr>
          <p:cNvPr id="61447" name="Picture 2" descr="4caae080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5591" y="4322761"/>
            <a:ext cx="354806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2645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Espiral">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0.xml><?xml version="1.0" encoding="utf-8"?>
<a:theme xmlns:a="http://schemas.openxmlformats.org/drawingml/2006/main" name="9_Diseño predeterminad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iseño predeterminado">
  <a:themeElements>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9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iseño predeterminado">
  <a:themeElements>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0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iseño predeterminado">
  <a:themeElements>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Wisp</Template>
  <TotalTime>848</TotalTime>
  <Words>1143</Words>
  <Application>Microsoft Office PowerPoint</Application>
  <PresentationFormat>Panorámica</PresentationFormat>
  <Paragraphs>167</Paragraphs>
  <Slides>68</Slides>
  <Notes>7</Notes>
  <HiddenSlides>0</HiddenSlides>
  <MMClips>0</MMClips>
  <ScaleCrop>false</ScaleCrop>
  <HeadingPairs>
    <vt:vector size="8" baseType="variant">
      <vt:variant>
        <vt:lpstr>Fuentes usadas</vt:lpstr>
      </vt:variant>
      <vt:variant>
        <vt:i4>12</vt:i4>
      </vt:variant>
      <vt:variant>
        <vt:lpstr>Tema</vt:lpstr>
      </vt:variant>
      <vt:variant>
        <vt:i4>12</vt:i4>
      </vt:variant>
      <vt:variant>
        <vt:lpstr>Servidores OLE incrustados</vt:lpstr>
      </vt:variant>
      <vt:variant>
        <vt:i4>4</vt:i4>
      </vt:variant>
      <vt:variant>
        <vt:lpstr>Títulos de diapositiva</vt:lpstr>
      </vt:variant>
      <vt:variant>
        <vt:i4>68</vt:i4>
      </vt:variant>
    </vt:vector>
  </HeadingPairs>
  <TitlesOfParts>
    <vt:vector size="96" baseType="lpstr">
      <vt:lpstr>宋体</vt:lpstr>
      <vt:lpstr>Arial</vt:lpstr>
      <vt:lpstr>Arial Black</vt:lpstr>
      <vt:lpstr>Bookman Old Style</vt:lpstr>
      <vt:lpstr>Calibri</vt:lpstr>
      <vt:lpstr>Century</vt:lpstr>
      <vt:lpstr>Century Gothic</vt:lpstr>
      <vt:lpstr>Comic Sans MS</vt:lpstr>
      <vt:lpstr>Monotype Corsiva</vt:lpstr>
      <vt:lpstr>Tahoma</vt:lpstr>
      <vt:lpstr>Times New Roman</vt:lpstr>
      <vt:lpstr>Wingdings 3</vt:lpstr>
      <vt:lpstr>Espiral</vt:lpstr>
      <vt:lpstr>29_Diseño predeterminado</vt:lpstr>
      <vt:lpstr>3_Diseño predeterminado</vt:lpstr>
      <vt:lpstr>4_Diseño predeterminado</vt:lpstr>
      <vt:lpstr>1_Diseño personalizado</vt:lpstr>
      <vt:lpstr>3_Tema de Office</vt:lpstr>
      <vt:lpstr>Diseño predeterminado</vt:lpstr>
      <vt:lpstr>30_Diseño predeterminado</vt:lpstr>
      <vt:lpstr>2_Diseño predeterminado</vt:lpstr>
      <vt:lpstr>9_Diseño predeterminado</vt:lpstr>
      <vt:lpstr>2_Diseño personalizado</vt:lpstr>
      <vt:lpstr>7_Diseño predeterminado</vt:lpstr>
      <vt:lpstr>Foto de Photo Editor</vt:lpstr>
      <vt:lpstr>Fotografía de Photo Editor</vt:lpstr>
      <vt:lpstr>Imagen de mapa de bits</vt:lpstr>
      <vt:lpstr>Diapositiva</vt:lpstr>
      <vt:lpstr>QUE  SIGNIFICA SER MUJER Y SER HOMBRE EN LA SOCIEDAD ACTUAL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HOMBRES EN AL GUERRA</vt:lpstr>
      <vt:lpstr>Presentación de PowerPoint</vt:lpstr>
      <vt:lpstr>Presentación de PowerPoint</vt:lpstr>
      <vt:lpstr>Presentación de PowerPoint</vt:lpstr>
      <vt:lpstr>Presentación de PowerPoint</vt:lpstr>
      <vt:lpstr>Presentación de PowerPoint</vt:lpstr>
      <vt:lpstr>COMPETENCIA LABORAL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PARA RESCATARNOS…….. ES NECESARIO COCREAR  UN PENSAMIENTO COLECTIVO DE “ACEPTACION DE NUESTRO SER”  Y ELLO DISTA MUCHO DEL VALOR QUE SE LE DA AL SEXO, Y AL GENERO QUE DICHO SER POSEA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Una explosión de emociones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Samsung</dc:creator>
  <cp:lastModifiedBy>Samsung</cp:lastModifiedBy>
  <cp:revision>105</cp:revision>
  <dcterms:created xsi:type="dcterms:W3CDTF">2016-05-16T01:54:53Z</dcterms:created>
  <dcterms:modified xsi:type="dcterms:W3CDTF">2016-09-14T03:37:02Z</dcterms:modified>
</cp:coreProperties>
</file>