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2"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9" autoAdjust="0"/>
    <p:restoredTop sz="86380" autoAdjust="0"/>
  </p:normalViewPr>
  <p:slideViewPr>
    <p:cSldViewPr>
      <p:cViewPr varScale="1">
        <p:scale>
          <a:sx n="109" d="100"/>
          <a:sy n="109" d="100"/>
        </p:scale>
        <p:origin x="468" y="102"/>
      </p:cViewPr>
      <p:guideLst>
        <p:guide orient="horz" pos="2160"/>
        <p:guide pos="2880"/>
      </p:guideLst>
    </p:cSldViewPr>
  </p:slideViewPr>
  <p:outlineViewPr>
    <p:cViewPr>
      <p:scale>
        <a:sx n="33" d="100"/>
        <a:sy n="33" d="100"/>
      </p:scale>
      <p:origin x="270" y="3148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20632F4-6BD3-4866-9061-B1C972D727B5}" type="datetimeFigureOut">
              <a:rPr lang="es-CO" smtClean="0"/>
              <a:pPr/>
              <a:t>06/10/2014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F550E24-86F4-4CB4-A844-29A3733716E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632F4-6BD3-4866-9061-B1C972D727B5}" type="datetimeFigureOut">
              <a:rPr lang="es-CO" smtClean="0"/>
              <a:pPr/>
              <a:t>06/10/2014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50E24-86F4-4CB4-A844-29A3733716E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76672"/>
            <a:ext cx="7632848" cy="2736303"/>
          </a:xfrm>
        </p:spPr>
        <p:txBody>
          <a:bodyPr>
            <a:normAutofit/>
          </a:bodyPr>
          <a:lstStyle/>
          <a:p>
            <a:r>
              <a:rPr lang="es-CO" dirty="0" smtClean="0"/>
              <a:t>MODELO DE BOHR DEL ÁTOMO DE HIDRÓGENO</a:t>
            </a:r>
            <a:br>
              <a:rPr lang="es-CO" dirty="0" smtClean="0"/>
            </a:br>
            <a:endParaRPr lang="es-CO" dirty="0"/>
          </a:p>
        </p:txBody>
      </p:sp>
      <p:pic>
        <p:nvPicPr>
          <p:cNvPr id="1026" name="Picture 2" descr="https://encrypted-tbn3.gstatic.com/images?q=tbn:ANd9GcR_-2eKKDYtZIthQQVkz4q-gkjT2e_CAywq4pGCJH77exnXTBH7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645024"/>
            <a:ext cx="2705100" cy="1685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a:xfrm>
            <a:off x="642910" y="1571612"/>
            <a:ext cx="8229600" cy="4525963"/>
          </a:xfrm>
        </p:spPr>
        <p:txBody>
          <a:bodyPr>
            <a:normAutofit lnSpcReduction="10000"/>
          </a:bodyPr>
          <a:lstStyle/>
          <a:p>
            <a:pPr algn="just">
              <a:buNone/>
            </a:pPr>
            <a:r>
              <a:rPr lang="es-CO" dirty="0" err="1" smtClean="0"/>
              <a:t>Bohr</a:t>
            </a:r>
            <a:r>
              <a:rPr lang="es-CO" dirty="0" smtClean="0"/>
              <a:t> partió de la idea del modelo atómico de </a:t>
            </a:r>
            <a:r>
              <a:rPr lang="es-CO" dirty="0" err="1" smtClean="0"/>
              <a:t>Rutherford</a:t>
            </a:r>
            <a:r>
              <a:rPr lang="es-CO" dirty="0" smtClean="0"/>
              <a:t>: el átomo es como “un sistema solar microscópico” en el que los electrones están en órbita alrededor del núcleo y supuso que los electrones se mueven en órbitas </a:t>
            </a:r>
            <a:r>
              <a:rPr lang="es-CO" b="1" dirty="0" smtClean="0"/>
              <a:t>circulares</a:t>
            </a:r>
            <a:r>
              <a:rPr lang="es-CO" dirty="0" smtClean="0"/>
              <a:t> alrededor del núcleo. Pero según la física clásica el electrón debía perder energía continuamente emitiendo radiación electromagnética y cayendo en espiral al núcleo.</a:t>
            </a:r>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lstStyle/>
          <a:p>
            <a:pPr algn="just">
              <a:buNone/>
            </a:pPr>
            <a:r>
              <a:rPr lang="es-CO" dirty="0" err="1" smtClean="0"/>
              <a:t>Niels</a:t>
            </a:r>
            <a:r>
              <a:rPr lang="es-CO" dirty="0" smtClean="0"/>
              <a:t> </a:t>
            </a:r>
            <a:r>
              <a:rPr lang="es-CO" dirty="0" err="1" smtClean="0"/>
              <a:t>Bohr</a:t>
            </a:r>
            <a:r>
              <a:rPr lang="es-CO" dirty="0" smtClean="0"/>
              <a:t> expuso que las energías están  </a:t>
            </a:r>
            <a:r>
              <a:rPr lang="es-CO" dirty="0" err="1" smtClean="0"/>
              <a:t>cuantizadas</a:t>
            </a:r>
            <a:r>
              <a:rPr lang="es-CO" dirty="0" smtClean="0"/>
              <a:t> y, por eso, sólo están permitidas órbitas con ciertas energías definidas. Un electrón en una órbita permitida tiene una energía específica </a:t>
            </a:r>
            <a:r>
              <a:rPr lang="es-CO" b="1" dirty="0" smtClean="0"/>
              <a:t>pero no irradia energía</a:t>
            </a:r>
            <a:r>
              <a:rPr lang="es-CO" dirty="0" smtClean="0"/>
              <a:t> y por ello no se mueve en espiral hacia el núcleo: El electrón puede girar alrededor del núcleo sólo en órbitas con ciertos </a:t>
            </a:r>
            <a:r>
              <a:rPr lang="es-CO" dirty="0" smtClean="0"/>
              <a:t>radios </a:t>
            </a:r>
            <a:r>
              <a:rPr lang="es-CO" dirty="0" smtClean="0"/>
              <a:t>específicos.</a:t>
            </a:r>
            <a:endParaRPr lang="es-C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EL ÁTOMO DE HIDRÓGENO</a:t>
            </a:r>
            <a:endParaRPr lang="es-CO" sz="3200" dirty="0"/>
          </a:p>
        </p:txBody>
      </p:sp>
      <p:sp>
        <p:nvSpPr>
          <p:cNvPr id="3" name="2 Marcador de contenido"/>
          <p:cNvSpPr>
            <a:spLocks noGrp="1"/>
          </p:cNvSpPr>
          <p:nvPr>
            <p:ph idx="1"/>
          </p:nvPr>
        </p:nvSpPr>
        <p:spPr/>
        <p:txBody>
          <a:bodyPr>
            <a:normAutofit/>
          </a:bodyPr>
          <a:lstStyle/>
          <a:p>
            <a:pPr algn="just">
              <a:buNone/>
            </a:pPr>
            <a:r>
              <a:rPr lang="es-CO" dirty="0" smtClean="0"/>
              <a:t>Las energías que tiene el electrón en el átomo de hidrógeno están dadas por:</a:t>
            </a:r>
          </a:p>
          <a:p>
            <a:pPr algn="just">
              <a:buNone/>
            </a:pPr>
            <a:r>
              <a:rPr lang="es-CO" dirty="0" smtClean="0"/>
              <a:t>E</a:t>
            </a:r>
            <a:r>
              <a:rPr lang="es-CO" sz="2400" dirty="0" smtClean="0"/>
              <a:t>n </a:t>
            </a:r>
            <a:r>
              <a:rPr lang="es-CO" dirty="0" smtClean="0"/>
              <a:t> = </a:t>
            </a:r>
            <a:r>
              <a:rPr lang="es-CO" dirty="0"/>
              <a:t>- 2,18 x 10⁻¹⁸ J(1/n²</a:t>
            </a:r>
            <a:r>
              <a:rPr lang="es-CO" dirty="0" smtClean="0"/>
              <a:t>)</a:t>
            </a:r>
            <a:endParaRPr lang="es-CO" dirty="0" smtClean="0"/>
          </a:p>
          <a:p>
            <a:pPr algn="just">
              <a:buNone/>
            </a:pPr>
            <a:r>
              <a:rPr lang="es-CO" dirty="0" smtClean="0"/>
              <a:t>n = Número cuántico principal = 1, 2, 3…</a:t>
            </a:r>
          </a:p>
          <a:p>
            <a:pPr algn="just">
              <a:buNone/>
            </a:pPr>
            <a:r>
              <a:rPr lang="es-CO" dirty="0" smtClean="0"/>
              <a:t>El signo menos indica que la energía del electrón en el átomo es menor que la energía del electrón libre (situado a una distancia infinita del núcleo donde la energía vale cero).</a:t>
            </a:r>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normAutofit lnSpcReduction="10000"/>
          </a:bodyPr>
          <a:lstStyle/>
          <a:p>
            <a:pPr algn="just">
              <a:buNone/>
            </a:pPr>
            <a:r>
              <a:rPr lang="es-CO" dirty="0" smtClean="0"/>
              <a:t>Para n = 1, E</a:t>
            </a:r>
            <a:r>
              <a:rPr lang="es-CO" sz="2400" dirty="0" smtClean="0"/>
              <a:t>n</a:t>
            </a:r>
            <a:r>
              <a:rPr lang="es-CO" dirty="0" smtClean="0"/>
              <a:t> tiene su mayor valor absoluto, o sea, el más negativo. Corresponde al estado energético más estable, llamado </a:t>
            </a:r>
            <a:r>
              <a:rPr lang="es-CO" b="1" dirty="0" smtClean="0"/>
              <a:t>estado fundamental o basal</a:t>
            </a:r>
            <a:r>
              <a:rPr lang="es-CO" dirty="0" smtClean="0"/>
              <a:t>. Es el estado de energía más bajo.</a:t>
            </a:r>
          </a:p>
          <a:p>
            <a:pPr marL="514350" indent="-514350" algn="just">
              <a:buNone/>
            </a:pPr>
            <a:r>
              <a:rPr lang="es-CO" dirty="0" smtClean="0"/>
              <a:t>La estabilidad del electrón disminuye para n= 2, 3… Cada uno de estos niveles es un </a:t>
            </a:r>
            <a:r>
              <a:rPr lang="es-CO" b="1" dirty="0" smtClean="0"/>
              <a:t>estado excitado </a:t>
            </a:r>
            <a:r>
              <a:rPr lang="es-CO" dirty="0" smtClean="0"/>
              <a:t>o </a:t>
            </a:r>
            <a:r>
              <a:rPr lang="es-CO" b="1" dirty="0" smtClean="0"/>
              <a:t>nivel excitado</a:t>
            </a:r>
            <a:r>
              <a:rPr lang="es-CO" dirty="0" smtClean="0"/>
              <a:t> y tiene mayor energía que el estado basal.</a:t>
            </a: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a:xfrm>
            <a:off x="179512" y="1556792"/>
            <a:ext cx="8229600" cy="7307189"/>
          </a:xfrm>
        </p:spPr>
        <p:txBody>
          <a:bodyPr/>
          <a:lstStyle/>
          <a:p>
            <a:pPr algn="just">
              <a:buNone/>
            </a:pPr>
            <a:endParaRPr lang="es-CO" dirty="0" smtClean="0"/>
          </a:p>
          <a:p>
            <a:pPr algn="just">
              <a:buNone/>
            </a:pPr>
            <a:r>
              <a:rPr lang="es-CO" dirty="0" smtClean="0"/>
              <a:t>En este modelo el radio de cada órbita circular depende de n². Si n aumenta, el radio aumenta rápidamente. A mayor n, el electrón se encuentra más lejos del núcleo y éste lo retiene con menor fuerza.</a:t>
            </a:r>
          </a:p>
          <a:p>
            <a:pPr algn="just">
              <a:buNone/>
            </a:pPr>
            <a:endParaRPr lang="es-CO" dirty="0"/>
          </a:p>
        </p:txBody>
      </p:sp>
      <p:pic>
        <p:nvPicPr>
          <p:cNvPr id="4098" name="Picture 2" descr="https://encrypted-tbn3.gstatic.com/images?q=tbn:ANd9GcTYAx9oKx1NvQpHRJlYcC7xPVQpy0mmIzunDAQF02GpyCT3qI-9feT95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941168"/>
            <a:ext cx="1296144" cy="13681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normAutofit lnSpcReduction="10000"/>
          </a:bodyPr>
          <a:lstStyle/>
          <a:p>
            <a:pPr algn="just">
              <a:buNone/>
            </a:pPr>
            <a:r>
              <a:rPr lang="es-CO" dirty="0" smtClean="0"/>
              <a:t>Para explicar el espectro de líneas del átomo de hidrógeno, </a:t>
            </a:r>
            <a:r>
              <a:rPr lang="es-CO" dirty="0" err="1" smtClean="0"/>
              <a:t>Bohr</a:t>
            </a:r>
            <a:r>
              <a:rPr lang="es-CO" dirty="0" smtClean="0"/>
              <a:t> postuló que el electrón podía pasar de un  estado de energía permitido a otro absorbiendo o emitiendo fotones de energía radiante de ciertas frecuencias posibles. El átomo de hidrógeno sólo puede absorber o emitir las frecuencias de luz que satisfagan la siguiente ecuación:</a:t>
            </a:r>
          </a:p>
          <a:p>
            <a:pPr algn="just">
              <a:buNone/>
            </a:pPr>
            <a:r>
              <a:rPr lang="es-CO" dirty="0" smtClean="0"/>
              <a:t>ΔE = </a:t>
            </a:r>
            <a:r>
              <a:rPr lang="es-CO" dirty="0" err="1" smtClean="0"/>
              <a:t>E</a:t>
            </a:r>
            <a:r>
              <a:rPr lang="es-CO" sz="2400" dirty="0" err="1" smtClean="0"/>
              <a:t>f</a:t>
            </a:r>
            <a:r>
              <a:rPr lang="es-CO" dirty="0" smtClean="0"/>
              <a:t> – </a:t>
            </a:r>
            <a:r>
              <a:rPr lang="es-CO" dirty="0" err="1" smtClean="0"/>
              <a:t>E</a:t>
            </a:r>
            <a:r>
              <a:rPr lang="es-CO" sz="2400" dirty="0" err="1" smtClean="0"/>
              <a:t>i</a:t>
            </a:r>
            <a:r>
              <a:rPr lang="es-CO" dirty="0" smtClean="0"/>
              <a:t> = h</a:t>
            </a:r>
            <a:r>
              <a:rPr lang="el-GR" dirty="0" smtClean="0"/>
              <a:t>ν</a:t>
            </a:r>
            <a:endParaRPr lang="es-CO" dirty="0" smtClean="0"/>
          </a:p>
          <a:p>
            <a:pPr>
              <a:buNone/>
            </a:pPr>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lstStyle/>
          <a:p>
            <a:pPr algn="just">
              <a:buNone/>
            </a:pPr>
            <a:r>
              <a:rPr lang="es-CO" dirty="0" smtClean="0"/>
              <a:t>Según la anterior ecuación: </a:t>
            </a:r>
          </a:p>
          <a:p>
            <a:pPr algn="just">
              <a:buNone/>
            </a:pPr>
            <a:r>
              <a:rPr lang="el-GR" dirty="0" smtClean="0"/>
              <a:t>ν</a:t>
            </a:r>
            <a:r>
              <a:rPr lang="es-CO" dirty="0" smtClean="0"/>
              <a:t> = </a:t>
            </a:r>
            <a:r>
              <a:rPr lang="el-GR" dirty="0" smtClean="0"/>
              <a:t>Δ</a:t>
            </a:r>
            <a:r>
              <a:rPr lang="es-CO" dirty="0" smtClean="0"/>
              <a:t>E/h = </a:t>
            </a:r>
            <a:r>
              <a:rPr lang="es-CO" dirty="0" smtClean="0"/>
              <a:t>(-2,18 x 10 </a:t>
            </a:r>
            <a:r>
              <a:rPr lang="es-CO" baseline="30000" dirty="0" smtClean="0"/>
              <a:t>-18 </a:t>
            </a:r>
            <a:r>
              <a:rPr lang="es-CO" dirty="0" smtClean="0"/>
              <a:t>/h)(</a:t>
            </a:r>
            <a:r>
              <a:rPr lang="es-CO" dirty="0" smtClean="0"/>
              <a:t>1/n</a:t>
            </a:r>
            <a:r>
              <a:rPr lang="es-CO" sz="2400" dirty="0" smtClean="0"/>
              <a:t>i </a:t>
            </a:r>
            <a:r>
              <a:rPr lang="es-CO" dirty="0" smtClean="0"/>
              <a:t>²- n</a:t>
            </a:r>
            <a:r>
              <a:rPr lang="es-CO" sz="2000" dirty="0" smtClean="0"/>
              <a:t>f</a:t>
            </a:r>
            <a:r>
              <a:rPr lang="es-CO" dirty="0" smtClean="0"/>
              <a:t>²)</a:t>
            </a:r>
          </a:p>
          <a:p>
            <a:pPr algn="just">
              <a:buNone/>
            </a:pPr>
            <a:r>
              <a:rPr lang="es-CO" dirty="0" smtClean="0"/>
              <a:t>Si </a:t>
            </a:r>
            <a:r>
              <a:rPr lang="es-CO" dirty="0" err="1" smtClean="0"/>
              <a:t>n</a:t>
            </a:r>
            <a:r>
              <a:rPr lang="es-CO" sz="2000" dirty="0" err="1" smtClean="0"/>
              <a:t>f</a:t>
            </a:r>
            <a:r>
              <a:rPr lang="es-CO" dirty="0" smtClean="0"/>
              <a:t> &gt; n</a:t>
            </a:r>
            <a:r>
              <a:rPr lang="es-CO" sz="2000" dirty="0" smtClean="0"/>
              <a:t>i</a:t>
            </a:r>
            <a:r>
              <a:rPr lang="es-CO" dirty="0" smtClean="0"/>
              <a:t> la frecuencia es positiva lo que indica que se absorbe energía radiante.</a:t>
            </a:r>
          </a:p>
          <a:p>
            <a:pPr algn="just">
              <a:buNone/>
            </a:pPr>
            <a:r>
              <a:rPr lang="es-CO" dirty="0" smtClean="0"/>
              <a:t>Si </a:t>
            </a:r>
            <a:r>
              <a:rPr lang="es-CO" dirty="0" err="1" smtClean="0"/>
              <a:t>n</a:t>
            </a:r>
            <a:r>
              <a:rPr lang="es-CO" sz="2000" dirty="0" err="1" smtClean="0"/>
              <a:t>f</a:t>
            </a:r>
            <a:r>
              <a:rPr lang="es-CO" dirty="0" smtClean="0"/>
              <a:t> &lt;</a:t>
            </a:r>
            <a:r>
              <a:rPr lang="es-CO" sz="3600" dirty="0" smtClean="0"/>
              <a:t> n</a:t>
            </a:r>
            <a:r>
              <a:rPr lang="es-CO" sz="2000" dirty="0" smtClean="0"/>
              <a:t>i</a:t>
            </a:r>
            <a:r>
              <a:rPr lang="es-CO" dirty="0" smtClean="0"/>
              <a:t> la frecuencia es negativa lo que indica que se emite energía. (No indica que la frecuencia tenga un valor negativo).</a:t>
            </a:r>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lstStyle/>
          <a:p>
            <a:pPr algn="just">
              <a:buNone/>
            </a:pPr>
            <a:r>
              <a:rPr lang="es-CO" dirty="0" smtClean="0"/>
              <a:t>El espectro de emisión del hidrógeno abarca una amplia gama de </a:t>
            </a:r>
            <a:r>
              <a:rPr lang="es-CO" dirty="0" err="1" smtClean="0"/>
              <a:t>longitues</a:t>
            </a:r>
            <a:r>
              <a:rPr lang="es-CO" dirty="0" smtClean="0"/>
              <a:t> de onda, desde el infrarrojo hasta el ultravioleta. Las series de transición para el espectro del hidrógeno son: </a:t>
            </a:r>
            <a:r>
              <a:rPr lang="es-CO" dirty="0" err="1" smtClean="0"/>
              <a:t>Lyman</a:t>
            </a:r>
            <a:r>
              <a:rPr lang="es-CO" dirty="0" smtClean="0"/>
              <a:t> (ultravioleta), </a:t>
            </a:r>
            <a:r>
              <a:rPr lang="es-CO" dirty="0" err="1" smtClean="0"/>
              <a:t>Balmer</a:t>
            </a:r>
            <a:r>
              <a:rPr lang="es-CO" dirty="0" smtClean="0"/>
              <a:t> (</a:t>
            </a:r>
            <a:r>
              <a:rPr lang="es-CO" dirty="0" err="1" smtClean="0"/>
              <a:t>ultravioelta</a:t>
            </a:r>
            <a:r>
              <a:rPr lang="es-CO" dirty="0" smtClean="0"/>
              <a:t> y visible), </a:t>
            </a:r>
            <a:r>
              <a:rPr lang="es-CO" dirty="0" err="1" smtClean="0"/>
              <a:t>Paschen</a:t>
            </a:r>
            <a:r>
              <a:rPr lang="es-CO" dirty="0" smtClean="0"/>
              <a:t> (infrarrojo) y </a:t>
            </a:r>
            <a:r>
              <a:rPr lang="es-CO" dirty="0" err="1" smtClean="0"/>
              <a:t>Brackett</a:t>
            </a:r>
            <a:r>
              <a:rPr lang="es-CO" dirty="0" smtClean="0"/>
              <a:t> (infrarrojo).</a:t>
            </a:r>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pic>
        <p:nvPicPr>
          <p:cNvPr id="1026" name="Picture 2" descr="C:\Users\Rodrigo\Desktop\Nivelesdeenergadeltomodehidrgenoylasdistintasseriesdeemisin_thumb.jpg"/>
          <p:cNvPicPr>
            <a:picLocks noGrp="1" noChangeAspect="1" noChangeArrowheads="1"/>
          </p:cNvPicPr>
          <p:nvPr>
            <p:ph idx="1"/>
          </p:nvPr>
        </p:nvPicPr>
        <p:blipFill>
          <a:blip r:embed="rId2"/>
          <a:srcRect/>
          <a:stretch>
            <a:fillRect/>
          </a:stretch>
        </p:blipFill>
        <p:spPr bwMode="auto">
          <a:xfrm>
            <a:off x="2447925" y="1781969"/>
            <a:ext cx="4248150" cy="41624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3.bp.blogspot.com/-gQWGetvBbZs/UlgdAI6wXSI/AAAAAAAANEs/hQ6ROrVZRAg/s1600/Niels-Bohr-cerveza-de-por-vi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64704"/>
            <a:ext cx="8784976"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89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lstStyle/>
          <a:p>
            <a:pPr algn="just">
              <a:buNone/>
            </a:pPr>
            <a:endParaRPr lang="es-CO" dirty="0" smtClean="0"/>
          </a:p>
          <a:p>
            <a:pPr algn="just">
              <a:buNone/>
            </a:pPr>
            <a:r>
              <a:rPr lang="es-CO" dirty="0" smtClean="0"/>
              <a:t>Desde el siglo XVII, cuando Newton demostró que la luz está formada por diversos componentes de color que al combinarlos nuevamente producen la luz blanca, los científicos habían estudiado los </a:t>
            </a:r>
            <a:r>
              <a:rPr lang="es-CO" b="1" dirty="0" smtClean="0"/>
              <a:t>espectros de emisión</a:t>
            </a:r>
            <a:r>
              <a:rPr lang="es-CO" dirty="0" smtClean="0"/>
              <a:t>: Espectros continuos o de líneas de radiación emitida por las sustancias.</a:t>
            </a: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lstStyle/>
          <a:p>
            <a:pPr algn="ctr">
              <a:buNone/>
            </a:pPr>
            <a:r>
              <a:rPr lang="es-CO" dirty="0" smtClean="0"/>
              <a:t>BIBLIOGRAFÍA</a:t>
            </a:r>
          </a:p>
          <a:p>
            <a:pPr algn="just">
              <a:buNone/>
            </a:pPr>
            <a:endParaRPr lang="es-CO" dirty="0" smtClean="0"/>
          </a:p>
          <a:p>
            <a:pPr algn="just">
              <a:buNone/>
            </a:pPr>
            <a:r>
              <a:rPr lang="es-CO" dirty="0" smtClean="0"/>
              <a:t>Brown y otros. Química la ciencia central.</a:t>
            </a:r>
          </a:p>
          <a:p>
            <a:pPr algn="just">
              <a:buNone/>
            </a:pPr>
            <a:endParaRPr lang="es-CO" dirty="0" smtClean="0"/>
          </a:p>
          <a:p>
            <a:pPr algn="just">
              <a:buNone/>
            </a:pPr>
            <a:r>
              <a:rPr lang="es-CO" dirty="0" smtClean="0"/>
              <a:t>Chang, Raymond. Química I. Editora </a:t>
            </a:r>
            <a:r>
              <a:rPr lang="es-CO" dirty="0" err="1" smtClean="0"/>
              <a:t>Lily</a:t>
            </a:r>
            <a:r>
              <a:rPr lang="es-CO" dirty="0" smtClean="0"/>
              <a:t> Solano. Bogotá. Mc </a:t>
            </a:r>
            <a:r>
              <a:rPr lang="es-CO" dirty="0" err="1" smtClean="0"/>
              <a:t>Graw</a:t>
            </a:r>
            <a:r>
              <a:rPr lang="es-CO" dirty="0" smtClean="0"/>
              <a:t> Hill Interamericana, 2009.</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dirty="0" smtClean="0"/>
              <a:t>MODELO DE BOHR DEL ÁTOMO DE HIDRÓGENO</a:t>
            </a:r>
            <a:endParaRPr lang="es-CO" sz="3600" dirty="0"/>
          </a:p>
        </p:txBody>
      </p:sp>
      <p:sp>
        <p:nvSpPr>
          <p:cNvPr id="3" name="2 Marcador de contenido"/>
          <p:cNvSpPr>
            <a:spLocks noGrp="1"/>
          </p:cNvSpPr>
          <p:nvPr>
            <p:ph idx="1"/>
          </p:nvPr>
        </p:nvSpPr>
        <p:spPr>
          <a:xfrm>
            <a:off x="457200" y="2056869"/>
            <a:ext cx="8229600" cy="4069294"/>
          </a:xfrm>
        </p:spPr>
        <p:txBody>
          <a:bodyPr/>
          <a:lstStyle/>
          <a:p>
            <a:pPr algn="just">
              <a:buNone/>
            </a:pPr>
            <a:r>
              <a:rPr lang="es-CO" dirty="0" smtClean="0"/>
              <a:t>La mayor parte de las fuentes de radiación comunes, como las bombillas y las estrellas, producen radiación que contiene muchas longitudes de onda. Cuando estas longitudes de onda se separan, se obtiene un </a:t>
            </a:r>
            <a:r>
              <a:rPr lang="es-CO" b="1" dirty="0" smtClean="0"/>
              <a:t>espectro</a:t>
            </a:r>
            <a:r>
              <a:rPr lang="es-CO" dirty="0" smtClean="0"/>
              <a:t>. </a:t>
            </a:r>
            <a:endParaRPr lang="es-CO" dirty="0"/>
          </a:p>
          <a:p>
            <a:pPr algn="just">
              <a:buNone/>
            </a:pPr>
            <a:r>
              <a:rPr lang="es-CO" dirty="0" smtClean="0"/>
              <a:t>El espectro consiste en una variedad continua de colores sin zonas en blanco.</a:t>
            </a:r>
            <a:endParaRPr lang="es-CO" dirty="0"/>
          </a:p>
        </p:txBody>
      </p:sp>
      <p:pic>
        <p:nvPicPr>
          <p:cNvPr id="1026" name="Picture 2" descr="http://1.bp.blogspot.com/_Tbke1O7a-kI/Sf7XAdL7VVI/AAAAAAAAABA/CF8a1DmXf-M/s320/boh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268760"/>
            <a:ext cx="719807" cy="6815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dirty="0" smtClean="0"/>
              <a:t>MODELO DE BOHR DEL ÁTOMO DE HIDRÓGENO</a:t>
            </a:r>
            <a:endParaRPr lang="es-CO" sz="3600" dirty="0"/>
          </a:p>
        </p:txBody>
      </p:sp>
      <p:pic>
        <p:nvPicPr>
          <p:cNvPr id="1026" name="Picture 2" descr="C:\Users\Rodrigo\Desktop\figura11_6.jpg"/>
          <p:cNvPicPr>
            <a:picLocks noGrp="1" noChangeAspect="1" noChangeArrowheads="1"/>
          </p:cNvPicPr>
          <p:nvPr>
            <p:ph idx="1"/>
          </p:nvPr>
        </p:nvPicPr>
        <p:blipFill>
          <a:blip r:embed="rId2"/>
          <a:stretch>
            <a:fillRect/>
          </a:stretch>
        </p:blipFill>
        <p:spPr bwMode="auto">
          <a:xfrm>
            <a:off x="1071538" y="1517872"/>
            <a:ext cx="7143800" cy="47863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3600" dirty="0" smtClean="0"/>
              <a:t>MODELO DE BOHR DEL ÁTOMO DE HIDRÓGENO</a:t>
            </a:r>
            <a:endParaRPr lang="es-CO" sz="3600" dirty="0"/>
          </a:p>
        </p:txBody>
      </p:sp>
      <p:sp>
        <p:nvSpPr>
          <p:cNvPr id="3" name="2 Marcador de contenido"/>
          <p:cNvSpPr>
            <a:spLocks noGrp="1"/>
          </p:cNvSpPr>
          <p:nvPr>
            <p:ph idx="1"/>
          </p:nvPr>
        </p:nvSpPr>
        <p:spPr>
          <a:xfrm>
            <a:off x="827584" y="2420888"/>
            <a:ext cx="6696744" cy="3566715"/>
          </a:xfrm>
        </p:spPr>
        <p:txBody>
          <a:bodyPr>
            <a:normAutofit/>
          </a:bodyPr>
          <a:lstStyle/>
          <a:p>
            <a:pPr algn="just">
              <a:buNone/>
            </a:pPr>
            <a:r>
              <a:rPr lang="es-CO" dirty="0" smtClean="0"/>
              <a:t>Este arco iris de colores, que contiene luz de todas las longitudes de onda, es un espectro continuo. El ejemplo más conocido es el arco iris, que se produce cuando gotas de lluvia o neblina dispersan la luz solar.</a:t>
            </a:r>
          </a:p>
          <a:p>
            <a:pPr algn="just">
              <a:buNone/>
            </a:pPr>
            <a:endParaRPr lang="es-CO" dirty="0"/>
          </a:p>
        </p:txBody>
      </p:sp>
      <p:pic>
        <p:nvPicPr>
          <p:cNvPr id="2050" name="Picture 2" descr="http://cdn.timerime.com/cdn-4/upload/resized/40529/437436/resized_image2_490262b05215627354b4cb23d02a4cb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3908" y="1196752"/>
            <a:ext cx="864096" cy="1008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a:xfrm>
            <a:off x="642910" y="1857364"/>
            <a:ext cx="8229600" cy="4525963"/>
          </a:xfrm>
        </p:spPr>
        <p:txBody>
          <a:bodyPr/>
          <a:lstStyle/>
          <a:p>
            <a:pPr algn="just">
              <a:buNone/>
            </a:pPr>
            <a:r>
              <a:rPr lang="es-CO" dirty="0" smtClean="0"/>
              <a:t>Un misterio de la física del siglo XIX era el espectro de emisión del átomo: NO ES CONTINUO. Si se coloca un gas a presión reducida en un tubo y se aplica un voltaje elevado, el gas emite una luz. Si esta luz se pasa por un prisma sólo se observan líneas de unas cuantas longitudes de onda.</a:t>
            </a: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pic>
        <p:nvPicPr>
          <p:cNvPr id="2050" name="Picture 2" descr="C:\Users\Rodrigo\Desktop\voltaje.jpg"/>
          <p:cNvPicPr>
            <a:picLocks noGrp="1" noChangeAspect="1" noChangeArrowheads="1"/>
          </p:cNvPicPr>
          <p:nvPr>
            <p:ph idx="1"/>
          </p:nvPr>
        </p:nvPicPr>
        <p:blipFill>
          <a:blip r:embed="rId2"/>
          <a:srcRect/>
          <a:stretch>
            <a:fillRect/>
          </a:stretch>
        </p:blipFill>
        <p:spPr bwMode="auto">
          <a:xfrm>
            <a:off x="857224" y="1857364"/>
            <a:ext cx="2453646" cy="2500330"/>
          </a:xfrm>
          <a:prstGeom prst="rect">
            <a:avLst/>
          </a:prstGeom>
          <a:noFill/>
        </p:spPr>
      </p:pic>
      <p:pic>
        <p:nvPicPr>
          <p:cNvPr id="2051" name="Picture 3" descr="C:\Users\Rodrigo\Desktop\espectro de líneas.jpg"/>
          <p:cNvPicPr>
            <a:picLocks noChangeAspect="1" noChangeArrowheads="1"/>
          </p:cNvPicPr>
          <p:nvPr/>
        </p:nvPicPr>
        <p:blipFill>
          <a:blip r:embed="rId3"/>
          <a:srcRect/>
          <a:stretch>
            <a:fillRect/>
          </a:stretch>
        </p:blipFill>
        <p:spPr bwMode="auto">
          <a:xfrm>
            <a:off x="4714876" y="1857364"/>
            <a:ext cx="3289976" cy="26843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p:txBody>
          <a:bodyPr>
            <a:normAutofit lnSpcReduction="10000"/>
          </a:bodyPr>
          <a:lstStyle/>
          <a:p>
            <a:pPr algn="just">
              <a:buNone/>
            </a:pPr>
            <a:r>
              <a:rPr lang="es-CO" dirty="0" smtClean="0"/>
              <a:t>Los átomos producen líneas brillantes en distintas partes del espectro visible. Estos </a:t>
            </a:r>
            <a:r>
              <a:rPr lang="es-CO" b="1" dirty="0" smtClean="0"/>
              <a:t>espectros de línea</a:t>
            </a:r>
            <a:r>
              <a:rPr lang="es-CO" dirty="0" smtClean="0"/>
              <a:t> corresponden a la emisión de luz sólo a ciertas longitudes de onda.</a:t>
            </a:r>
          </a:p>
          <a:p>
            <a:pPr algn="just">
              <a:buNone/>
            </a:pPr>
            <a:r>
              <a:rPr lang="es-CO" dirty="0" smtClean="0"/>
              <a:t>Cada elemento tiene un espectro de emisión único lo cual se emplea en análisis químico para identificar elementos desconocidos lo mismo que las huellas digitales permiten identificar personas.</a:t>
            </a: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MODELO DE BOHR DEL ÁTOMO DE HIDRÓGENO</a:t>
            </a:r>
            <a:endParaRPr lang="es-CO" sz="3200" dirty="0"/>
          </a:p>
        </p:txBody>
      </p:sp>
      <p:sp>
        <p:nvSpPr>
          <p:cNvPr id="3" name="2 Marcador de contenido"/>
          <p:cNvSpPr>
            <a:spLocks noGrp="1"/>
          </p:cNvSpPr>
          <p:nvPr>
            <p:ph idx="1"/>
          </p:nvPr>
        </p:nvSpPr>
        <p:spPr>
          <a:xfrm>
            <a:off x="429859" y="1700808"/>
            <a:ext cx="8229600" cy="4662754"/>
          </a:xfrm>
        </p:spPr>
        <p:txBody>
          <a:bodyPr/>
          <a:lstStyle/>
          <a:p>
            <a:pPr algn="just">
              <a:buNone/>
            </a:pPr>
            <a:r>
              <a:rPr lang="es-CO" dirty="0" smtClean="0"/>
              <a:t>En 1885 un maestro suizo, Johann </a:t>
            </a:r>
            <a:r>
              <a:rPr lang="es-CO" dirty="0" err="1" smtClean="0"/>
              <a:t>Balmer</a:t>
            </a:r>
            <a:r>
              <a:rPr lang="es-CO" dirty="0" smtClean="0"/>
              <a:t>, observó que las frecuencias de las cuatro líneas del espectro del hidrógeno se ajustaban a la siguiente ecuación: </a:t>
            </a:r>
            <a:r>
              <a:rPr lang="el-GR" dirty="0" smtClean="0"/>
              <a:t>ν</a:t>
            </a:r>
            <a:r>
              <a:rPr lang="es-CO" dirty="0" smtClean="0"/>
              <a:t> = C(1/2² - 1/n²), tomando n los valores 3, 4, 5, 6 y siendo el valor de C = 3,29x10¹⁵. </a:t>
            </a:r>
          </a:p>
          <a:p>
            <a:pPr algn="just">
              <a:buNone/>
            </a:pPr>
            <a:endParaRPr lang="es-CO" dirty="0" smtClean="0"/>
          </a:p>
          <a:p>
            <a:pPr algn="just">
              <a:buNone/>
            </a:pPr>
            <a:endParaRPr lang="es-CO" dirty="0"/>
          </a:p>
        </p:txBody>
      </p:sp>
      <p:pic>
        <p:nvPicPr>
          <p:cNvPr id="3074" name="Picture 2" descr="https://encrypted-tbn2.gstatic.com/images?q=tbn:ANd9GcRggC7GJ0jl6XMqgTrDPfy2fQv-qTjLdbxoQ2slycc5BnjcYRdhR90GL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797152"/>
            <a:ext cx="1152128" cy="1008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986</Words>
  <Application>Microsoft Office PowerPoint</Application>
  <PresentationFormat>Presentación en pantalla (4:3)</PresentationFormat>
  <Paragraphs>50</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MODELO DE BOHR DEL ÁTOMO DE HIDRÓGENO </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MODELO DE BOHR DEL ÁTOMO DE HIDRÓGENO</vt:lpstr>
      <vt:lpstr>Presentación de PowerPoint</vt:lpstr>
      <vt:lpstr>MODELO DE BOHR DEL ÁTOMO DE HIDRÓGENO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DE BOHR DEL ÁTOMO DE HIDRÓGENO</dc:title>
  <dc:creator>Rodrigo Londoño García</dc:creator>
  <cp:lastModifiedBy>Usuario UTP</cp:lastModifiedBy>
  <cp:revision>21</cp:revision>
  <dcterms:created xsi:type="dcterms:W3CDTF">2014-04-05T14:49:36Z</dcterms:created>
  <dcterms:modified xsi:type="dcterms:W3CDTF">2014-10-06T16:24:13Z</dcterms:modified>
</cp:coreProperties>
</file>