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24/07/2016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153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24/07/2016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98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24/07/2016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628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24/07/2016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160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24/07/2016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093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24/07/2016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271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24/07/2016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801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24/07/2016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422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24/07/2016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2034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24/07/2016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237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24/07/2016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147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DF4EC-5A3B-4BBA-AEA7-5A1DC9E03264}" type="datetimeFigureOut">
              <a:rPr lang="es-CO" smtClean="0"/>
              <a:t>24/07/2016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101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REHABILITACION CARDIOPULMONAR: DEFINICIÓN Y CONCEPTOS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O" dirty="0" smtClean="0">
                <a:solidFill>
                  <a:schemeClr val="tx1"/>
                </a:solidFill>
              </a:rPr>
              <a:t>Alejandro Gómez Rodas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Fisioterapeuta y Kinesiólogo U.T.P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Profesional en Ciencias del Deporte y la Recreación U.T.P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Especialista en Actividad Física y Salud  </a:t>
            </a:r>
            <a:r>
              <a:rPr lang="es-CO" dirty="0" err="1" smtClean="0">
                <a:solidFill>
                  <a:schemeClr val="tx1"/>
                </a:solidFill>
              </a:rPr>
              <a:t>U.de.A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454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es-CO" sz="3600" dirty="0" smtClean="0"/>
              <a:t>COMPONENTES DE LA REHABILITACIÓN PULMONAR</a:t>
            </a:r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es-CO" dirty="0" smtClean="0"/>
              <a:t>Evaluación del paciente</a:t>
            </a:r>
          </a:p>
          <a:p>
            <a:r>
              <a:rPr lang="es-CO" dirty="0" smtClean="0"/>
              <a:t>Establecimiento de objetivos</a:t>
            </a:r>
          </a:p>
          <a:p>
            <a:r>
              <a:rPr lang="es-CO" dirty="0" smtClean="0"/>
              <a:t>Educación para el propio manejo</a:t>
            </a:r>
          </a:p>
          <a:p>
            <a:r>
              <a:rPr lang="es-CO" dirty="0" smtClean="0"/>
              <a:t>Ejercicio</a:t>
            </a:r>
          </a:p>
          <a:p>
            <a:r>
              <a:rPr lang="es-CO" dirty="0" smtClean="0"/>
              <a:t>Soporte psicológico</a:t>
            </a:r>
          </a:p>
          <a:p>
            <a:r>
              <a:rPr lang="es-CO" dirty="0" smtClean="0"/>
              <a:t>Medición de los resultados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25434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es-CO" sz="3400" b="1" dirty="0" smtClean="0"/>
              <a:t>RECOMENDACIONES DEL JOINT</a:t>
            </a:r>
            <a:r>
              <a:rPr lang="es-CO" sz="2800" dirty="0" smtClean="0"/>
              <a:t>: </a:t>
            </a:r>
            <a:r>
              <a:rPr lang="es-CO" sz="2000" dirty="0" smtClean="0"/>
              <a:t>AMERICAN COLLEGE OF CHEST PHYSICIANS / AMERICAN ASOCIATION OF CARDIOVASCULAR AND PULMONARY REHABILITATION (ACCP / AACVPR)</a:t>
            </a:r>
            <a:endParaRPr lang="es-CO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988840"/>
            <a:ext cx="8496944" cy="4525963"/>
          </a:xfrm>
        </p:spPr>
        <p:txBody>
          <a:bodyPr/>
          <a:lstStyle/>
          <a:p>
            <a:r>
              <a:rPr lang="es-CO" sz="2800" dirty="0" smtClean="0"/>
              <a:t>Las recomendaciones son hechas previo estudio de la evidencia y clasificada como fuerte </a:t>
            </a:r>
            <a:r>
              <a:rPr lang="es-CO" sz="2800" b="1" dirty="0" smtClean="0"/>
              <a:t>(1)</a:t>
            </a:r>
            <a:r>
              <a:rPr lang="es-CO" sz="2800" dirty="0" smtClean="0"/>
              <a:t> y débil </a:t>
            </a:r>
            <a:r>
              <a:rPr lang="es-CO" sz="2800" b="1" dirty="0" smtClean="0"/>
              <a:t>(2)</a:t>
            </a:r>
            <a:r>
              <a:rPr lang="es-CO" sz="2800" dirty="0" smtClean="0"/>
              <a:t>, con la fuerza la evidencia así:</a:t>
            </a:r>
          </a:p>
          <a:p>
            <a:endParaRPr lang="es-CO" sz="1000" dirty="0" smtClean="0"/>
          </a:p>
          <a:p>
            <a:pPr lvl="1"/>
            <a:r>
              <a:rPr lang="es-CO" b="1" dirty="0" smtClean="0"/>
              <a:t>A</a:t>
            </a:r>
            <a:r>
              <a:rPr lang="es-CO" dirty="0" smtClean="0"/>
              <a:t> = Alta (</a:t>
            </a:r>
            <a:r>
              <a:rPr lang="es-CO" dirty="0" err="1" smtClean="0"/>
              <a:t>RCTs</a:t>
            </a:r>
            <a:r>
              <a:rPr lang="es-CO" dirty="0" smtClean="0"/>
              <a:t> bien diseñados)</a:t>
            </a:r>
          </a:p>
          <a:p>
            <a:pPr lvl="1"/>
            <a:endParaRPr lang="es-CO" sz="1000" dirty="0" smtClean="0"/>
          </a:p>
          <a:p>
            <a:pPr lvl="1"/>
            <a:r>
              <a:rPr lang="es-CO" b="1" dirty="0" smtClean="0"/>
              <a:t>B </a:t>
            </a:r>
            <a:r>
              <a:rPr lang="es-CO" dirty="0" smtClean="0"/>
              <a:t>= Moderada (</a:t>
            </a:r>
            <a:r>
              <a:rPr lang="es-CO" dirty="0" err="1" smtClean="0"/>
              <a:t>RCTs</a:t>
            </a:r>
            <a:r>
              <a:rPr lang="es-CO" dirty="0" smtClean="0"/>
              <a:t> con limitaciones metodológicas)</a:t>
            </a:r>
          </a:p>
          <a:p>
            <a:pPr lvl="1"/>
            <a:endParaRPr lang="es-CO" sz="1000" dirty="0" smtClean="0"/>
          </a:p>
          <a:p>
            <a:pPr lvl="1"/>
            <a:r>
              <a:rPr lang="es-CO" b="1" dirty="0" smtClean="0"/>
              <a:t>C</a:t>
            </a:r>
            <a:r>
              <a:rPr lang="es-CO" dirty="0" smtClean="0"/>
              <a:t> = Baja (Estudios observacionales)</a:t>
            </a:r>
          </a:p>
          <a:p>
            <a:pPr lvl="1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37038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70000" lnSpcReduction="20000"/>
          </a:bodyPr>
          <a:lstStyle/>
          <a:p>
            <a:r>
              <a:rPr lang="es-CO" dirty="0" smtClean="0"/>
              <a:t>Se recomienda un programa de ejercicio de los músculos involucrados en la deambulación como componente mandatorio de pacientes en rehabilitación pulmonar (EPOC): </a:t>
            </a:r>
            <a:r>
              <a:rPr lang="es-CO" b="1" dirty="0" smtClean="0"/>
              <a:t>1ª</a:t>
            </a:r>
          </a:p>
          <a:p>
            <a:endParaRPr lang="es-CO" sz="1400" b="1" dirty="0" smtClean="0"/>
          </a:p>
          <a:p>
            <a:r>
              <a:rPr lang="es-CO" dirty="0" smtClean="0"/>
              <a:t>La rehabilitación pulmonar mejora los síntoma s de disnea en pacientes con EPOC: </a:t>
            </a:r>
            <a:r>
              <a:rPr lang="es-CO" b="1" dirty="0" smtClean="0"/>
              <a:t>1ª</a:t>
            </a:r>
          </a:p>
          <a:p>
            <a:endParaRPr lang="es-CO" sz="1400" dirty="0" smtClean="0"/>
          </a:p>
          <a:p>
            <a:r>
              <a:rPr lang="es-CO" dirty="0" smtClean="0"/>
              <a:t>La rehabilitación pulmonar mejora la calidad de vida de pacientes con EPOC: </a:t>
            </a:r>
            <a:r>
              <a:rPr lang="es-CO" b="1" dirty="0" smtClean="0"/>
              <a:t>1ª</a:t>
            </a:r>
          </a:p>
          <a:p>
            <a:endParaRPr lang="es-CO" sz="1600" b="1" dirty="0" smtClean="0"/>
          </a:p>
          <a:p>
            <a:r>
              <a:rPr lang="es-CO" dirty="0" smtClean="0"/>
              <a:t>La rehabilitación pulmonar reduce el número de días de hospitalización y otras medidas de utilización de servicios de salud en pacientes con EPOC: </a:t>
            </a:r>
            <a:r>
              <a:rPr lang="es-CO" b="1" dirty="0" smtClean="0"/>
              <a:t>2B</a:t>
            </a:r>
          </a:p>
          <a:p>
            <a:endParaRPr lang="es-CO" sz="1600" dirty="0" smtClean="0"/>
          </a:p>
          <a:p>
            <a:r>
              <a:rPr lang="es-CO" dirty="0" smtClean="0"/>
              <a:t>La rehabilitación pulmonar es costo – efectiva en pacientes con EPOC: </a:t>
            </a:r>
            <a:r>
              <a:rPr lang="es-CO" b="1" dirty="0" smtClean="0"/>
              <a:t>2C</a:t>
            </a:r>
          </a:p>
          <a:p>
            <a:r>
              <a:rPr lang="es-CO" dirty="0" smtClean="0"/>
              <a:t>Existe evidencia insuficiente para determinar si la rehabilitación pulmonar mejora la sobrevida en pacientes con EPOC: </a:t>
            </a:r>
            <a:r>
              <a:rPr lang="es-CO" b="1" dirty="0" smtClean="0"/>
              <a:t>?????</a:t>
            </a:r>
          </a:p>
          <a:p>
            <a:endParaRPr lang="es-CO" sz="1600" b="1" dirty="0" smtClean="0"/>
          </a:p>
          <a:p>
            <a:r>
              <a:rPr lang="es-CO" dirty="0" smtClean="0"/>
              <a:t>Existen beneficios psicológicos derivados de programas comprehensivos de rehabilitación pulmonar en pacientes con EPOC: </a:t>
            </a:r>
            <a:r>
              <a:rPr lang="es-CO" b="1" dirty="0" smtClean="0"/>
              <a:t>2B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72233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 fontScale="70000" lnSpcReduction="20000"/>
          </a:bodyPr>
          <a:lstStyle/>
          <a:p>
            <a:r>
              <a:rPr lang="es-CO" dirty="0" smtClean="0"/>
              <a:t>6 a 12 semanas de rehabilitación pulmonar produce mejoras que declinan gradualmente después de 12 a 18 meses de seguimiento: </a:t>
            </a:r>
            <a:r>
              <a:rPr lang="es-CO" b="1" dirty="0" smtClean="0"/>
              <a:t>1ª</a:t>
            </a:r>
          </a:p>
          <a:p>
            <a:endParaRPr lang="es-CO" sz="1400" dirty="0" smtClean="0"/>
          </a:p>
          <a:p>
            <a:r>
              <a:rPr lang="es-CO" dirty="0" smtClean="0"/>
              <a:t>Algunos beneficios asociados a la calidad de vida permanecen por encima de los grupos control después de 12 a 18 meses de seguimiento: </a:t>
            </a:r>
            <a:r>
              <a:rPr lang="es-CO" b="1" dirty="0" smtClean="0"/>
              <a:t>1C</a:t>
            </a:r>
          </a:p>
          <a:p>
            <a:endParaRPr lang="es-CO" sz="1400" b="1" dirty="0" smtClean="0"/>
          </a:p>
          <a:p>
            <a:r>
              <a:rPr lang="es-CO" dirty="0" smtClean="0"/>
              <a:t>Programas de rehabilitación pulmonar largos (12 semanas) producen mejores y sostenidos resultados que programas cortos: </a:t>
            </a:r>
            <a:r>
              <a:rPr lang="es-CO" b="1" dirty="0" smtClean="0"/>
              <a:t>2C</a:t>
            </a:r>
          </a:p>
          <a:p>
            <a:endParaRPr lang="es-CO" sz="1400" b="1" dirty="0" smtClean="0"/>
          </a:p>
          <a:p>
            <a:r>
              <a:rPr lang="es-CO" dirty="0" smtClean="0"/>
              <a:t>El mantenimiento de estrategias después de la rehabilitación pulmonar tienen efectos modestos en los resultados a largo plazo: </a:t>
            </a:r>
            <a:r>
              <a:rPr lang="es-CO" b="1" dirty="0" smtClean="0"/>
              <a:t>2C</a:t>
            </a:r>
          </a:p>
          <a:p>
            <a:endParaRPr lang="es-CO" sz="1600" b="1" dirty="0" smtClean="0"/>
          </a:p>
          <a:p>
            <a:r>
              <a:rPr lang="es-CO" dirty="0" smtClean="0"/>
              <a:t>El entrenamiento de miembros inferiores a intensidades relativamente altas producen mejore efectos fisiológicos que los realizados a intensidades bajas: </a:t>
            </a:r>
            <a:r>
              <a:rPr lang="es-CO" b="1" dirty="0" smtClean="0"/>
              <a:t>1B</a:t>
            </a:r>
          </a:p>
          <a:p>
            <a:endParaRPr lang="es-CO" sz="1600" b="1" dirty="0" smtClean="0"/>
          </a:p>
          <a:p>
            <a:r>
              <a:rPr lang="es-CO" dirty="0" smtClean="0"/>
              <a:t>Tanto los entrenamientos a intensidad baja como a intensidad alta producen beneficios fisiológicos en pacientes con EPOC: </a:t>
            </a:r>
            <a:r>
              <a:rPr lang="es-CO" b="1" dirty="0" smtClean="0"/>
              <a:t>1A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64311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fontScale="62500" lnSpcReduction="20000"/>
          </a:bodyPr>
          <a:lstStyle/>
          <a:p>
            <a:r>
              <a:rPr lang="es-CO" dirty="0" smtClean="0"/>
              <a:t>La adición de un componente de entrenamiento de fuerza al programa de rehabilitación pulmonar incrementa la fuerza muscular y la masa muscular: </a:t>
            </a:r>
            <a:r>
              <a:rPr lang="es-CO" b="1" dirty="0" smtClean="0"/>
              <a:t>1A</a:t>
            </a:r>
          </a:p>
          <a:p>
            <a:endParaRPr lang="es-CO" sz="1600" b="1" dirty="0" smtClean="0"/>
          </a:p>
          <a:p>
            <a:r>
              <a:rPr lang="es-CO" dirty="0" smtClean="0"/>
              <a:t>El entrenamiento de resistencia de los miembros superiores es benéfico en pacientes con EPOC y debe incluirse en el programa de rehabilitación pulmonar: </a:t>
            </a:r>
            <a:r>
              <a:rPr lang="es-CO" b="1" dirty="0" smtClean="0"/>
              <a:t>1A</a:t>
            </a:r>
          </a:p>
          <a:p>
            <a:endParaRPr lang="es-CO" sz="1600" b="1" dirty="0" smtClean="0"/>
          </a:p>
          <a:p>
            <a:r>
              <a:rPr lang="es-CO" dirty="0" smtClean="0"/>
              <a:t>La evidencia científica no soporta el uso rutinario del entrenamiento muscular inspiratorio como componente esencial de la rehabilitación pulmonar: </a:t>
            </a:r>
            <a:r>
              <a:rPr lang="es-CO" b="1" dirty="0" smtClean="0"/>
              <a:t>1B</a:t>
            </a:r>
          </a:p>
          <a:p>
            <a:endParaRPr lang="es-CO" sz="1600" b="1" dirty="0" smtClean="0"/>
          </a:p>
          <a:p>
            <a:r>
              <a:rPr lang="es-CO" dirty="0" smtClean="0"/>
              <a:t>La educación debe ser un componente integral del programa de rehabilitación pulmonar que incluya:</a:t>
            </a:r>
          </a:p>
          <a:p>
            <a:pPr lvl="1"/>
            <a:r>
              <a:rPr lang="es-CO" dirty="0" smtClean="0"/>
              <a:t>Elementos de colaboración del paciente en el propio manejo</a:t>
            </a:r>
          </a:p>
          <a:p>
            <a:pPr lvl="1"/>
            <a:r>
              <a:rPr lang="es-CO" dirty="0" smtClean="0"/>
              <a:t>Prevención y tratamiento de las exacerbaciones: </a:t>
            </a:r>
            <a:r>
              <a:rPr lang="es-CO" b="1" dirty="0" smtClean="0"/>
              <a:t>1B</a:t>
            </a:r>
          </a:p>
          <a:p>
            <a:pPr lvl="1"/>
            <a:endParaRPr lang="es-CO" sz="1800" b="1" dirty="0" smtClean="0"/>
          </a:p>
          <a:p>
            <a:r>
              <a:rPr lang="es-CO" dirty="0" smtClean="0"/>
              <a:t>Existe evidencia mínima que soporte beneficios de las intervenciones psicosociales aisladas como modalidad terapéutica, sí como un componente del programa de rehabilitación pulmonar: </a:t>
            </a:r>
            <a:r>
              <a:rPr lang="es-CO" b="1" dirty="0" smtClean="0"/>
              <a:t>2C</a:t>
            </a:r>
          </a:p>
          <a:p>
            <a:endParaRPr lang="es-CO" sz="1800" b="1" dirty="0" smtClean="0"/>
          </a:p>
          <a:p>
            <a:r>
              <a:rPr lang="es-CO" dirty="0" smtClean="0"/>
              <a:t>La suplementación con oxígeno debe ser empleada durante el entrenamiento en pacientes con hipoxemia inducida por el esfuerzo: </a:t>
            </a:r>
            <a:r>
              <a:rPr lang="es-CO" b="1" dirty="0" smtClean="0"/>
              <a:t>1C</a:t>
            </a:r>
          </a:p>
          <a:p>
            <a:pPr lvl="1"/>
            <a:endParaRPr lang="es-CO" dirty="0" smtClean="0"/>
          </a:p>
          <a:p>
            <a:pPr lvl="1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07315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192688"/>
          </a:xfrm>
        </p:spPr>
        <p:txBody>
          <a:bodyPr>
            <a:normAutofit fontScale="70000" lnSpcReduction="20000"/>
          </a:bodyPr>
          <a:lstStyle/>
          <a:p>
            <a:r>
              <a:rPr lang="es-CO" dirty="0" smtClean="0"/>
              <a:t>La administración de oxígeno </a:t>
            </a:r>
            <a:r>
              <a:rPr lang="es-CO" dirty="0" err="1" smtClean="0"/>
              <a:t>suplemantario</a:t>
            </a:r>
            <a:r>
              <a:rPr lang="es-CO" dirty="0" smtClean="0"/>
              <a:t> durante los programas de ejercicio de alta intensidad en pacientes sin hipoxemia inducida por esfuerzo puede mejorar las ganancia en resistencia: </a:t>
            </a:r>
            <a:r>
              <a:rPr lang="es-CO" b="1" dirty="0" smtClean="0"/>
              <a:t>2C</a:t>
            </a:r>
          </a:p>
          <a:p>
            <a:endParaRPr lang="es-CO" sz="1400" b="1" dirty="0" smtClean="0"/>
          </a:p>
          <a:p>
            <a:r>
              <a:rPr lang="es-CO" dirty="0" smtClean="0"/>
              <a:t>Existe evidencia insuficiente que soporte el uso rutinario de suplementación nutricional en la rehabilitación pulmonar en pacientes con EPOC</a:t>
            </a:r>
          </a:p>
          <a:p>
            <a:endParaRPr lang="es-CO" sz="1400" dirty="0" smtClean="0"/>
          </a:p>
          <a:p>
            <a:r>
              <a:rPr lang="es-CO" dirty="0" smtClean="0"/>
              <a:t>La rehabilitación pulmonar es benéfica para algunos pacientes con enfermedad respiratoria crónica diferente a EPOC: </a:t>
            </a:r>
            <a:r>
              <a:rPr lang="es-CO" b="1" dirty="0" smtClean="0"/>
              <a:t>1B</a:t>
            </a:r>
          </a:p>
          <a:p>
            <a:endParaRPr lang="es-CO" sz="1400" b="1" dirty="0" smtClean="0"/>
          </a:p>
          <a:p>
            <a:r>
              <a:rPr lang="es-CO" dirty="0" smtClean="0"/>
              <a:t>Aunque no existe recomendación dado que la evidencia científica es insuficiente, la práctica corriente y la opinión de expertos sugiere que la rehabilitación pulmonar para pacientes con enfermedades respiratorias crónicas diferentes a EPOC, debería ser modificada para incluir estrategias de tratamiento específicas a las enfermedades individuales en adición a las estrategias comunes entre pacientes con EPOC y pacientes con otras enfermedades pulmonares crónicas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6220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es-CO" sz="3600" dirty="0" smtClean="0"/>
              <a:t>DEFINICIÓN REHABILITACIÓN CARDIOPULMONAR</a:t>
            </a:r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Intervención no invasiva</a:t>
            </a:r>
          </a:p>
          <a:p>
            <a:pPr marL="0" indent="0">
              <a:buNone/>
            </a:pPr>
            <a:endParaRPr lang="es-CO" sz="1400" dirty="0" smtClean="0"/>
          </a:p>
          <a:p>
            <a:r>
              <a:rPr lang="es-CO" dirty="0" smtClean="0"/>
              <a:t>Reversa o mitiga los desórdenes en el transporte de oxígeno</a:t>
            </a:r>
          </a:p>
          <a:p>
            <a:endParaRPr lang="es-CO" sz="1400" dirty="0" smtClean="0"/>
          </a:p>
          <a:p>
            <a:r>
              <a:rPr lang="es-CO" dirty="0" smtClean="0"/>
              <a:t>Puede evitar, demorar o reducir la necesidad de intervenciones médicas</a:t>
            </a:r>
          </a:p>
          <a:p>
            <a:endParaRPr lang="es-CO" sz="1400" dirty="0" smtClean="0"/>
          </a:p>
          <a:p>
            <a:pPr lvl="1"/>
            <a:r>
              <a:rPr lang="es-CO" dirty="0" smtClean="0"/>
              <a:t>Oxígeno suplementario</a:t>
            </a:r>
          </a:p>
          <a:p>
            <a:pPr lvl="1"/>
            <a:r>
              <a:rPr lang="es-CO" dirty="0" smtClean="0"/>
              <a:t>Intubación</a:t>
            </a:r>
          </a:p>
          <a:p>
            <a:pPr lvl="1"/>
            <a:r>
              <a:rPr lang="es-CO" dirty="0" smtClean="0"/>
              <a:t>Ventilación mecánica</a:t>
            </a:r>
          </a:p>
          <a:p>
            <a:pPr lvl="1"/>
            <a:r>
              <a:rPr lang="es-CO" dirty="0" smtClean="0"/>
              <a:t>Succiones</a:t>
            </a:r>
          </a:p>
          <a:p>
            <a:pPr lvl="1"/>
            <a:r>
              <a:rPr lang="es-CO" dirty="0" err="1" smtClean="0"/>
              <a:t>Broncoscopias</a:t>
            </a:r>
            <a:endParaRPr lang="es-CO" dirty="0" smtClean="0"/>
          </a:p>
          <a:p>
            <a:pPr lvl="1"/>
            <a:r>
              <a:rPr lang="es-CO" dirty="0" smtClean="0"/>
              <a:t>Tubos torácicos</a:t>
            </a:r>
          </a:p>
          <a:p>
            <a:pPr lvl="1"/>
            <a:r>
              <a:rPr lang="es-CO" dirty="0" smtClean="0"/>
              <a:t>Cirugías</a:t>
            </a:r>
          </a:p>
          <a:p>
            <a:pPr lvl="1"/>
            <a:r>
              <a:rPr lang="es-CO" dirty="0" smtClean="0"/>
              <a:t>Medicaciones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63743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DEFINICIÓN REHABILITACIÓN CARDÍACA SEGÚN OMS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/>
          <a:lstStyle/>
          <a:p>
            <a:r>
              <a:rPr lang="es-CO" dirty="0" smtClean="0"/>
              <a:t>Rehabilitación cardíaca: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Conjunto de actividades necesarias para que el paciente coronario (o con cualquier otra patología cardiovascular), llegue a un nivel funcional óptimo desde el punto de vista físico, mental y social por medio del cual pueda reintegrarse por sus propios medios a la vida familiar y profesional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02017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OBJETIVOS DE LA REHABILITACIÓN CARDIOVASCULAR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332037"/>
            <a:ext cx="8229600" cy="4525963"/>
          </a:xfrm>
        </p:spPr>
        <p:txBody>
          <a:bodyPr/>
          <a:lstStyle/>
          <a:p>
            <a:r>
              <a:rPr lang="es-CO" dirty="0" smtClean="0"/>
              <a:t>Prevenir la progresión de la ateroesclerosis</a:t>
            </a:r>
          </a:p>
          <a:p>
            <a:r>
              <a:rPr lang="es-CO" dirty="0" smtClean="0"/>
              <a:t>Reducir los eventos coronarios</a:t>
            </a:r>
          </a:p>
          <a:p>
            <a:r>
              <a:rPr lang="es-CO" dirty="0" smtClean="0"/>
              <a:t>Reducir los eventos de muerte súbita</a:t>
            </a:r>
          </a:p>
          <a:p>
            <a:r>
              <a:rPr lang="es-CO" dirty="0" smtClean="0"/>
              <a:t>Mejorar el umbral de angina</a:t>
            </a:r>
          </a:p>
          <a:p>
            <a:r>
              <a:rPr lang="es-CO" dirty="0" smtClean="0"/>
              <a:t>Optimizar la calidad de vida de los pacientes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13733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3600" dirty="0" smtClean="0"/>
              <a:t>ENFOQUES DE LA REHABILITACIÓN CARDIOVASCULAR</a:t>
            </a:r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Educación acerca de la enfermedad</a:t>
            </a:r>
          </a:p>
          <a:p>
            <a:endParaRPr lang="es-CO" sz="1200" dirty="0" smtClean="0"/>
          </a:p>
          <a:p>
            <a:r>
              <a:rPr lang="es-CO" dirty="0" smtClean="0"/>
              <a:t>Educación en factores de riesgo</a:t>
            </a:r>
          </a:p>
          <a:p>
            <a:endParaRPr lang="es-CO" sz="1200" dirty="0" smtClean="0"/>
          </a:p>
          <a:p>
            <a:r>
              <a:rPr lang="es-CO" dirty="0" smtClean="0"/>
              <a:t>Educación y práctica del uso de medicamentos</a:t>
            </a:r>
          </a:p>
          <a:p>
            <a:endParaRPr lang="es-CO" sz="1300" dirty="0" smtClean="0"/>
          </a:p>
          <a:p>
            <a:r>
              <a:rPr lang="es-CO" dirty="0" smtClean="0"/>
              <a:t>Práctica regular de ejercicio</a:t>
            </a:r>
          </a:p>
          <a:p>
            <a:endParaRPr lang="es-CO" sz="1300" dirty="0" smtClean="0"/>
          </a:p>
          <a:p>
            <a:r>
              <a:rPr lang="es-CO" dirty="0" smtClean="0"/>
              <a:t>Disminución de los factores de riesgo asociados a la enfermedad </a:t>
            </a:r>
            <a:r>
              <a:rPr lang="es-CO" dirty="0" err="1" smtClean="0"/>
              <a:t>cardio</a:t>
            </a:r>
            <a:r>
              <a:rPr lang="es-CO" dirty="0" smtClean="0"/>
              <a:t>-cerebro-vascular</a:t>
            </a:r>
          </a:p>
          <a:p>
            <a:endParaRPr lang="es-CO" sz="1400" dirty="0" smtClean="0"/>
          </a:p>
          <a:p>
            <a:r>
              <a:rPr lang="es-CO" dirty="0" smtClean="0"/>
              <a:t>Facilitar el ajuste psicológico, familiar, social y ocupacional frente al evento ocurrido</a:t>
            </a:r>
          </a:p>
          <a:p>
            <a:endParaRPr lang="es-CO" sz="1400" dirty="0" smtClean="0"/>
          </a:p>
          <a:p>
            <a:r>
              <a:rPr lang="es-CO" dirty="0" smtClean="0"/>
              <a:t>Facilitar el seguimiento y la adherencia a los cambios propuestos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64661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3600" dirty="0" smtClean="0"/>
              <a:t>RAÍCES DE LA REHABILITACIÓN CARDIOVASCULAR</a:t>
            </a:r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Los servicios de rehabilitación cardíaca iniciaron hacia 1950</a:t>
            </a:r>
          </a:p>
          <a:p>
            <a:endParaRPr lang="es-CO" sz="1400" dirty="0" smtClean="0"/>
          </a:p>
          <a:p>
            <a:r>
              <a:rPr lang="es-CO" dirty="0" smtClean="0"/>
              <a:t>Sólo para enfermos convalecientes de un infarto agudo del miocardio</a:t>
            </a:r>
          </a:p>
          <a:p>
            <a:endParaRPr lang="es-CO" sz="1400" dirty="0" smtClean="0"/>
          </a:p>
          <a:p>
            <a:r>
              <a:rPr lang="es-CO" dirty="0"/>
              <a:t>G</a:t>
            </a:r>
            <a:r>
              <a:rPr lang="es-CO" dirty="0" smtClean="0"/>
              <a:t>racias a los conocimientos en fisiología del ejercicio y sus beneficios y los avances en diagnóstico y tratamiento se amplió a otros grupos de pacientes</a:t>
            </a:r>
          </a:p>
          <a:p>
            <a:endParaRPr lang="es-CO" sz="1600" dirty="0" smtClean="0"/>
          </a:p>
          <a:p>
            <a:pPr lvl="1"/>
            <a:r>
              <a:rPr lang="es-CO" dirty="0" smtClean="0"/>
              <a:t>Post-cirugía cardíaca</a:t>
            </a:r>
          </a:p>
          <a:p>
            <a:pPr lvl="1"/>
            <a:r>
              <a:rPr lang="es-CO" dirty="0" smtClean="0"/>
              <a:t>Angioplastias</a:t>
            </a:r>
          </a:p>
          <a:p>
            <a:pPr lvl="1"/>
            <a:r>
              <a:rPr lang="es-CO" dirty="0" smtClean="0"/>
              <a:t>Post-trasplante cardíaco</a:t>
            </a:r>
          </a:p>
          <a:p>
            <a:pPr lvl="1"/>
            <a:r>
              <a:rPr lang="es-CO" dirty="0" smtClean="0"/>
              <a:t>Angina de pecho estable</a:t>
            </a:r>
          </a:p>
          <a:p>
            <a:pPr lvl="1"/>
            <a:r>
              <a:rPr lang="es-CO" dirty="0" smtClean="0"/>
              <a:t>Marcapaso</a:t>
            </a:r>
          </a:p>
          <a:p>
            <a:pPr lvl="1"/>
            <a:r>
              <a:rPr lang="es-CO" dirty="0" smtClean="0"/>
              <a:t>Insuficiencia cardíaca congestiva</a:t>
            </a:r>
          </a:p>
          <a:p>
            <a:pPr lvl="1"/>
            <a:r>
              <a:rPr lang="es-CO" dirty="0" smtClean="0"/>
              <a:t>Enfermedad arterial periférica de miembros inferiores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65766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RAZONES PARA LA REHABILITACIÓN CARDIOVASCULAR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Las enfermedades cardiovasculares constituyen la primera causa de muerte en los países en vías de desarrollo</a:t>
            </a:r>
          </a:p>
          <a:p>
            <a:endParaRPr lang="es-CO" sz="1100" dirty="0" smtClean="0"/>
          </a:p>
          <a:p>
            <a:r>
              <a:rPr lang="es-CO" dirty="0" smtClean="0"/>
              <a:t>La evidencia disponible indica que las intervenciones preventivas tienen gran impacto en los pacientes con enfermedad coronaria</a:t>
            </a:r>
          </a:p>
          <a:p>
            <a:endParaRPr lang="es-CO" sz="1200" dirty="0" smtClean="0"/>
          </a:p>
          <a:p>
            <a:r>
              <a:rPr lang="es-CO" dirty="0"/>
              <a:t>D</a:t>
            </a:r>
            <a:r>
              <a:rPr lang="es-CO" dirty="0" smtClean="0"/>
              <a:t>entro de los programas preventivos, los de rehabilitación cardiovascular constituyen una herramienta fundamental en el </a:t>
            </a:r>
            <a:r>
              <a:rPr lang="es-CO" dirty="0" err="1" smtClean="0"/>
              <a:t>manejointegral</a:t>
            </a:r>
            <a:r>
              <a:rPr lang="es-CO" dirty="0" smtClean="0"/>
              <a:t> de estos pacientes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47720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DEFINICIÓN REHABILITACIÓN PULMONAR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es-CO" dirty="0" smtClean="0"/>
              <a:t>Según Sociedad Americana de Tórax y Sociedad Europea Respiratoria: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«Es una intervención basada en la evidencia, multidisciplinaria y comprehensiva, para pacientes con enfermedades respiratorias crónicas que están sintomáticos y que frecuentemente tienen disminución de las actividades de la vida diaria»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04365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3600" dirty="0" smtClean="0"/>
              <a:t>OBJETIVOS DE LA REHABILITACIÓN PULMONAR</a:t>
            </a:r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r>
              <a:rPr lang="es-CO" dirty="0" smtClean="0"/>
              <a:t>Integrada dentro del tratamiento individualizado del paciente, pretende: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Reducir los síntomas</a:t>
            </a:r>
          </a:p>
          <a:p>
            <a:pPr lvl="1"/>
            <a:r>
              <a:rPr lang="es-CO" dirty="0" smtClean="0"/>
              <a:t>Optimizar el estado funcional</a:t>
            </a:r>
          </a:p>
          <a:p>
            <a:pPr lvl="1"/>
            <a:r>
              <a:rPr lang="es-CO" dirty="0" smtClean="0"/>
              <a:t>Incrementar la participación</a:t>
            </a:r>
          </a:p>
          <a:p>
            <a:pPr lvl="1"/>
            <a:r>
              <a:rPr lang="es-CO" dirty="0" smtClean="0"/>
              <a:t>Reducir los costos en salud</a:t>
            </a:r>
          </a:p>
          <a:p>
            <a:pPr lvl="1"/>
            <a:r>
              <a:rPr lang="es-CO" dirty="0" smtClean="0"/>
              <a:t>Estabilización o reversa de manifestaciones sistémicas de la enfermedad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716560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1057</Words>
  <Application>Microsoft Office PowerPoint</Application>
  <PresentationFormat>Presentación en pantalla (4:3)</PresentationFormat>
  <Paragraphs>134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REHABILITACION CARDIOPULMONAR: DEFINICIÓN Y CONCEPTOS</vt:lpstr>
      <vt:lpstr>DEFINICIÓN REHABILITACIÓN CARDIOPULMONAR</vt:lpstr>
      <vt:lpstr>DEFINICIÓN REHABILITACIÓN CARDÍACA SEGÚN OMS</vt:lpstr>
      <vt:lpstr>OBJETIVOS DE LA REHABILITACIÓN CARDIOVASCULAR</vt:lpstr>
      <vt:lpstr>ENFOQUES DE LA REHABILITACIÓN CARDIOVASCULAR</vt:lpstr>
      <vt:lpstr>RAÍCES DE LA REHABILITACIÓN CARDIOVASCULAR</vt:lpstr>
      <vt:lpstr>RAZONES PARA LA REHABILITACIÓN CARDIOVASCULAR</vt:lpstr>
      <vt:lpstr>DEFINICIÓN REHABILITACIÓN PULMONAR</vt:lpstr>
      <vt:lpstr>OBJETIVOS DE LA REHABILITACIÓN PULMONAR</vt:lpstr>
      <vt:lpstr>COMPONENTES DE LA REHABILITACIÓN PULMONAR</vt:lpstr>
      <vt:lpstr>RECOMENDACIONES DEL JOINT: AMERICAN COLLEGE OF CHEST PHYSICIANS / AMERICAN ASOCIATION OF CARDIOVASCULAR AND PULMONARY REHABILITATION (ACCP / AACVPR)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REHABILITACION CARDIOPULMONAR: DEFINICIÓN Y CONCEPTOS</dc:title>
  <dc:creator>ALEJANDRO GÓMEZ</dc:creator>
  <cp:lastModifiedBy>ALEJANDRO GÓMEZ</cp:lastModifiedBy>
  <cp:revision>12</cp:revision>
  <dcterms:created xsi:type="dcterms:W3CDTF">2016-07-24T10:40:57Z</dcterms:created>
  <dcterms:modified xsi:type="dcterms:W3CDTF">2016-07-25T00:23:10Z</dcterms:modified>
</cp:coreProperties>
</file>