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2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4E30-DE61-4045-BBAB-1673B0FEBC41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8FF-BF67-4359-8B55-79B313C55F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306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4E30-DE61-4045-BBAB-1673B0FEBC41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8FF-BF67-4359-8B55-79B313C55F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335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4E30-DE61-4045-BBAB-1673B0FEBC41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8FF-BF67-4359-8B55-79B313C55F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186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4E30-DE61-4045-BBAB-1673B0FEBC41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8FF-BF67-4359-8B55-79B313C55F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905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4E30-DE61-4045-BBAB-1673B0FEBC41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8FF-BF67-4359-8B55-79B313C55F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884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4E30-DE61-4045-BBAB-1673B0FEBC41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8FF-BF67-4359-8B55-79B313C55F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513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4E30-DE61-4045-BBAB-1673B0FEBC41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8FF-BF67-4359-8B55-79B313C55F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722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4E30-DE61-4045-BBAB-1673B0FEBC41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8FF-BF67-4359-8B55-79B313C55F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32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4E30-DE61-4045-BBAB-1673B0FEBC41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8FF-BF67-4359-8B55-79B313C55F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479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4E30-DE61-4045-BBAB-1673B0FEBC41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8FF-BF67-4359-8B55-79B313C55F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091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4E30-DE61-4045-BBAB-1673B0FEBC41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8FF-BF67-4359-8B55-79B313C55F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799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4E30-DE61-4045-BBAB-1673B0FEBC41}" type="datetimeFigureOut">
              <a:rPr lang="es-CO" smtClean="0"/>
              <a:t>21/08/2016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D8FF-BF67-4359-8B55-79B313C55F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917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/>
          <a:lstStyle/>
          <a:p>
            <a:r>
              <a:rPr lang="es-CO" dirty="0" smtClean="0"/>
              <a:t>EL CORAZÓN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Alejandro Gómez Rodas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Fisioterapeuta y Kinesiólogo U.T.P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Profesional en Ciencias del Deporte y la Recreación  U.T.P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Especialista en Actividad Física y Salud  </a:t>
            </a:r>
            <a:r>
              <a:rPr lang="es-CO" dirty="0" err="1" smtClean="0">
                <a:solidFill>
                  <a:schemeClr val="tx1"/>
                </a:solidFill>
              </a:rPr>
              <a:t>U.de.A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2809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5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136904" cy="493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6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052736"/>
            <a:ext cx="7544889" cy="460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7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CAPAS DE LA PARED CARDÍACA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es-CO" dirty="0" smtClean="0"/>
              <a:t>La pared cardíaca se divide en 3 capas:</a:t>
            </a:r>
          </a:p>
          <a:p>
            <a:endParaRPr lang="es-CO" sz="1100" dirty="0" smtClean="0"/>
          </a:p>
          <a:p>
            <a:pPr lvl="1"/>
            <a:r>
              <a:rPr lang="es-CO" b="1" dirty="0" smtClean="0"/>
              <a:t>Epicardio:</a:t>
            </a:r>
          </a:p>
          <a:p>
            <a:pPr lvl="2"/>
            <a:r>
              <a:rPr lang="es-CO" dirty="0" smtClean="0"/>
              <a:t>Lámina delgada y transparente, también conocida como capa visceral del pericardio seroso, formada por </a:t>
            </a:r>
            <a:r>
              <a:rPr lang="es-CO" dirty="0" err="1" smtClean="0"/>
              <a:t>mesotelio</a:t>
            </a:r>
            <a:r>
              <a:rPr lang="es-CO" dirty="0" smtClean="0"/>
              <a:t> y un delicado tejido conectivo que le otorga una textura suave y lisa</a:t>
            </a:r>
          </a:p>
          <a:p>
            <a:pPr lvl="2"/>
            <a:endParaRPr lang="es-CO" sz="600" dirty="0" smtClean="0"/>
          </a:p>
          <a:p>
            <a:pPr lvl="1"/>
            <a:r>
              <a:rPr lang="es-CO" b="1" dirty="0" smtClean="0"/>
              <a:t>Miocardio:</a:t>
            </a:r>
          </a:p>
          <a:p>
            <a:pPr lvl="2"/>
            <a:r>
              <a:rPr lang="es-CO" dirty="0" smtClean="0"/>
              <a:t>Tejido muscular cardíaco, responsable de la acción de bombeo, sus células musculares son involuntarias. Se arremolinan en haces diagonales alrededor del corazón</a:t>
            </a:r>
          </a:p>
          <a:p>
            <a:pPr lvl="2"/>
            <a:endParaRPr lang="es-CO" sz="600" dirty="0" smtClean="0"/>
          </a:p>
          <a:p>
            <a:pPr lvl="1"/>
            <a:r>
              <a:rPr lang="es-CO" b="1" dirty="0" smtClean="0"/>
              <a:t>Endocardio:</a:t>
            </a:r>
          </a:p>
          <a:p>
            <a:pPr lvl="2"/>
            <a:r>
              <a:rPr lang="es-CO" dirty="0" smtClean="0"/>
              <a:t>Fina capa de endotelio que yace sobre una delgada capa de tejido conectivo</a:t>
            </a:r>
          </a:p>
          <a:p>
            <a:pPr lvl="2"/>
            <a:r>
              <a:rPr lang="es-CO" dirty="0" smtClean="0"/>
              <a:t>Tapiza las cámaras cardíacas, formando una pared lisa y recubre las válvulas cardíacas</a:t>
            </a:r>
          </a:p>
          <a:p>
            <a:pPr lvl="2"/>
            <a:r>
              <a:rPr lang="es-CO" dirty="0" smtClean="0"/>
              <a:t>Se continúa con el endotelio de los grandes vasos que llegan y salen del corazón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10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052736"/>
            <a:ext cx="7544889" cy="460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3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CÁMARAS CARDÍACAS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/>
          </a:bodyPr>
          <a:lstStyle/>
          <a:p>
            <a:r>
              <a:rPr lang="es-CO" dirty="0" smtClean="0"/>
              <a:t>El corazón tiene 4 cámaras:</a:t>
            </a:r>
          </a:p>
          <a:p>
            <a:pPr lvl="1"/>
            <a:r>
              <a:rPr lang="es-CO" b="1" dirty="0" smtClean="0"/>
              <a:t>2 Aurículas (atrios):</a:t>
            </a:r>
          </a:p>
          <a:p>
            <a:pPr lvl="2"/>
            <a:r>
              <a:rPr lang="es-CO" dirty="0" smtClean="0"/>
              <a:t>En la cara anterior de cada aurícula existe una estructura semejante a una pequeña bolsa denominada orejuela que aumentan levemente la capacidad de cada aurícula</a:t>
            </a:r>
          </a:p>
          <a:p>
            <a:pPr lvl="1"/>
            <a:r>
              <a:rPr lang="es-CO" b="1" dirty="0" smtClean="0"/>
              <a:t>2 ventrículos</a:t>
            </a:r>
          </a:p>
          <a:p>
            <a:pPr lvl="3"/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2898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SURCOS CARDÍACOS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es-CO" dirty="0" smtClean="0"/>
              <a:t>Surcos:</a:t>
            </a:r>
          </a:p>
          <a:p>
            <a:endParaRPr lang="es-CO" sz="900" dirty="0" smtClean="0"/>
          </a:p>
          <a:p>
            <a:pPr lvl="1"/>
            <a:r>
              <a:rPr lang="es-CO" dirty="0" smtClean="0"/>
              <a:t>En la superficie del corazón existen una series de surcos:</a:t>
            </a:r>
          </a:p>
          <a:p>
            <a:pPr lvl="3"/>
            <a:r>
              <a:rPr lang="es-CO" dirty="0" smtClean="0"/>
              <a:t>Contienen vasos sanguíneos y cantidad de grasa variable</a:t>
            </a:r>
          </a:p>
          <a:p>
            <a:pPr lvl="3"/>
            <a:r>
              <a:rPr lang="es-CO" dirty="0" smtClean="0"/>
              <a:t>Marcan los límites entre dos cámaras cardíacas</a:t>
            </a:r>
          </a:p>
          <a:p>
            <a:pPr lvl="3"/>
            <a:endParaRPr lang="es-CO" sz="900" dirty="0" smtClean="0"/>
          </a:p>
          <a:p>
            <a:pPr lvl="1"/>
            <a:r>
              <a:rPr lang="es-CO" b="1" dirty="0" smtClean="0"/>
              <a:t>Surco coronario:</a:t>
            </a:r>
          </a:p>
          <a:p>
            <a:pPr lvl="3"/>
            <a:r>
              <a:rPr lang="es-CO" dirty="0" smtClean="0"/>
              <a:t>Profundo, rodea a casi todo el corazón, limita dos sectores:</a:t>
            </a:r>
          </a:p>
          <a:p>
            <a:pPr lvl="4"/>
            <a:r>
              <a:rPr lang="es-CO" dirty="0" smtClean="0"/>
              <a:t>Auricular (superior) y ventricular (inferior)</a:t>
            </a:r>
          </a:p>
          <a:p>
            <a:pPr lvl="4"/>
            <a:endParaRPr lang="es-CO" sz="900" dirty="0" smtClean="0"/>
          </a:p>
          <a:p>
            <a:pPr lvl="1"/>
            <a:r>
              <a:rPr lang="es-CO" b="1" dirty="0" smtClean="0"/>
              <a:t>Surco interventricular anterior:</a:t>
            </a:r>
          </a:p>
          <a:p>
            <a:pPr lvl="3"/>
            <a:r>
              <a:rPr lang="es-CO" dirty="0" smtClean="0"/>
              <a:t>Hendidura poco profunda ubicada en la cara anterior del corazón, marca el límite entre el ventrículo izquierdo y el derecho</a:t>
            </a:r>
          </a:p>
          <a:p>
            <a:pPr lvl="3"/>
            <a:endParaRPr lang="es-CO" sz="900" dirty="0" smtClean="0"/>
          </a:p>
          <a:p>
            <a:pPr lvl="1"/>
            <a:r>
              <a:rPr lang="es-CO" b="1" dirty="0" smtClean="0"/>
              <a:t>Surco interventricular posterior:</a:t>
            </a:r>
          </a:p>
          <a:p>
            <a:pPr lvl="3"/>
            <a:r>
              <a:rPr lang="es-CO" dirty="0" smtClean="0"/>
              <a:t>Delimita ambos ventrículos en la parte posterior del corazón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87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968552" cy="574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0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AURÍCULA DERECHA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es-CO" dirty="0" smtClean="0"/>
              <a:t>Recibe sangre de 3 venas:</a:t>
            </a:r>
          </a:p>
          <a:p>
            <a:endParaRPr lang="es-CO" sz="900" dirty="0" smtClean="0"/>
          </a:p>
          <a:p>
            <a:pPr lvl="1"/>
            <a:r>
              <a:rPr lang="es-CO" dirty="0" smtClean="0"/>
              <a:t>Vena cava superior</a:t>
            </a:r>
          </a:p>
          <a:p>
            <a:pPr lvl="1"/>
            <a:endParaRPr lang="es-CO" sz="500" dirty="0" smtClean="0"/>
          </a:p>
          <a:p>
            <a:pPr lvl="1"/>
            <a:r>
              <a:rPr lang="es-CO" dirty="0" smtClean="0"/>
              <a:t>Vena cava inferior</a:t>
            </a:r>
          </a:p>
          <a:p>
            <a:pPr lvl="1"/>
            <a:endParaRPr lang="es-CO" sz="500" dirty="0" smtClean="0"/>
          </a:p>
          <a:p>
            <a:pPr lvl="1"/>
            <a:r>
              <a:rPr lang="es-CO" dirty="0" smtClean="0"/>
              <a:t>Seno coronario</a:t>
            </a:r>
          </a:p>
          <a:p>
            <a:pPr lvl="1"/>
            <a:endParaRPr lang="es-CO" sz="1200" dirty="0" smtClean="0"/>
          </a:p>
          <a:p>
            <a:r>
              <a:rPr lang="es-CO" dirty="0" smtClean="0"/>
              <a:t>Las paredes anterior y posterior de la aurícula derecha difieren mucho entre sí:</a:t>
            </a:r>
          </a:p>
          <a:p>
            <a:endParaRPr lang="es-CO" sz="900" dirty="0" smtClean="0"/>
          </a:p>
          <a:p>
            <a:pPr lvl="1"/>
            <a:r>
              <a:rPr lang="es-CO" dirty="0" smtClean="0"/>
              <a:t>La pared posterior es lisa</a:t>
            </a:r>
          </a:p>
          <a:p>
            <a:pPr lvl="1"/>
            <a:endParaRPr lang="es-CO" sz="500" dirty="0" smtClean="0"/>
          </a:p>
          <a:p>
            <a:pPr lvl="1"/>
            <a:r>
              <a:rPr lang="es-CO" dirty="0" smtClean="0"/>
              <a:t>La pared anterior es </a:t>
            </a:r>
            <a:r>
              <a:rPr lang="es-CO" dirty="0" err="1" smtClean="0"/>
              <a:t>trabeculada</a:t>
            </a:r>
            <a:r>
              <a:rPr lang="es-CO" dirty="0" smtClean="0"/>
              <a:t>:</a:t>
            </a:r>
          </a:p>
          <a:p>
            <a:pPr lvl="1"/>
            <a:endParaRPr lang="es-CO" sz="500" dirty="0" smtClean="0"/>
          </a:p>
          <a:p>
            <a:pPr lvl="2"/>
            <a:r>
              <a:rPr lang="es-CO" dirty="0" smtClean="0"/>
              <a:t>Por la presencia de crestas musculares denominadas </a:t>
            </a:r>
            <a:r>
              <a:rPr lang="es-CO" b="1" dirty="0" smtClean="0"/>
              <a:t>músculos pectíneos</a:t>
            </a:r>
            <a:r>
              <a:rPr lang="es-CO" dirty="0" smtClean="0"/>
              <a:t>, que también se extienden dentro de la orejuela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9807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4192245" cy="460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08" y="854422"/>
            <a:ext cx="3559248" cy="514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>
            <a:off x="1403648" y="3429409"/>
            <a:ext cx="504056" cy="23046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115616" y="573407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Aurícula Derecha</a:t>
            </a:r>
            <a:endParaRPr lang="es-CO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7884368" y="3163965"/>
            <a:ext cx="252028" cy="29394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7038274" y="610340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Aurícula Derecha</a:t>
            </a:r>
            <a:endParaRPr lang="es-CO" dirty="0"/>
          </a:p>
        </p:txBody>
      </p:sp>
      <p:cxnSp>
        <p:nvCxnSpPr>
          <p:cNvPr id="10" name="9 Conector recto de flecha"/>
          <p:cNvCxnSpPr/>
          <p:nvPr/>
        </p:nvCxnSpPr>
        <p:spPr>
          <a:xfrm flipH="1" flipV="1">
            <a:off x="4427984" y="1916832"/>
            <a:ext cx="1789609" cy="1872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 flipV="1">
            <a:off x="5724128" y="548680"/>
            <a:ext cx="1665815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5876528" y="4862490"/>
            <a:ext cx="1413787" cy="13933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202841" y="14127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Seno </a:t>
            </a:r>
            <a:r>
              <a:rPr lang="es-CO" dirty="0" err="1" smtClean="0"/>
              <a:t>Carotídeo</a:t>
            </a:r>
            <a:endParaRPr lang="es-CO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491786" y="19131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Vena Cava Superior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752020" y="625580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Vena Cava Inferior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9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CO" dirty="0" smtClean="0"/>
              <a:t>LOCALIZACIÓN DEL CORAZÓN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s-CO" dirty="0" smtClean="0"/>
              <a:t>Órgano relativamente pequeño, del mismo tamaño que un puño cerrado</a:t>
            </a:r>
          </a:p>
          <a:p>
            <a:endParaRPr lang="es-CO" sz="1300" dirty="0" smtClean="0"/>
          </a:p>
          <a:p>
            <a:pPr lvl="1"/>
            <a:r>
              <a:rPr lang="es-CO" dirty="0" smtClean="0"/>
              <a:t>12 cm de largo</a:t>
            </a:r>
          </a:p>
          <a:p>
            <a:pPr lvl="1"/>
            <a:endParaRPr lang="es-CO" sz="600" dirty="0" smtClean="0"/>
          </a:p>
          <a:p>
            <a:pPr lvl="1"/>
            <a:r>
              <a:rPr lang="es-CO" dirty="0" smtClean="0"/>
              <a:t>9 cm en su punto más ancho</a:t>
            </a:r>
          </a:p>
          <a:p>
            <a:pPr lvl="1"/>
            <a:endParaRPr lang="es-CO" sz="600" dirty="0" smtClean="0"/>
          </a:p>
          <a:p>
            <a:pPr lvl="1"/>
            <a:r>
              <a:rPr lang="es-CO" dirty="0" smtClean="0"/>
              <a:t>6 cm de espesor</a:t>
            </a:r>
          </a:p>
          <a:p>
            <a:pPr lvl="1"/>
            <a:endParaRPr lang="es-CO" sz="600" dirty="0" smtClean="0"/>
          </a:p>
          <a:p>
            <a:pPr lvl="1"/>
            <a:r>
              <a:rPr lang="es-CO" dirty="0" smtClean="0"/>
              <a:t>Peso promedio de:</a:t>
            </a:r>
          </a:p>
          <a:p>
            <a:pPr lvl="1"/>
            <a:endParaRPr lang="es-CO" sz="600" dirty="0" smtClean="0"/>
          </a:p>
          <a:p>
            <a:pPr lvl="2"/>
            <a:r>
              <a:rPr lang="es-CO" dirty="0" smtClean="0"/>
              <a:t>250 g en mujeres adultas</a:t>
            </a:r>
          </a:p>
          <a:p>
            <a:pPr lvl="2"/>
            <a:endParaRPr lang="es-CO" sz="600" dirty="0" smtClean="0"/>
          </a:p>
          <a:p>
            <a:pPr lvl="2"/>
            <a:r>
              <a:rPr lang="es-CO" dirty="0" smtClean="0"/>
              <a:t>300 g en hombres adultos</a:t>
            </a:r>
          </a:p>
          <a:p>
            <a:pPr lvl="2"/>
            <a:endParaRPr lang="es-CO" sz="1300" dirty="0" smtClean="0"/>
          </a:p>
          <a:p>
            <a:r>
              <a:rPr lang="es-CO" dirty="0" smtClean="0"/>
              <a:t>Descansa sobre el diafragma, cerca de la línea media de la cavidad torácica</a:t>
            </a:r>
          </a:p>
          <a:p>
            <a:endParaRPr lang="es-CO" sz="1300" dirty="0" smtClean="0"/>
          </a:p>
          <a:p>
            <a:r>
              <a:rPr lang="es-CO" dirty="0" smtClean="0"/>
              <a:t>Yace en el mediastino:</a:t>
            </a:r>
          </a:p>
          <a:p>
            <a:endParaRPr lang="es-CO" sz="600" dirty="0" smtClean="0"/>
          </a:p>
          <a:p>
            <a:pPr lvl="1"/>
            <a:r>
              <a:rPr lang="es-CO" dirty="0" smtClean="0"/>
              <a:t>Masa de tejido que se extiende desde el esternón hasta la columna vertebral, entre los pulmones</a:t>
            </a:r>
          </a:p>
          <a:p>
            <a:pPr lvl="1"/>
            <a:endParaRPr lang="es-CO" sz="600" dirty="0" smtClean="0"/>
          </a:p>
          <a:p>
            <a:pPr lvl="1"/>
            <a:r>
              <a:rPr lang="es-CO" dirty="0" smtClean="0"/>
              <a:t>Aproximadamente 2/3 del corazón se encuentran a la izquierda de la línea media del cuerpo</a:t>
            </a:r>
          </a:p>
          <a:p>
            <a:pPr lvl="2"/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8153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27805" cy="41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9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AURÍCULA DERECHA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/>
              <a:t>Entre la aurícula derecha y la izquierda se encuentra un tabique delgado denominado:</a:t>
            </a:r>
          </a:p>
          <a:p>
            <a:endParaRPr lang="es-CO" sz="900" dirty="0" smtClean="0"/>
          </a:p>
          <a:p>
            <a:pPr lvl="1"/>
            <a:r>
              <a:rPr lang="es-CO" b="1" dirty="0" smtClean="0"/>
              <a:t>Septum o tabique interauricular</a:t>
            </a:r>
          </a:p>
          <a:p>
            <a:pPr lvl="2"/>
            <a:r>
              <a:rPr lang="es-CO" dirty="0" smtClean="0"/>
              <a:t>Aquí se encuentra la </a:t>
            </a:r>
            <a:r>
              <a:rPr lang="es-CO" b="1" dirty="0" smtClean="0"/>
              <a:t>fosa oval</a:t>
            </a:r>
            <a:r>
              <a:rPr lang="es-CO" dirty="0" smtClean="0"/>
              <a:t>, remanente del foramen oval, comunicación interauricular fetal que se cierra luego del nacimiento</a:t>
            </a:r>
          </a:p>
          <a:p>
            <a:pPr lvl="2"/>
            <a:endParaRPr lang="es-CO" sz="900" dirty="0" smtClean="0"/>
          </a:p>
          <a:p>
            <a:r>
              <a:rPr lang="es-CO" dirty="0" smtClean="0"/>
              <a:t>La sangre pasa de la aurícula derecha al ventrículo derecho a través de la:</a:t>
            </a:r>
          </a:p>
          <a:p>
            <a:endParaRPr lang="es-CO" sz="900" dirty="0" smtClean="0"/>
          </a:p>
          <a:p>
            <a:pPr lvl="1"/>
            <a:r>
              <a:rPr lang="es-CO" b="1" dirty="0" smtClean="0"/>
              <a:t>Válvula tricúspide</a:t>
            </a:r>
            <a:r>
              <a:rPr lang="es-CO" dirty="0" smtClean="0"/>
              <a:t> (porque tiene tres valvas o cúspides</a:t>
            </a:r>
          </a:p>
          <a:p>
            <a:pPr lvl="1"/>
            <a:endParaRPr lang="es-CO" sz="500" dirty="0" smtClean="0"/>
          </a:p>
          <a:p>
            <a:pPr lvl="1"/>
            <a:r>
              <a:rPr lang="es-CO" dirty="0" smtClean="0"/>
              <a:t>Las válvulas están compuestas de tejido conectivo denso cubierto por endocardio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8620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43802"/>
            <a:ext cx="4323484" cy="499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59" y="728847"/>
            <a:ext cx="3768499" cy="490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>
            <a:off x="2327708" y="3068960"/>
            <a:ext cx="660116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763688" y="60932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Septum Interauricular</a:t>
            </a:r>
            <a:endParaRPr lang="es-CO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6948264" y="3437571"/>
            <a:ext cx="660116" cy="24397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372200" y="592433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Válvula Tricúspide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296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VENTRÍCULO DERECHO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70000" lnSpcReduction="20000"/>
          </a:bodyPr>
          <a:lstStyle/>
          <a:p>
            <a:r>
              <a:rPr lang="es-CO" dirty="0" smtClean="0"/>
              <a:t>Forma la mayor parte de la cara anterior del corazón</a:t>
            </a:r>
          </a:p>
          <a:p>
            <a:endParaRPr lang="es-CO" sz="1100" dirty="0" smtClean="0"/>
          </a:p>
          <a:p>
            <a:r>
              <a:rPr lang="es-CO" dirty="0" smtClean="0"/>
              <a:t>Contiene una serie de relieves internos formado por fibras musculares llamadas </a:t>
            </a:r>
            <a:r>
              <a:rPr lang="es-CO" b="1" dirty="0" smtClean="0"/>
              <a:t>trabéculas carnosas</a:t>
            </a:r>
          </a:p>
          <a:p>
            <a:pPr lvl="1"/>
            <a:r>
              <a:rPr lang="es-CO" dirty="0" smtClean="0"/>
              <a:t>Algunas conforman el sistema de conducción cardíaco</a:t>
            </a:r>
          </a:p>
          <a:p>
            <a:pPr lvl="1"/>
            <a:endParaRPr lang="es-CO" sz="1100" dirty="0" smtClean="0"/>
          </a:p>
          <a:p>
            <a:r>
              <a:rPr lang="es-CO" dirty="0" smtClean="0"/>
              <a:t>Las cúspides de la válvula tricúspide se conectan con </a:t>
            </a:r>
            <a:r>
              <a:rPr lang="es-CO" b="1" dirty="0" smtClean="0"/>
              <a:t>cuerdas tendinosas</a:t>
            </a:r>
            <a:r>
              <a:rPr lang="es-CO" dirty="0" smtClean="0"/>
              <a:t> que a su vez se conectan con los </a:t>
            </a:r>
            <a:r>
              <a:rPr lang="es-CO" b="1" dirty="0" smtClean="0"/>
              <a:t>músculos papilares</a:t>
            </a:r>
          </a:p>
          <a:p>
            <a:endParaRPr lang="es-CO" sz="1300" dirty="0" smtClean="0"/>
          </a:p>
          <a:p>
            <a:r>
              <a:rPr lang="es-CO" dirty="0" smtClean="0"/>
              <a:t>Se encuentra separado del ventrículo izquierdo por el </a:t>
            </a:r>
            <a:r>
              <a:rPr lang="es-CO" b="1" dirty="0" smtClean="0"/>
              <a:t>septum interventricular</a:t>
            </a:r>
          </a:p>
          <a:p>
            <a:endParaRPr lang="es-CO" sz="1300" dirty="0" smtClean="0"/>
          </a:p>
          <a:p>
            <a:r>
              <a:rPr lang="es-CO" dirty="0" smtClean="0"/>
              <a:t>La sangre pasa del ventrículo derecho a través de la </a:t>
            </a:r>
            <a:r>
              <a:rPr lang="es-CO" b="1" dirty="0" smtClean="0"/>
              <a:t>válvula pulmonar</a:t>
            </a:r>
            <a:r>
              <a:rPr lang="es-CO" dirty="0" smtClean="0"/>
              <a:t>, hacia una gran arteria llamada </a:t>
            </a:r>
            <a:r>
              <a:rPr lang="es-CO" b="1" dirty="0" smtClean="0"/>
              <a:t>tronco pulmonar</a:t>
            </a:r>
            <a:r>
              <a:rPr lang="es-CO" dirty="0" smtClean="0"/>
              <a:t>, que se divide en las</a:t>
            </a:r>
          </a:p>
          <a:p>
            <a:endParaRPr lang="es-CO" sz="1300" dirty="0" smtClean="0"/>
          </a:p>
          <a:p>
            <a:pPr lvl="1"/>
            <a:r>
              <a:rPr lang="es-CO" b="1" dirty="0" smtClean="0"/>
              <a:t>Arteria pulmonar derecha</a:t>
            </a:r>
          </a:p>
          <a:p>
            <a:pPr lvl="1"/>
            <a:endParaRPr lang="es-CO" sz="600" b="1" dirty="0" smtClean="0"/>
          </a:p>
          <a:p>
            <a:pPr lvl="1"/>
            <a:r>
              <a:rPr lang="es-CO" b="1" dirty="0" smtClean="0"/>
              <a:t>Arteria pulmonar izquierda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953412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203848" y="1484784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55259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29585"/>
            <a:ext cx="5256584" cy="471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>
            <a:off x="3203848" y="4509120"/>
            <a:ext cx="1872208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043608" y="469378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Cuerdas Tendinosas</a:t>
            </a:r>
            <a:endParaRPr lang="es-CO" dirty="0"/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3261325" y="5113192"/>
            <a:ext cx="1872208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101085" y="53180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Músculos Papilares</a:t>
            </a:r>
            <a:endParaRPr lang="es-CO" dirty="0"/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3635896" y="4839321"/>
            <a:ext cx="2736304" cy="11819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259632" y="5836622"/>
            <a:ext cx="253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Septum Interventricular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8607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40564"/>
            <a:ext cx="4562251" cy="535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 flipH="1">
            <a:off x="2411760" y="2276872"/>
            <a:ext cx="2497149" cy="11819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39552" y="331927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Válvula Pulmonar</a:t>
            </a:r>
            <a:endParaRPr lang="es-CO" dirty="0"/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5268950" y="908720"/>
            <a:ext cx="1319274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581087" y="72405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Tronco Pulmonar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7836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AURÍCULA IZQUIERDA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O" dirty="0" smtClean="0"/>
              <a:t>Forma la mayor parte de la base del corazón</a:t>
            </a:r>
          </a:p>
          <a:p>
            <a:endParaRPr lang="es-CO" sz="900" dirty="0" smtClean="0"/>
          </a:p>
          <a:p>
            <a:r>
              <a:rPr lang="es-CO" dirty="0" smtClean="0"/>
              <a:t>Recibe sangre proveniente de los pulmones a través de </a:t>
            </a:r>
            <a:r>
              <a:rPr lang="es-CO" b="1" dirty="0" smtClean="0"/>
              <a:t>4 venas pulmonares</a:t>
            </a:r>
          </a:p>
          <a:p>
            <a:endParaRPr lang="es-CO" sz="900" b="1" dirty="0" smtClean="0"/>
          </a:p>
          <a:p>
            <a:r>
              <a:rPr lang="es-CO" dirty="0" smtClean="0"/>
              <a:t>Su pared posterior es lisa</a:t>
            </a:r>
          </a:p>
          <a:p>
            <a:endParaRPr lang="es-CO" sz="900" dirty="0" smtClean="0"/>
          </a:p>
          <a:p>
            <a:r>
              <a:rPr lang="es-CO" dirty="0" smtClean="0"/>
              <a:t>La pared anterior también es lisa, dado que los músculos pectíneos están confinados a la orejuela izquierda</a:t>
            </a:r>
          </a:p>
          <a:p>
            <a:endParaRPr lang="es-CO" sz="900" dirty="0" smtClean="0"/>
          </a:p>
          <a:p>
            <a:r>
              <a:rPr lang="es-CO" dirty="0" smtClean="0"/>
              <a:t>La sangre pasa de la aurícula izquierda al ventrículo izquierdo por medio de la </a:t>
            </a:r>
            <a:r>
              <a:rPr lang="es-CO" b="1" dirty="0" smtClean="0"/>
              <a:t>válvula bicúspide o mitral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819469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VENTRÍCULO IZQUIERDO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O" dirty="0" smtClean="0"/>
              <a:t>Forma el vértice o ápex del corazón</a:t>
            </a:r>
          </a:p>
          <a:p>
            <a:endParaRPr lang="es-CO" sz="900" dirty="0" smtClean="0"/>
          </a:p>
          <a:p>
            <a:r>
              <a:rPr lang="es-CO" dirty="0" smtClean="0"/>
              <a:t>Al igual que el ventrículo derecho, también contiene:</a:t>
            </a:r>
          </a:p>
          <a:p>
            <a:endParaRPr lang="es-CO" sz="900" dirty="0" smtClean="0"/>
          </a:p>
          <a:p>
            <a:pPr lvl="1"/>
            <a:r>
              <a:rPr lang="es-CO" dirty="0" smtClean="0"/>
              <a:t>Trabéculas carnosas</a:t>
            </a:r>
          </a:p>
          <a:p>
            <a:pPr lvl="1"/>
            <a:endParaRPr lang="es-CO" sz="500" dirty="0" smtClean="0"/>
          </a:p>
          <a:p>
            <a:pPr lvl="1"/>
            <a:r>
              <a:rPr lang="es-CO" dirty="0"/>
              <a:t>C</a:t>
            </a:r>
            <a:r>
              <a:rPr lang="es-CO" dirty="0" smtClean="0"/>
              <a:t>uerdas tendinosas</a:t>
            </a:r>
          </a:p>
          <a:p>
            <a:pPr lvl="1"/>
            <a:endParaRPr lang="es-CO" sz="500" dirty="0" smtClean="0"/>
          </a:p>
          <a:p>
            <a:pPr lvl="1"/>
            <a:r>
              <a:rPr lang="es-CO" dirty="0" smtClean="0"/>
              <a:t>Músculos papilares</a:t>
            </a:r>
          </a:p>
          <a:p>
            <a:pPr lvl="1"/>
            <a:endParaRPr lang="es-CO" sz="900" dirty="0" smtClean="0"/>
          </a:p>
          <a:p>
            <a:r>
              <a:rPr lang="es-CO" dirty="0" smtClean="0"/>
              <a:t>La sangre pasa desde el ventrículo </a:t>
            </a:r>
            <a:r>
              <a:rPr lang="es-CO" b="1" dirty="0" smtClean="0"/>
              <a:t>izquierdo a través de la válvula aórtica hacia la </a:t>
            </a:r>
            <a:r>
              <a:rPr lang="es-CO" dirty="0" smtClean="0"/>
              <a:t>aorta ascendente, se dirige hacia las </a:t>
            </a:r>
            <a:r>
              <a:rPr lang="es-CO" b="1" dirty="0" smtClean="0"/>
              <a:t>arterias coronarias </a:t>
            </a:r>
            <a:r>
              <a:rPr lang="es-CO" dirty="0" smtClean="0"/>
              <a:t>que nacen de ella e irrigan al corazón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2384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8" y="692696"/>
            <a:ext cx="4675967" cy="472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 flipH="1">
            <a:off x="1907704" y="3035612"/>
            <a:ext cx="1056990" cy="2553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755576" y="58052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Válvula Aórtica</a:t>
            </a:r>
            <a:endParaRPr lang="es-CO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73" y="703249"/>
            <a:ext cx="409091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H="1" flipV="1">
            <a:off x="4860273" y="1052736"/>
            <a:ext cx="1920845" cy="18130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347864" y="68358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Válvula Aórtica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4951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533311" cy="459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45212"/>
            <a:ext cx="4657706" cy="399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>
            <a:endCxn id="4" idx="0"/>
          </p:cNvCxnSpPr>
          <p:nvPr/>
        </p:nvCxnSpPr>
        <p:spPr>
          <a:xfrm>
            <a:off x="2915816" y="3861048"/>
            <a:ext cx="504056" cy="19035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2447764" y="576461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Aurícula izquierda</a:t>
            </a:r>
            <a:endParaRPr lang="es-CO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6012160" y="3349104"/>
            <a:ext cx="144016" cy="20899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112060" y="539528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Válvula Mitral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037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LOCALIZACIÓN DEL CORAZÓN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 smtClean="0"/>
              <a:t>El vértice o punta (ápex) del corazón se dirige:</a:t>
            </a:r>
          </a:p>
          <a:p>
            <a:endParaRPr lang="es-CO" sz="800" dirty="0" smtClean="0"/>
          </a:p>
          <a:p>
            <a:pPr lvl="1"/>
            <a:r>
              <a:rPr lang="es-CO" dirty="0" smtClean="0"/>
              <a:t>Abajo</a:t>
            </a:r>
          </a:p>
          <a:p>
            <a:pPr lvl="1"/>
            <a:endParaRPr lang="es-CO" sz="400" dirty="0" smtClean="0"/>
          </a:p>
          <a:p>
            <a:pPr lvl="1"/>
            <a:r>
              <a:rPr lang="es-CO" dirty="0" smtClean="0"/>
              <a:t>Adelante</a:t>
            </a:r>
          </a:p>
          <a:p>
            <a:pPr lvl="1"/>
            <a:endParaRPr lang="es-CO" sz="400" dirty="0" smtClean="0"/>
          </a:p>
          <a:p>
            <a:pPr lvl="1"/>
            <a:r>
              <a:rPr lang="es-CO" dirty="0" smtClean="0"/>
              <a:t>Izquierda</a:t>
            </a:r>
          </a:p>
          <a:p>
            <a:pPr lvl="1"/>
            <a:endParaRPr lang="es-CO" sz="900" dirty="0" smtClean="0"/>
          </a:p>
          <a:p>
            <a:r>
              <a:rPr lang="es-CO" dirty="0" smtClean="0"/>
              <a:t>La base ancha se dirige:</a:t>
            </a:r>
          </a:p>
          <a:p>
            <a:endParaRPr lang="es-CO" sz="900" dirty="0" smtClean="0"/>
          </a:p>
          <a:p>
            <a:pPr lvl="1"/>
            <a:r>
              <a:rPr lang="es-CO" dirty="0" smtClean="0"/>
              <a:t>Atrás</a:t>
            </a:r>
          </a:p>
          <a:p>
            <a:pPr lvl="1"/>
            <a:endParaRPr lang="es-CO" sz="400" dirty="0" smtClean="0"/>
          </a:p>
          <a:p>
            <a:pPr lvl="1"/>
            <a:r>
              <a:rPr lang="es-CO" dirty="0" smtClean="0"/>
              <a:t>Arriba</a:t>
            </a:r>
          </a:p>
          <a:p>
            <a:pPr lvl="1"/>
            <a:endParaRPr lang="es-CO" sz="400" dirty="0" smtClean="0"/>
          </a:p>
          <a:p>
            <a:pPr lvl="1"/>
            <a:r>
              <a:rPr lang="es-CO" dirty="0" smtClean="0"/>
              <a:t>Derecha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32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63049" y="1319406"/>
            <a:ext cx="5633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 smtClean="0"/>
              <a:t>www.youtube.com/watch?v=3HhM612sc3k</a:t>
            </a:r>
            <a:endParaRPr lang="es-CO" sz="2400" dirty="0"/>
          </a:p>
        </p:txBody>
      </p:sp>
      <p:sp>
        <p:nvSpPr>
          <p:cNvPr id="3" name="2 Rectángulo"/>
          <p:cNvSpPr/>
          <p:nvPr/>
        </p:nvSpPr>
        <p:spPr>
          <a:xfrm>
            <a:off x="1475656" y="2891227"/>
            <a:ext cx="5696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 smtClean="0"/>
              <a:t>www.youtube.com/watch?v=5WJMXtul3WY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00263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400" dirty="0" smtClean="0"/>
              <a:t>ESPESOR MIOCÁRDICO Y FUNCIÓN</a:t>
            </a:r>
            <a:endParaRPr lang="es-CO" sz="3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O" dirty="0" smtClean="0"/>
              <a:t>Debido a que los </a:t>
            </a:r>
            <a:r>
              <a:rPr lang="es-CO" u="sng" dirty="0" smtClean="0"/>
              <a:t>ventrículos</a:t>
            </a:r>
            <a:r>
              <a:rPr lang="es-CO" dirty="0" smtClean="0"/>
              <a:t> bombean sangre a mayor distancia, sus </a:t>
            </a:r>
            <a:r>
              <a:rPr lang="es-CO" u="sng" dirty="0" smtClean="0"/>
              <a:t>paredes son más gruesas</a:t>
            </a:r>
          </a:p>
          <a:p>
            <a:endParaRPr lang="es-CO" sz="1400" dirty="0" smtClean="0"/>
          </a:p>
          <a:p>
            <a:r>
              <a:rPr lang="es-CO" dirty="0" smtClean="0"/>
              <a:t>El </a:t>
            </a:r>
            <a:r>
              <a:rPr lang="es-CO" u="sng" dirty="0" smtClean="0"/>
              <a:t>ventrículo derecho</a:t>
            </a:r>
            <a:r>
              <a:rPr lang="es-CO" dirty="0" smtClean="0"/>
              <a:t> tiene una </a:t>
            </a:r>
            <a:r>
              <a:rPr lang="es-CO" u="sng" dirty="0" smtClean="0"/>
              <a:t>carga de trabajo menor</a:t>
            </a:r>
          </a:p>
          <a:p>
            <a:endParaRPr lang="es-CO" sz="1400" dirty="0" smtClean="0"/>
          </a:p>
          <a:p>
            <a:pPr lvl="1"/>
            <a:r>
              <a:rPr lang="es-CO" dirty="0" smtClean="0"/>
              <a:t>Bombea sangre a pulmones con menor:</a:t>
            </a:r>
          </a:p>
          <a:p>
            <a:pPr lvl="1"/>
            <a:endParaRPr lang="es-CO" sz="500" dirty="0" smtClean="0"/>
          </a:p>
          <a:p>
            <a:pPr lvl="2"/>
            <a:r>
              <a:rPr lang="es-CO" dirty="0" smtClean="0"/>
              <a:t>Distancia, presión y resistencia al flujo</a:t>
            </a:r>
          </a:p>
          <a:p>
            <a:pPr lvl="2"/>
            <a:endParaRPr lang="es-CO" sz="900" dirty="0" smtClean="0"/>
          </a:p>
          <a:p>
            <a:r>
              <a:rPr lang="es-CO" u="sng" dirty="0" smtClean="0"/>
              <a:t>Ventrículo izquierdo</a:t>
            </a:r>
            <a:r>
              <a:rPr lang="es-CO" dirty="0" smtClean="0"/>
              <a:t>, todo lo </a:t>
            </a:r>
            <a:r>
              <a:rPr lang="es-CO" u="sng" dirty="0" smtClean="0"/>
              <a:t>contrario</a:t>
            </a:r>
            <a:r>
              <a:rPr lang="es-CO" dirty="0" smtClean="0"/>
              <a:t>!</a:t>
            </a:r>
          </a:p>
          <a:p>
            <a:endParaRPr lang="es-CO" sz="1600" dirty="0" smtClean="0"/>
          </a:p>
          <a:p>
            <a:r>
              <a:rPr lang="es-CO" dirty="0" smtClean="0"/>
              <a:t>Forma de la luz del ventrículo izquierdo: </a:t>
            </a:r>
            <a:r>
              <a:rPr lang="es-CO" u="sng" dirty="0" smtClean="0"/>
              <a:t>circular</a:t>
            </a:r>
          </a:p>
          <a:p>
            <a:endParaRPr lang="es-CO" sz="1600" u="sng" dirty="0" smtClean="0"/>
          </a:p>
          <a:p>
            <a:r>
              <a:rPr lang="es-CO" dirty="0" smtClean="0"/>
              <a:t>Formal de la luz del ventrículo derecho: </a:t>
            </a:r>
            <a:r>
              <a:rPr lang="es-CO" u="sng" dirty="0" smtClean="0"/>
              <a:t>semilunar</a:t>
            </a:r>
            <a:endParaRPr lang="es-CO" u="sng" dirty="0"/>
          </a:p>
        </p:txBody>
      </p:sp>
    </p:spTree>
    <p:extLst>
      <p:ext uri="{BB962C8B-B14F-4D97-AF65-F5344CB8AC3E}">
        <p14:creationId xmlns:p14="http://schemas.microsoft.com/office/powerpoint/2010/main" val="3874839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3788"/>
            <a:ext cx="8352928" cy="575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617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3"/>
            <a:ext cx="8389162" cy="444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604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ESQUELETO FIBROSO DEL CORAZÓN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s-CO" dirty="0" smtClean="0"/>
              <a:t>La pared cardíaca también tiene tejido conectivo denso, forma:</a:t>
            </a:r>
          </a:p>
          <a:p>
            <a:endParaRPr lang="es-CO" sz="1400" dirty="0" smtClean="0"/>
          </a:p>
          <a:p>
            <a:pPr lvl="1"/>
            <a:r>
              <a:rPr lang="es-CO" u="sng" dirty="0" smtClean="0"/>
              <a:t>Esqueleto fibroso del corazón</a:t>
            </a:r>
          </a:p>
          <a:p>
            <a:pPr lvl="1"/>
            <a:endParaRPr lang="es-CO" sz="1400" u="sng" dirty="0" smtClean="0"/>
          </a:p>
          <a:p>
            <a:pPr lvl="2"/>
            <a:r>
              <a:rPr lang="es-CO" dirty="0" smtClean="0"/>
              <a:t>Cuatro anillos de tejido conectivo denso</a:t>
            </a:r>
          </a:p>
          <a:p>
            <a:pPr lvl="2"/>
            <a:endParaRPr lang="es-CO" sz="400" dirty="0" smtClean="0"/>
          </a:p>
          <a:p>
            <a:pPr lvl="3"/>
            <a:r>
              <a:rPr lang="es-CO" dirty="0" smtClean="0"/>
              <a:t>Rodean a las válvulas cardíacas, las fusionan entre sí y las unen al tabique interventricular</a:t>
            </a:r>
          </a:p>
          <a:p>
            <a:pPr lvl="3"/>
            <a:endParaRPr lang="es-CO" sz="400" dirty="0" smtClean="0"/>
          </a:p>
          <a:p>
            <a:pPr lvl="3"/>
            <a:r>
              <a:rPr lang="es-CO" dirty="0" smtClean="0"/>
              <a:t>Evita el </a:t>
            </a:r>
            <a:r>
              <a:rPr lang="es-CO" dirty="0" err="1" smtClean="0"/>
              <a:t>sobreestiramiento</a:t>
            </a:r>
            <a:r>
              <a:rPr lang="es-CO" dirty="0" smtClean="0"/>
              <a:t> de las válvulas</a:t>
            </a:r>
          </a:p>
          <a:p>
            <a:pPr lvl="3"/>
            <a:endParaRPr lang="es-CO" sz="400" dirty="0" smtClean="0"/>
          </a:p>
          <a:p>
            <a:pPr lvl="3"/>
            <a:r>
              <a:rPr lang="es-CO" dirty="0" smtClean="0"/>
              <a:t>Sirven como punto de inserción a fibras musculares cardíacas</a:t>
            </a:r>
          </a:p>
          <a:p>
            <a:pPr lvl="3"/>
            <a:endParaRPr lang="es-CO" sz="400" dirty="0" smtClean="0"/>
          </a:p>
          <a:p>
            <a:pPr lvl="3"/>
            <a:r>
              <a:rPr lang="es-CO" dirty="0" smtClean="0"/>
              <a:t>Sirven como aislante eléctrico entre aurículas y ventrículos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7745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11008" cy="496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71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LOCALIZACIÓN DEL CORAZÓN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/>
              <a:t>El corazón también tiene caras y bordes (márgenes):</a:t>
            </a:r>
          </a:p>
          <a:p>
            <a:endParaRPr lang="es-CO" sz="900" dirty="0" smtClean="0"/>
          </a:p>
          <a:p>
            <a:pPr lvl="1"/>
            <a:r>
              <a:rPr lang="es-CO" dirty="0" smtClean="0"/>
              <a:t>Cara anterior:</a:t>
            </a:r>
          </a:p>
          <a:p>
            <a:pPr lvl="2"/>
            <a:r>
              <a:rPr lang="es-CO" dirty="0" smtClean="0"/>
              <a:t>Se ubica detrás del esternón y las costillas</a:t>
            </a:r>
          </a:p>
          <a:p>
            <a:pPr lvl="2"/>
            <a:endParaRPr lang="es-CO" sz="500" dirty="0" smtClean="0"/>
          </a:p>
          <a:p>
            <a:pPr lvl="1"/>
            <a:r>
              <a:rPr lang="es-CO" dirty="0" smtClean="0"/>
              <a:t>Cara inferior:</a:t>
            </a:r>
          </a:p>
          <a:p>
            <a:pPr lvl="2"/>
            <a:r>
              <a:rPr lang="es-CO" dirty="0" smtClean="0"/>
              <a:t>Se ubica entre el vértice y el </a:t>
            </a:r>
            <a:r>
              <a:rPr lang="es-CO" b="1" dirty="0" smtClean="0"/>
              <a:t>borde derecho</a:t>
            </a:r>
            <a:r>
              <a:rPr lang="es-CO" dirty="0" smtClean="0"/>
              <a:t> y descansa principalmente sobre el diafragma</a:t>
            </a:r>
          </a:p>
          <a:p>
            <a:pPr lvl="2"/>
            <a:endParaRPr lang="es-CO" sz="500" dirty="0" smtClean="0"/>
          </a:p>
          <a:p>
            <a:pPr lvl="1"/>
            <a:r>
              <a:rPr lang="es-CO" dirty="0" smtClean="0"/>
              <a:t>Borde derecho:</a:t>
            </a:r>
          </a:p>
          <a:p>
            <a:pPr lvl="2"/>
            <a:r>
              <a:rPr lang="es-CO" dirty="0" smtClean="0"/>
              <a:t>Mira hacia el pulmón derecho y se extiende desde la cara inferior hasta la base</a:t>
            </a:r>
          </a:p>
          <a:p>
            <a:pPr lvl="2"/>
            <a:endParaRPr lang="es-CO" sz="500" dirty="0" smtClean="0"/>
          </a:p>
          <a:p>
            <a:pPr lvl="1"/>
            <a:r>
              <a:rPr lang="es-CO" dirty="0" smtClean="0"/>
              <a:t>Borde izquierdo:</a:t>
            </a:r>
          </a:p>
          <a:p>
            <a:pPr lvl="2"/>
            <a:r>
              <a:rPr lang="es-CO" dirty="0" smtClean="0"/>
              <a:t>Mira hacia el pulmón izquierdo y se extiende desde la base al ápice</a:t>
            </a:r>
          </a:p>
        </p:txBody>
      </p:sp>
    </p:spTree>
    <p:extLst>
      <p:ext uri="{BB962C8B-B14F-4D97-AF65-F5344CB8AC3E}">
        <p14:creationId xmlns:p14="http://schemas.microsoft.com/office/powerpoint/2010/main" val="38024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20688"/>
            <a:ext cx="811975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1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621761" cy="520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0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PERICARDIO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Membrana que protege y rodea al corazón</a:t>
            </a:r>
          </a:p>
          <a:p>
            <a:endParaRPr lang="es-CO" sz="800" dirty="0" smtClean="0"/>
          </a:p>
          <a:p>
            <a:r>
              <a:rPr lang="es-CO" dirty="0" smtClean="0"/>
              <a:t>Mantiene el corazón en su posición en el mediastino, otorgando libertad de movimiento para la contracción</a:t>
            </a:r>
          </a:p>
          <a:p>
            <a:endParaRPr lang="es-CO" sz="800" dirty="0" smtClean="0"/>
          </a:p>
          <a:p>
            <a:r>
              <a:rPr lang="es-CO" dirty="0" smtClean="0"/>
              <a:t>Se divide en dos partes:</a:t>
            </a:r>
          </a:p>
          <a:p>
            <a:endParaRPr lang="es-CO" sz="800" dirty="0" smtClean="0"/>
          </a:p>
          <a:p>
            <a:pPr lvl="1"/>
            <a:r>
              <a:rPr lang="es-CO" dirty="0" smtClean="0"/>
              <a:t>Pericardio fibroso</a:t>
            </a:r>
          </a:p>
          <a:p>
            <a:pPr lvl="1"/>
            <a:endParaRPr lang="es-CO" sz="400" dirty="0" smtClean="0"/>
          </a:p>
          <a:p>
            <a:pPr lvl="1"/>
            <a:r>
              <a:rPr lang="es-CO" dirty="0" smtClean="0"/>
              <a:t>Pericardio seroso</a:t>
            </a:r>
          </a:p>
        </p:txBody>
      </p:sp>
    </p:spTree>
    <p:extLst>
      <p:ext uri="{BB962C8B-B14F-4D97-AF65-F5344CB8AC3E}">
        <p14:creationId xmlns:p14="http://schemas.microsoft.com/office/powerpoint/2010/main" val="761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PERICARDIO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O" b="1" dirty="0" smtClean="0"/>
              <a:t>Pericardio fibroso:</a:t>
            </a:r>
          </a:p>
          <a:p>
            <a:endParaRPr lang="es-CO" sz="900" dirty="0" smtClean="0"/>
          </a:p>
          <a:p>
            <a:pPr lvl="1"/>
            <a:r>
              <a:rPr lang="es-CO" dirty="0" smtClean="0"/>
              <a:t>Superficial, compuesto de tejido conectivo denso, irregular, poco elástico y resistente</a:t>
            </a:r>
          </a:p>
          <a:p>
            <a:pPr lvl="1"/>
            <a:endParaRPr lang="es-CO" sz="500" dirty="0" smtClean="0"/>
          </a:p>
          <a:p>
            <a:pPr lvl="1"/>
            <a:r>
              <a:rPr lang="es-CO" dirty="0" smtClean="0"/>
              <a:t>Semejante a un saco, yace sobre el diafragma fijándose en él</a:t>
            </a:r>
          </a:p>
          <a:p>
            <a:pPr lvl="1"/>
            <a:endParaRPr lang="es-CO" sz="500" dirty="0" smtClean="0"/>
          </a:p>
          <a:p>
            <a:pPr lvl="1"/>
            <a:r>
              <a:rPr lang="es-CO" dirty="0" smtClean="0"/>
              <a:t>Sus bordes libres se fusionan con el tejido conectivo de los vasos sanguíneos que entran y salen del corazón</a:t>
            </a:r>
          </a:p>
          <a:p>
            <a:pPr lvl="1"/>
            <a:endParaRPr lang="es-CO" sz="500" dirty="0" smtClean="0"/>
          </a:p>
          <a:p>
            <a:pPr lvl="1"/>
            <a:r>
              <a:rPr lang="es-CO" dirty="0" smtClean="0"/>
              <a:t>Evita el estiramiento excesivo del corazón</a:t>
            </a:r>
          </a:p>
          <a:p>
            <a:pPr lvl="1"/>
            <a:endParaRPr lang="es-CO" sz="500" dirty="0" smtClean="0"/>
          </a:p>
          <a:p>
            <a:pPr lvl="1"/>
            <a:r>
              <a:rPr lang="es-CO" dirty="0" smtClean="0"/>
              <a:t>Provee protección</a:t>
            </a:r>
          </a:p>
          <a:p>
            <a:pPr lvl="1"/>
            <a:endParaRPr lang="es-CO" sz="500" dirty="0" smtClean="0"/>
          </a:p>
          <a:p>
            <a:pPr lvl="1"/>
            <a:r>
              <a:rPr lang="es-CO" dirty="0" smtClean="0"/>
              <a:t>Sujeta el corazón al mediastino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14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12974"/>
          </a:xfrm>
        </p:spPr>
        <p:txBody>
          <a:bodyPr/>
          <a:lstStyle/>
          <a:p>
            <a:r>
              <a:rPr lang="es-CO" dirty="0" smtClean="0"/>
              <a:t>PERICARDIO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es-CO" b="1" dirty="0" smtClean="0"/>
              <a:t>Pericardio Seroso:</a:t>
            </a:r>
          </a:p>
          <a:p>
            <a:endParaRPr lang="es-CO" sz="900" dirty="0" smtClean="0"/>
          </a:p>
          <a:p>
            <a:pPr lvl="1"/>
            <a:r>
              <a:rPr lang="es-CO" dirty="0" smtClean="0"/>
              <a:t>Es más profundo, más delgado y delicado</a:t>
            </a:r>
          </a:p>
          <a:p>
            <a:pPr lvl="1"/>
            <a:endParaRPr lang="es-CO" sz="500" dirty="0" smtClean="0"/>
          </a:p>
          <a:p>
            <a:pPr lvl="1"/>
            <a:r>
              <a:rPr lang="es-CO" dirty="0" smtClean="0"/>
              <a:t>Forma doble capa alrededor del corazón:</a:t>
            </a:r>
          </a:p>
          <a:p>
            <a:pPr lvl="1"/>
            <a:endParaRPr lang="es-CO" sz="500" dirty="0" smtClean="0"/>
          </a:p>
          <a:p>
            <a:pPr lvl="2"/>
            <a:r>
              <a:rPr lang="es-CO" b="1" dirty="0" smtClean="0"/>
              <a:t>Capa parietal externa</a:t>
            </a:r>
            <a:r>
              <a:rPr lang="es-CO" dirty="0" smtClean="0"/>
              <a:t>:</a:t>
            </a:r>
          </a:p>
          <a:p>
            <a:pPr lvl="3"/>
            <a:r>
              <a:rPr lang="es-CO" dirty="0" smtClean="0"/>
              <a:t>Se fusiona al pericardio fibroso</a:t>
            </a:r>
          </a:p>
          <a:p>
            <a:pPr lvl="3"/>
            <a:endParaRPr lang="es-CO" sz="500" dirty="0" smtClean="0"/>
          </a:p>
          <a:p>
            <a:pPr lvl="2"/>
            <a:r>
              <a:rPr lang="es-CO" b="1" dirty="0" smtClean="0"/>
              <a:t>Capa visceral interna</a:t>
            </a:r>
            <a:r>
              <a:rPr lang="es-CO" dirty="0" smtClean="0"/>
              <a:t>: (epicardio)</a:t>
            </a:r>
          </a:p>
          <a:p>
            <a:pPr lvl="3"/>
            <a:r>
              <a:rPr lang="es-CO" dirty="0" smtClean="0"/>
              <a:t>Es una de las capas de la pared cardíaca</a:t>
            </a:r>
          </a:p>
          <a:p>
            <a:pPr lvl="3"/>
            <a:r>
              <a:rPr lang="es-CO" dirty="0" smtClean="0"/>
              <a:t>Se adhiere fuertemente a la superficie del corazón</a:t>
            </a:r>
          </a:p>
          <a:p>
            <a:pPr lvl="3"/>
            <a:endParaRPr lang="es-CO" sz="500" dirty="0" smtClean="0"/>
          </a:p>
          <a:p>
            <a:pPr lvl="2"/>
            <a:r>
              <a:rPr lang="es-CO" dirty="0" smtClean="0"/>
              <a:t>Entre las capas parietal y visceral del pericardio seroso existe una delgada película de líquido seroso</a:t>
            </a:r>
          </a:p>
          <a:p>
            <a:pPr lvl="2"/>
            <a:endParaRPr lang="es-CO" sz="500" dirty="0" smtClean="0"/>
          </a:p>
          <a:p>
            <a:pPr lvl="3"/>
            <a:r>
              <a:rPr lang="es-CO" dirty="0" smtClean="0"/>
              <a:t>Sustancia producida por las células pericárdicas (líquido pericárdico) disminuye la fricción</a:t>
            </a:r>
          </a:p>
          <a:p>
            <a:pPr lvl="3"/>
            <a:endParaRPr lang="es-CO" sz="500" dirty="0" smtClean="0"/>
          </a:p>
          <a:p>
            <a:pPr lvl="2"/>
            <a:r>
              <a:rPr lang="es-CO" dirty="0" smtClean="0"/>
              <a:t>El espacio entre la capa parietal y visceral se denomina: </a:t>
            </a:r>
            <a:r>
              <a:rPr lang="es-CO" b="1" dirty="0" smtClean="0"/>
              <a:t>cavidad pericárdica</a:t>
            </a:r>
          </a:p>
        </p:txBody>
      </p:sp>
    </p:spTree>
    <p:extLst>
      <p:ext uri="{BB962C8B-B14F-4D97-AF65-F5344CB8AC3E}">
        <p14:creationId xmlns:p14="http://schemas.microsoft.com/office/powerpoint/2010/main" val="18642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1182</Words>
  <Application>Microsoft Office PowerPoint</Application>
  <PresentationFormat>Presentación en pantalla (4:3)</PresentationFormat>
  <Paragraphs>244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EL CORAZÓN</vt:lpstr>
      <vt:lpstr>LOCALIZACIÓN DEL CORAZÓN</vt:lpstr>
      <vt:lpstr>LOCALIZACIÓN DEL CORAZÓN</vt:lpstr>
      <vt:lpstr>LOCALIZACIÓN DEL CORAZÓN</vt:lpstr>
      <vt:lpstr>Presentación de PowerPoint</vt:lpstr>
      <vt:lpstr>Presentación de PowerPoint</vt:lpstr>
      <vt:lpstr>PERICARDIO</vt:lpstr>
      <vt:lpstr>PERICARDIO</vt:lpstr>
      <vt:lpstr>PERICARDIO</vt:lpstr>
      <vt:lpstr>Presentación de PowerPoint</vt:lpstr>
      <vt:lpstr>Presentación de PowerPoint</vt:lpstr>
      <vt:lpstr>Presentación de PowerPoint</vt:lpstr>
      <vt:lpstr>CAPAS DE LA PARED CARDÍACA</vt:lpstr>
      <vt:lpstr>Presentación de PowerPoint</vt:lpstr>
      <vt:lpstr>CÁMARAS CARDÍACAS</vt:lpstr>
      <vt:lpstr>SURCOS CARDÍACOS</vt:lpstr>
      <vt:lpstr>Presentación de PowerPoint</vt:lpstr>
      <vt:lpstr>AURÍCULA DERECHA</vt:lpstr>
      <vt:lpstr>Presentación de PowerPoint</vt:lpstr>
      <vt:lpstr>Presentación de PowerPoint</vt:lpstr>
      <vt:lpstr>AURÍCULA DERECHA</vt:lpstr>
      <vt:lpstr>Presentación de PowerPoint</vt:lpstr>
      <vt:lpstr>VENTRÍCULO DERECHO</vt:lpstr>
      <vt:lpstr>Presentación de PowerPoint</vt:lpstr>
      <vt:lpstr>Presentación de PowerPoint</vt:lpstr>
      <vt:lpstr>AURÍCULA IZQUIERDA</vt:lpstr>
      <vt:lpstr>VENTRÍCULO IZQUIERDO</vt:lpstr>
      <vt:lpstr>Presentación de PowerPoint</vt:lpstr>
      <vt:lpstr>Presentación de PowerPoint</vt:lpstr>
      <vt:lpstr>Presentación de PowerPoint</vt:lpstr>
      <vt:lpstr>ESPESOR MIOCÁRDICO Y FUNCIÓN</vt:lpstr>
      <vt:lpstr>Presentación de PowerPoint</vt:lpstr>
      <vt:lpstr>Presentación de PowerPoint</vt:lpstr>
      <vt:lpstr>ESQUELETO FIBROSO DEL CORAZÓN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CORAZÓN</dc:title>
  <dc:creator>ALEJANDRO GÓMEZ</dc:creator>
  <cp:lastModifiedBy>ALEJANDRO GÓMEZ</cp:lastModifiedBy>
  <cp:revision>20</cp:revision>
  <dcterms:created xsi:type="dcterms:W3CDTF">2016-07-31T20:38:05Z</dcterms:created>
  <dcterms:modified xsi:type="dcterms:W3CDTF">2016-08-21T15:41:14Z</dcterms:modified>
</cp:coreProperties>
</file>