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71" r:id="rId14"/>
    <p:sldId id="269" r:id="rId15"/>
    <p:sldId id="270" r:id="rId16"/>
    <p:sldId id="26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2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4" r:id="rId48"/>
    <p:sldId id="303" r:id="rId49"/>
    <p:sldId id="305" r:id="rId5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D57E-C2CF-4D56-8A93-BF91A53015FD}" type="datetimeFigureOut">
              <a:rPr lang="es-CO" smtClean="0"/>
              <a:t>04/04/2017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2AA6-FED4-4858-B651-5C6457EAA1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701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D57E-C2CF-4D56-8A93-BF91A53015FD}" type="datetimeFigureOut">
              <a:rPr lang="es-CO" smtClean="0"/>
              <a:t>04/04/2017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2AA6-FED4-4858-B651-5C6457EAA1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219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D57E-C2CF-4D56-8A93-BF91A53015FD}" type="datetimeFigureOut">
              <a:rPr lang="es-CO" smtClean="0"/>
              <a:t>04/04/2017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2AA6-FED4-4858-B651-5C6457EAA1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75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D57E-C2CF-4D56-8A93-BF91A53015FD}" type="datetimeFigureOut">
              <a:rPr lang="es-CO" smtClean="0"/>
              <a:t>04/04/2017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2AA6-FED4-4858-B651-5C6457EAA1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848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D57E-C2CF-4D56-8A93-BF91A53015FD}" type="datetimeFigureOut">
              <a:rPr lang="es-CO" smtClean="0"/>
              <a:t>04/04/2017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2AA6-FED4-4858-B651-5C6457EAA1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03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D57E-C2CF-4D56-8A93-BF91A53015FD}" type="datetimeFigureOut">
              <a:rPr lang="es-CO" smtClean="0"/>
              <a:t>04/04/2017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2AA6-FED4-4858-B651-5C6457EAA1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978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D57E-C2CF-4D56-8A93-BF91A53015FD}" type="datetimeFigureOut">
              <a:rPr lang="es-CO" smtClean="0"/>
              <a:t>04/04/2017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2AA6-FED4-4858-B651-5C6457EAA1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316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D57E-C2CF-4D56-8A93-BF91A53015FD}" type="datetimeFigureOut">
              <a:rPr lang="es-CO" smtClean="0"/>
              <a:t>04/04/2017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2AA6-FED4-4858-B651-5C6457EAA1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854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D57E-C2CF-4D56-8A93-BF91A53015FD}" type="datetimeFigureOut">
              <a:rPr lang="es-CO" smtClean="0"/>
              <a:t>04/04/2017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2AA6-FED4-4858-B651-5C6457EAA1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734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D57E-C2CF-4D56-8A93-BF91A53015FD}" type="datetimeFigureOut">
              <a:rPr lang="es-CO" smtClean="0"/>
              <a:t>04/04/2017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2AA6-FED4-4858-B651-5C6457EAA1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710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D57E-C2CF-4D56-8A93-BF91A53015FD}" type="datetimeFigureOut">
              <a:rPr lang="es-CO" smtClean="0"/>
              <a:t>04/04/2017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2AA6-FED4-4858-B651-5C6457EAA1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960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2D57E-C2CF-4D56-8A93-BF91A53015FD}" type="datetimeFigureOut">
              <a:rPr lang="es-CO" smtClean="0"/>
              <a:t>04/04/2017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B2AA6-FED4-4858-B651-5C6457EAA1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410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es-CO" dirty="0" smtClean="0"/>
              <a:t>ESTIRAMIENTO PARA LOS TRASTORNOS DE LA MOVILIDAD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4392488" cy="1752600"/>
          </a:xfrm>
        </p:spPr>
        <p:txBody>
          <a:bodyPr>
            <a:normAutofit fontScale="55000" lnSpcReduction="20000"/>
          </a:bodyPr>
          <a:lstStyle/>
          <a:p>
            <a:r>
              <a:rPr lang="es-CO" sz="5100" dirty="0" smtClean="0">
                <a:solidFill>
                  <a:schemeClr val="tx1"/>
                </a:solidFill>
              </a:rPr>
              <a:t>Alejandro Gómez Rodas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Fisioterapeuta y Kinesiólogo U.T.P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Profesional en Ciencias del Deporte y la Recreación  U.T.P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Especialista en Actividad Física y Salud  </a:t>
            </a:r>
            <a:r>
              <a:rPr lang="es-CO" dirty="0" err="1" smtClean="0">
                <a:solidFill>
                  <a:schemeClr val="tx1"/>
                </a:solidFill>
              </a:rPr>
              <a:t>U.de.A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70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CLASIFICACIÓN DE LA FLEXIBILIDAD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Flexibilidad dinámica: </a:t>
            </a:r>
            <a:r>
              <a:rPr lang="es-CO" dirty="0" smtClean="0"/>
              <a:t>(movilidad activa – amplitud de movimiento activa):</a:t>
            </a:r>
          </a:p>
          <a:p>
            <a:endParaRPr lang="es-CO" sz="1200" dirty="0" smtClean="0"/>
          </a:p>
          <a:p>
            <a:pPr lvl="1"/>
            <a:r>
              <a:rPr lang="es-CO" dirty="0" smtClean="0"/>
              <a:t>Es el grado de movimiento de un segmento corporal por una contracción muscular activa a través de la amplitud de movimiento disponible de una articulación</a:t>
            </a:r>
          </a:p>
          <a:p>
            <a:pPr lvl="1"/>
            <a:endParaRPr lang="es-CO" sz="3500" dirty="0" smtClean="0"/>
          </a:p>
          <a:p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Flexibilidad pasiva:  </a:t>
            </a:r>
            <a:r>
              <a:rPr lang="es-CO" dirty="0" smtClean="0"/>
              <a:t>(movilidad pasiva – amplitud de movimiento pasiva):</a:t>
            </a:r>
          </a:p>
          <a:p>
            <a:endParaRPr lang="es-CO" sz="1200" dirty="0" smtClean="0"/>
          </a:p>
          <a:p>
            <a:pPr lvl="1"/>
            <a:r>
              <a:rPr lang="es-CO" dirty="0" smtClean="0"/>
              <a:t>Grado de movilización pasiva de una articulación a través de la amplitud de movimiento disponible</a:t>
            </a:r>
          </a:p>
          <a:p>
            <a:pPr lvl="1"/>
            <a:endParaRPr lang="es-CO" sz="500" dirty="0" smtClean="0"/>
          </a:p>
          <a:p>
            <a:pPr lvl="2"/>
            <a:r>
              <a:rPr lang="es-CO" dirty="0" smtClean="0"/>
              <a:t>Es prerrequisito de la flexibilidad dinámica, aunque no la garantiza</a:t>
            </a:r>
          </a:p>
          <a:p>
            <a:pPr lvl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0850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400" dirty="0" smtClean="0"/>
              <a:t>CONCEPTO DE CONTRACTURA</a:t>
            </a:r>
            <a:endParaRPr lang="es-CO" sz="3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es-CO" sz="2600" dirty="0" smtClean="0"/>
              <a:t>Acortamiento adaptativo de la unidad </a:t>
            </a:r>
            <a:r>
              <a:rPr lang="es-CO" sz="2600" dirty="0" err="1" smtClean="0"/>
              <a:t>músculotendinosa</a:t>
            </a:r>
            <a:r>
              <a:rPr lang="es-CO" sz="2600" dirty="0" smtClean="0"/>
              <a:t> y de otros tejidos blandos que atraviesan y rodean una articulación</a:t>
            </a:r>
          </a:p>
          <a:p>
            <a:endParaRPr lang="es-CO" sz="1100" dirty="0" smtClean="0"/>
          </a:p>
          <a:p>
            <a:pPr lvl="1"/>
            <a:r>
              <a:rPr lang="es-CO" sz="2200" dirty="0" smtClean="0"/>
              <a:t>Resultante: resistencia significativa a la elongación pasiva o activa y al limitación de la amplitud de movimiento, comprometiendo habilidades funcionales</a:t>
            </a:r>
          </a:p>
          <a:p>
            <a:pPr lvl="1"/>
            <a:endParaRPr lang="es-CO" sz="500" dirty="0" smtClean="0"/>
          </a:p>
          <a:p>
            <a:pPr lvl="1"/>
            <a:r>
              <a:rPr lang="es-CO" sz="2200" dirty="0" smtClean="0"/>
              <a:t>Se describen por la acción que realiza el músculo acortado:</a:t>
            </a:r>
          </a:p>
          <a:p>
            <a:pPr lvl="2"/>
            <a:r>
              <a:rPr lang="es-CO" sz="2000" dirty="0" err="1" smtClean="0"/>
              <a:t>Ej</a:t>
            </a:r>
            <a:r>
              <a:rPr lang="es-CO" sz="2000" dirty="0" smtClean="0"/>
              <a:t>: músculos flexores del codo acortados</a:t>
            </a:r>
            <a:r>
              <a:rPr lang="es-CO" sz="2000" dirty="0" smtClean="0">
                <a:latin typeface="Calibri"/>
              </a:rPr>
              <a:t>→ Contractura en flexión de codo</a:t>
            </a:r>
            <a:endParaRPr lang="es-CO" sz="2000" dirty="0" smtClean="0"/>
          </a:p>
          <a:p>
            <a:pPr lvl="1"/>
            <a:endParaRPr lang="es-CO" sz="3200" dirty="0" smtClean="0"/>
          </a:p>
          <a:p>
            <a:pPr lvl="2"/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Acortamiento </a:t>
            </a:r>
            <a:r>
              <a:rPr lang="es-CO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Retracción:</a:t>
            </a:r>
            <a:endParaRPr lang="es-CO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endParaRPr lang="es-CO" sz="500" dirty="0" smtClean="0"/>
          </a:p>
          <a:p>
            <a:pPr lvl="3"/>
            <a:r>
              <a:rPr lang="es-CO" dirty="0" smtClean="0"/>
              <a:t>Pérdida parcial de la capacidad e elongación</a:t>
            </a:r>
          </a:p>
          <a:p>
            <a:pPr lvl="3"/>
            <a:endParaRPr lang="es-CO" sz="500" dirty="0" smtClean="0"/>
          </a:p>
          <a:p>
            <a:pPr lvl="2"/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Contractura:</a:t>
            </a:r>
          </a:p>
          <a:p>
            <a:pPr lvl="2"/>
            <a:endParaRPr lang="es-CO" sz="500" dirty="0" smtClean="0"/>
          </a:p>
          <a:p>
            <a:pPr lvl="3"/>
            <a:r>
              <a:rPr lang="es-CO" dirty="0" smtClean="0"/>
              <a:t>Pérdida casi completa de la capacidad de elongación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497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TIPOS DE CONTRACTURAS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sz="2600" dirty="0" smtClean="0"/>
              <a:t>Se describen según los cambios patológicos observados en los tejidos blandos:</a:t>
            </a:r>
          </a:p>
          <a:p>
            <a:endParaRPr lang="es-CO" sz="1000" dirty="0" smtClean="0"/>
          </a:p>
          <a:p>
            <a:pPr lvl="1"/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Contractura </a:t>
            </a:r>
            <a:r>
              <a:rPr lang="es-CO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miotática</a:t>
            </a:r>
            <a:r>
              <a:rPr lang="es-CO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CO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miogénica</a:t>
            </a:r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pPr lvl="1"/>
            <a:endParaRPr lang="es-CO" sz="400" dirty="0" smtClean="0"/>
          </a:p>
          <a:p>
            <a:pPr lvl="2"/>
            <a:r>
              <a:rPr lang="es-CO" dirty="0" smtClean="0"/>
              <a:t>No hay patología muscular específica</a:t>
            </a:r>
          </a:p>
          <a:p>
            <a:pPr lvl="2"/>
            <a:endParaRPr lang="es-CO" sz="400" dirty="0" smtClean="0"/>
          </a:p>
          <a:p>
            <a:pPr lvl="3"/>
            <a:r>
              <a:rPr lang="es-CO" dirty="0" smtClean="0"/>
              <a:t>Hay reducción de </a:t>
            </a:r>
            <a:r>
              <a:rPr lang="es-CO" dirty="0" err="1" smtClean="0"/>
              <a:t>sarcómeros</a:t>
            </a:r>
            <a:r>
              <a:rPr lang="es-CO" dirty="0" smtClean="0"/>
              <a:t> en serie. Se resuelve fácilmente</a:t>
            </a:r>
          </a:p>
          <a:p>
            <a:pPr lvl="3"/>
            <a:endParaRPr lang="es-CO" sz="1000" dirty="0" smtClean="0"/>
          </a:p>
          <a:p>
            <a:pPr lvl="1"/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Contractura </a:t>
            </a:r>
            <a:r>
              <a:rPr lang="es-CO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pseudomiotática</a:t>
            </a:r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endParaRPr lang="es-CO" sz="400" dirty="0" smtClean="0"/>
          </a:p>
          <a:p>
            <a:pPr lvl="2"/>
            <a:r>
              <a:rPr lang="es-CO" dirty="0" smtClean="0"/>
              <a:t>Causada por </a:t>
            </a:r>
            <a:r>
              <a:rPr lang="es-CO" dirty="0" err="1" smtClean="0"/>
              <a:t>hipertonicidad</a:t>
            </a:r>
            <a:r>
              <a:rPr lang="es-CO" dirty="0" smtClean="0"/>
              <a:t> (espasticidad – rigidez), por lesión del SNC</a:t>
            </a:r>
          </a:p>
          <a:p>
            <a:pPr lvl="2"/>
            <a:endParaRPr lang="es-CO" sz="400" dirty="0" smtClean="0"/>
          </a:p>
          <a:p>
            <a:pPr lvl="3"/>
            <a:r>
              <a:rPr lang="es-CO" dirty="0"/>
              <a:t>T</a:t>
            </a:r>
            <a:r>
              <a:rPr lang="es-CO" dirty="0" smtClean="0"/>
              <a:t>ambién en caso de espasmo y defensa muscular</a:t>
            </a:r>
          </a:p>
          <a:p>
            <a:pPr lvl="1"/>
            <a:endParaRPr lang="es-CO" dirty="0" smtClean="0"/>
          </a:p>
          <a:p>
            <a:pPr lvl="2"/>
            <a:endParaRPr lang="es-CO" dirty="0" smtClean="0"/>
          </a:p>
          <a:p>
            <a:pPr lvl="2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608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EFECTOS FISIOLÓGICOS DEL ESTIRAMIENTO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r>
              <a:rPr lang="es-CO" dirty="0" smtClean="0"/>
              <a:t>Alargamiento de la fibra muscular mediante elongación de </a:t>
            </a:r>
            <a:r>
              <a:rPr lang="es-CO" dirty="0" err="1" smtClean="0"/>
              <a:t>sarcómeros</a:t>
            </a:r>
            <a:r>
              <a:rPr lang="es-CO" dirty="0" smtClean="0"/>
              <a:t> promoviendo cambio </a:t>
            </a:r>
            <a:r>
              <a:rPr lang="es-CO" dirty="0" err="1" smtClean="0"/>
              <a:t>viscoelástico</a:t>
            </a:r>
            <a:r>
              <a:rPr lang="es-CO" dirty="0" smtClean="0"/>
              <a:t> y plástico a los elementos del tejido conectivo</a:t>
            </a:r>
          </a:p>
          <a:p>
            <a:endParaRPr lang="es-CO" sz="1200" dirty="0" smtClean="0"/>
          </a:p>
          <a:p>
            <a:r>
              <a:rPr lang="es-CO" dirty="0" smtClean="0"/>
              <a:t>Normalización del tono muscular</a:t>
            </a:r>
          </a:p>
          <a:p>
            <a:endParaRPr lang="es-CO" sz="1200" dirty="0" smtClean="0"/>
          </a:p>
          <a:p>
            <a:r>
              <a:rPr lang="es-CO" dirty="0" smtClean="0"/>
              <a:t>Deformación elástica y plástica a componente elástico en serie y paralelo</a:t>
            </a:r>
          </a:p>
          <a:p>
            <a:endParaRPr lang="es-CO" sz="1200" dirty="0" smtClean="0"/>
          </a:p>
          <a:p>
            <a:r>
              <a:rPr lang="es-CO" dirty="0" smtClean="0"/>
              <a:t>Deformación elástica y plástica en cápsula y fascias</a:t>
            </a:r>
          </a:p>
          <a:p>
            <a:endParaRPr lang="es-CO" sz="1200" dirty="0" smtClean="0"/>
          </a:p>
          <a:p>
            <a:r>
              <a:rPr lang="es-CO" dirty="0" smtClean="0"/>
              <a:t>Relajación muscular refleja a través de OTG y huso neuromuscular (PNF)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727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INDICACIONES PARA EL ESTIRAMIENTO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Amplitud de movimiento limitada por </a:t>
            </a:r>
            <a:r>
              <a:rPr lang="es-CO" u="sng" dirty="0" smtClean="0"/>
              <a:t>pérdida de </a:t>
            </a:r>
            <a:r>
              <a:rPr lang="es-CO" u="sng" dirty="0" err="1" smtClean="0"/>
              <a:t>distensibilidad</a:t>
            </a:r>
            <a:r>
              <a:rPr lang="es-CO" dirty="0"/>
              <a:t> </a:t>
            </a:r>
            <a:r>
              <a:rPr lang="es-CO" dirty="0" smtClean="0"/>
              <a:t>por adherencias, contracturas y formación de cicatrices tisulares, causando limitaciones o discapacidades funcionales</a:t>
            </a:r>
          </a:p>
          <a:p>
            <a:endParaRPr lang="es-CO" sz="1200" dirty="0" smtClean="0"/>
          </a:p>
          <a:p>
            <a:r>
              <a:rPr lang="es-CO" dirty="0" smtClean="0"/>
              <a:t>La movilidad restringida puede llevar a deformidades estructurales que, de otra forma, son prevenibles</a:t>
            </a:r>
          </a:p>
          <a:p>
            <a:endParaRPr lang="es-CO" sz="1200" dirty="0" smtClean="0"/>
          </a:p>
          <a:p>
            <a:r>
              <a:rPr lang="es-CO" dirty="0" smtClean="0"/>
              <a:t>Puede ser utilizado como </a:t>
            </a:r>
            <a:r>
              <a:rPr lang="es-CO" u="sng" dirty="0" smtClean="0"/>
              <a:t>parte de un programa de acondicionamiento físico </a:t>
            </a:r>
            <a:r>
              <a:rPr lang="es-CO" dirty="0" smtClean="0"/>
              <a:t>completo designado para </a:t>
            </a:r>
            <a:r>
              <a:rPr lang="es-CO" u="sng" dirty="0" smtClean="0"/>
              <a:t>prevenir lesiones</a:t>
            </a:r>
            <a:r>
              <a:rPr lang="es-CO" dirty="0" smtClean="0"/>
              <a:t> </a:t>
            </a:r>
            <a:r>
              <a:rPr lang="es-CO" dirty="0" err="1" smtClean="0"/>
              <a:t>musculoesqueléticas</a:t>
            </a:r>
            <a:endParaRPr lang="es-CO" dirty="0" smtClean="0"/>
          </a:p>
          <a:p>
            <a:endParaRPr lang="es-CO" sz="1300" dirty="0" smtClean="0"/>
          </a:p>
          <a:p>
            <a:r>
              <a:rPr lang="es-CO" dirty="0" smtClean="0"/>
              <a:t>Utilizado para </a:t>
            </a:r>
            <a:r>
              <a:rPr lang="es-CO" u="sng" dirty="0" smtClean="0"/>
              <a:t>minimizar</a:t>
            </a:r>
            <a:r>
              <a:rPr lang="es-CO" dirty="0" smtClean="0"/>
              <a:t> el </a:t>
            </a:r>
            <a:r>
              <a:rPr lang="es-CO" u="sng" dirty="0" smtClean="0"/>
              <a:t>dolor muscular de aparición tardía</a:t>
            </a:r>
            <a:endParaRPr lang="es-CO" u="sng" dirty="0"/>
          </a:p>
        </p:txBody>
      </p:sp>
    </p:spTree>
    <p:extLst>
      <p:ext uri="{BB962C8B-B14F-4D97-AF65-F5344CB8AC3E}">
        <p14:creationId xmlns:p14="http://schemas.microsoft.com/office/powerpoint/2010/main" val="361056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CONTRAINDICACIONES DEL ESTIRAMIENTO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80520"/>
          </a:xfrm>
        </p:spPr>
        <p:txBody>
          <a:bodyPr>
            <a:normAutofit fontScale="70000" lnSpcReduction="20000"/>
          </a:bodyPr>
          <a:lstStyle/>
          <a:p>
            <a:r>
              <a:rPr lang="es-CO" dirty="0" smtClean="0"/>
              <a:t>Bloque óseo limitante de la movilidad articular</a:t>
            </a:r>
          </a:p>
          <a:p>
            <a:endParaRPr lang="es-CO" sz="1000" dirty="0" smtClean="0"/>
          </a:p>
          <a:p>
            <a:r>
              <a:rPr lang="es-CO" dirty="0" smtClean="0"/>
              <a:t>Fractura reciente con unión ósea incompleta</a:t>
            </a:r>
          </a:p>
          <a:p>
            <a:endParaRPr lang="es-CO" sz="1000" dirty="0" smtClean="0"/>
          </a:p>
          <a:p>
            <a:r>
              <a:rPr lang="es-CO" dirty="0" smtClean="0"/>
              <a:t>Evidencia de proceso inflamatorio o infeccioso agudo (rubor y calor)</a:t>
            </a:r>
          </a:p>
          <a:p>
            <a:endParaRPr lang="es-CO" sz="1000" dirty="0" smtClean="0"/>
          </a:p>
          <a:p>
            <a:r>
              <a:rPr lang="es-CO" dirty="0" smtClean="0"/>
              <a:t>Dolor punzante agudo con el movimiento articular o elongación muscular</a:t>
            </a:r>
          </a:p>
          <a:p>
            <a:endParaRPr lang="es-CO" sz="1000" dirty="0" smtClean="0"/>
          </a:p>
          <a:p>
            <a:r>
              <a:rPr lang="es-CO" dirty="0" smtClean="0"/>
              <a:t>Hematoma o indicación de trauma tisular</a:t>
            </a:r>
          </a:p>
          <a:p>
            <a:endParaRPr lang="es-CO" sz="1000" dirty="0" smtClean="0"/>
          </a:p>
          <a:p>
            <a:r>
              <a:rPr lang="es-CO" dirty="0" smtClean="0"/>
              <a:t>Existencia de </a:t>
            </a:r>
            <a:r>
              <a:rPr lang="es-CO" dirty="0" err="1" smtClean="0"/>
              <a:t>hipermovilidad</a:t>
            </a:r>
            <a:endParaRPr lang="es-CO" dirty="0" smtClean="0"/>
          </a:p>
          <a:p>
            <a:endParaRPr lang="es-CO" sz="1000" dirty="0" smtClean="0"/>
          </a:p>
          <a:p>
            <a:r>
              <a:rPr lang="es-CO" dirty="0" smtClean="0"/>
              <a:t>Los tejidos blandos proveen la estabilidad, en lugar de los componentes articulares</a:t>
            </a:r>
          </a:p>
          <a:p>
            <a:endParaRPr lang="es-CO" sz="1000" dirty="0" smtClean="0"/>
          </a:p>
          <a:p>
            <a:r>
              <a:rPr lang="es-CO" dirty="0" smtClean="0"/>
              <a:t>Cuando los tejidos blandos acortados permiten la movilidad a un paciente que, de otra forma, no podría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428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TIPOS DE CONTRACTURAS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Contracturas </a:t>
            </a:r>
            <a:r>
              <a:rPr lang="es-CO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artrogénicas</a:t>
            </a:r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s-CO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periarticulares</a:t>
            </a:r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endParaRPr lang="es-CO" sz="1100" dirty="0" smtClean="0"/>
          </a:p>
          <a:p>
            <a:pPr lvl="2"/>
            <a:r>
              <a:rPr lang="es-CO" dirty="0" smtClean="0"/>
              <a:t>Por presencia de patología </a:t>
            </a:r>
            <a:r>
              <a:rPr lang="es-CO" dirty="0" err="1" smtClean="0"/>
              <a:t>intraarticular</a:t>
            </a:r>
            <a:r>
              <a:rPr lang="es-CO" dirty="0" smtClean="0"/>
              <a:t>:</a:t>
            </a:r>
          </a:p>
          <a:p>
            <a:pPr lvl="2"/>
            <a:endParaRPr lang="es-CO" sz="400" dirty="0" smtClean="0"/>
          </a:p>
          <a:p>
            <a:pPr lvl="3"/>
            <a:r>
              <a:rPr lang="es-CO" dirty="0" smtClean="0"/>
              <a:t>Adherencias, proliferación sinovial, derrame articular, alteraciones del cartílago articular, formación de </a:t>
            </a:r>
            <a:r>
              <a:rPr lang="es-CO" dirty="0" err="1" smtClean="0"/>
              <a:t>osteofitos</a:t>
            </a:r>
            <a:r>
              <a:rPr lang="es-CO" dirty="0" smtClean="0"/>
              <a:t>…</a:t>
            </a:r>
          </a:p>
          <a:p>
            <a:pPr lvl="3"/>
            <a:endParaRPr lang="es-CO" sz="400" dirty="0" smtClean="0"/>
          </a:p>
          <a:p>
            <a:pPr lvl="3"/>
            <a:r>
              <a:rPr lang="es-CO" dirty="0" smtClean="0"/>
              <a:t>Por restricción capsular, alterando el movimiento </a:t>
            </a:r>
            <a:r>
              <a:rPr lang="es-CO" dirty="0" err="1" smtClean="0"/>
              <a:t>artrocinemático</a:t>
            </a:r>
            <a:r>
              <a:rPr lang="es-CO" dirty="0" smtClean="0"/>
              <a:t> normal</a:t>
            </a:r>
          </a:p>
          <a:p>
            <a:pPr lvl="3"/>
            <a:endParaRPr lang="es-CO" sz="1100" dirty="0" smtClean="0"/>
          </a:p>
          <a:p>
            <a:pPr lvl="1"/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Contractura </a:t>
            </a:r>
            <a:r>
              <a:rPr lang="es-CO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fibrótica</a:t>
            </a:r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contractura irreversible:</a:t>
            </a:r>
          </a:p>
          <a:p>
            <a:pPr lvl="1"/>
            <a:endParaRPr lang="es-CO" sz="1100" dirty="0" smtClean="0"/>
          </a:p>
          <a:p>
            <a:pPr lvl="2"/>
            <a:r>
              <a:rPr lang="es-CO" dirty="0" smtClean="0"/>
              <a:t>Producidas por fibrosis (</a:t>
            </a:r>
            <a:r>
              <a:rPr lang="es-CO" dirty="0" err="1" smtClean="0"/>
              <a:t>artrofibrosis</a:t>
            </a:r>
            <a:r>
              <a:rPr lang="es-CO" dirty="0" smtClean="0"/>
              <a:t>), difíciles de recuperar</a:t>
            </a:r>
          </a:p>
          <a:p>
            <a:pPr lvl="2"/>
            <a:endParaRPr lang="es-CO" sz="400" dirty="0" smtClean="0"/>
          </a:p>
          <a:p>
            <a:pPr lvl="2"/>
            <a:r>
              <a:rPr lang="es-CO" dirty="0" smtClean="0"/>
              <a:t>Cuando la fibrosis son inextensibles o reemplazadas por tejido cicatricial, hueso </a:t>
            </a:r>
            <a:r>
              <a:rPr lang="es-CO" dirty="0" err="1" smtClean="0"/>
              <a:t>heterotópico</a:t>
            </a:r>
            <a:r>
              <a:rPr lang="es-CO" dirty="0" smtClean="0"/>
              <a:t>, se da pérdida irreversible de la </a:t>
            </a:r>
            <a:r>
              <a:rPr lang="es-CO" dirty="0" err="1" smtClean="0"/>
              <a:t>distensibilidad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41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400" dirty="0" smtClean="0"/>
              <a:t>PROCEDIMIENTOS PARA INCREMENTAR LA MOVILIDAD DE LOS TEJIDOS BLANDOS</a:t>
            </a:r>
            <a:endParaRPr lang="es-CO" sz="3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Estiramiento manual o mecánico/pasivo o asistido: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Una fuerza externa, sostenida o intermitente, por contacto manual o mecánica, </a:t>
            </a:r>
            <a:r>
              <a:rPr lang="es-CO" dirty="0" err="1" smtClean="0"/>
              <a:t>elonga</a:t>
            </a:r>
            <a:r>
              <a:rPr lang="es-CO" dirty="0" smtClean="0"/>
              <a:t> la unidad </a:t>
            </a:r>
            <a:r>
              <a:rPr lang="es-CO" dirty="0" err="1" smtClean="0"/>
              <a:t>miotendinosa</a:t>
            </a:r>
            <a:r>
              <a:rPr lang="es-CO" dirty="0" smtClean="0"/>
              <a:t> y tejido conectivo </a:t>
            </a:r>
            <a:r>
              <a:rPr lang="es-CO" dirty="0" err="1" smtClean="0"/>
              <a:t>periarticular</a:t>
            </a:r>
            <a:r>
              <a:rPr lang="es-CO" dirty="0" smtClean="0"/>
              <a:t>, movilizando la articulación  más allá de la amplitud de movimiento disponible</a:t>
            </a:r>
          </a:p>
          <a:p>
            <a:pPr lvl="1"/>
            <a:endParaRPr lang="es-CO" sz="1000" dirty="0" smtClean="0"/>
          </a:p>
          <a:p>
            <a:pPr lvl="2"/>
            <a:r>
              <a:rPr lang="es-CO" dirty="0" smtClean="0"/>
              <a:t>Si el paciente está relajado: es un pasivo</a:t>
            </a:r>
          </a:p>
          <a:p>
            <a:pPr lvl="2"/>
            <a:endParaRPr lang="es-CO" sz="400" dirty="0" smtClean="0"/>
          </a:p>
          <a:p>
            <a:pPr lvl="2"/>
            <a:r>
              <a:rPr lang="es-CO" dirty="0" smtClean="0"/>
              <a:t>Si el paciente colabora: es un asistido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558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es-CO" dirty="0" err="1" smtClean="0"/>
              <a:t>Autoestiramiento</a:t>
            </a:r>
            <a:r>
              <a:rPr lang="es-CO" dirty="0" smtClean="0"/>
              <a:t>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Ejecución independiente de cualquier estiramiento que un paciente realiza bajo instrucción y supervisión de un profesional</a:t>
            </a:r>
          </a:p>
          <a:p>
            <a:pPr lvl="1"/>
            <a:endParaRPr lang="es-CO" sz="400" dirty="0" smtClean="0"/>
          </a:p>
          <a:p>
            <a:pPr lvl="2"/>
            <a:r>
              <a:rPr lang="es-CO" dirty="0" smtClean="0"/>
              <a:t>Otros autores lo denominan: Estiramiento activo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O" sz="3400" dirty="0" smtClean="0"/>
              <a:t>PROCEDIMIENTOS PARA INCREMENTAR LA MOVILIDAD DE LOS TEJIDOS BLANDOS</a:t>
            </a:r>
            <a:endParaRPr lang="es-CO" sz="3400" dirty="0"/>
          </a:p>
        </p:txBody>
      </p:sp>
    </p:spTree>
    <p:extLst>
      <p:ext uri="{BB962C8B-B14F-4D97-AF65-F5344CB8AC3E}">
        <p14:creationId xmlns:p14="http://schemas.microsoft.com/office/powerpoint/2010/main" val="348638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Facilitación neuromuscular y técnicas de inhibición: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Suponen la realización de relajación refleja de la tensión de músculos acortados, antes o durante la elongación muscular</a:t>
            </a:r>
          </a:p>
          <a:p>
            <a:pPr lvl="1"/>
            <a:endParaRPr lang="es-CO" sz="1000" dirty="0" smtClean="0"/>
          </a:p>
          <a:p>
            <a:pPr lvl="2"/>
            <a:r>
              <a:rPr lang="es-CO" dirty="0" smtClean="0"/>
              <a:t>Otros términos:</a:t>
            </a:r>
          </a:p>
          <a:p>
            <a:pPr lvl="2"/>
            <a:endParaRPr lang="es-CO" sz="400" dirty="0" smtClean="0"/>
          </a:p>
          <a:p>
            <a:pPr lvl="3"/>
            <a:r>
              <a:rPr lang="es-CO" dirty="0" smtClean="0"/>
              <a:t>Estiramiento por FNP</a:t>
            </a:r>
          </a:p>
          <a:p>
            <a:pPr lvl="3"/>
            <a:endParaRPr lang="es-CO" sz="400" dirty="0" smtClean="0"/>
          </a:p>
          <a:p>
            <a:pPr lvl="3"/>
            <a:r>
              <a:rPr lang="es-CO" dirty="0" smtClean="0"/>
              <a:t>Inhibición activa</a:t>
            </a:r>
          </a:p>
          <a:p>
            <a:pPr lvl="3"/>
            <a:endParaRPr lang="es-CO" sz="400" dirty="0" smtClean="0"/>
          </a:p>
          <a:p>
            <a:pPr lvl="3"/>
            <a:r>
              <a:rPr lang="es-CO" dirty="0" smtClean="0"/>
              <a:t>Estiramiento facilitado</a:t>
            </a:r>
          </a:p>
          <a:p>
            <a:pPr lvl="2"/>
            <a:endParaRPr lang="es-CO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O" sz="3400" dirty="0" smtClean="0"/>
              <a:t>PROCEDIMIENTOS PARA INCREMENTAR LA MOVILIDAD DE LOS TEJIDOS BLANDOS</a:t>
            </a:r>
            <a:endParaRPr lang="es-CO" sz="3400" dirty="0"/>
          </a:p>
        </p:txBody>
      </p:sp>
    </p:spTree>
    <p:extLst>
      <p:ext uri="{BB962C8B-B14F-4D97-AF65-F5344CB8AC3E}">
        <p14:creationId xmlns:p14="http://schemas.microsoft.com/office/powerpoint/2010/main" val="248342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CONCEPTO DE MOVILIDAD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O" dirty="0" smtClean="0"/>
              <a:t>Se describe según dos parámetros diferentes, aunque relacionados:</a:t>
            </a:r>
          </a:p>
          <a:p>
            <a:pPr lvl="1"/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Amplitud de Movimiento </a:t>
            </a:r>
            <a:r>
              <a:rPr lang="es-CO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uncional:</a:t>
            </a:r>
          </a:p>
          <a:p>
            <a:pPr lvl="2"/>
            <a:r>
              <a:rPr lang="es-CO" dirty="0" smtClean="0"/>
              <a:t>Capacidad que tienen las estructuras o segmentos del cuerpo de moverse o ser movidos para generar una determinada amplitud de movimiento para las actividades funcionales</a:t>
            </a:r>
          </a:p>
          <a:p>
            <a:pPr lvl="1"/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Movilidad Funcional:</a:t>
            </a:r>
          </a:p>
          <a:p>
            <a:pPr lvl="2"/>
            <a:r>
              <a:rPr lang="es-CO" dirty="0" smtClean="0"/>
              <a:t>Capacidad que tiene un individuo de iniciar, controlar, o sostener movimientos  activos del cuerpo para la ejecución de habilidades motoras tanto simples como complejas.</a:t>
            </a:r>
          </a:p>
          <a:p>
            <a:pPr lvl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8516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es-CO" dirty="0" smtClean="0"/>
              <a:t>Técnicas de energía muscular: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Procedimientos de manipulación provenientes de la medicina </a:t>
            </a:r>
            <a:r>
              <a:rPr lang="es-CO" dirty="0" err="1" smtClean="0"/>
              <a:t>osteopática</a:t>
            </a:r>
            <a:r>
              <a:rPr lang="es-CO" dirty="0" smtClean="0"/>
              <a:t>, diseñados para estirar el músculo y la aponeurosis para poder movilizar las articulaciones</a:t>
            </a:r>
          </a:p>
          <a:p>
            <a:pPr lvl="1"/>
            <a:endParaRPr lang="es-CO" sz="1000" dirty="0" smtClean="0"/>
          </a:p>
          <a:p>
            <a:pPr lvl="2"/>
            <a:r>
              <a:rPr lang="es-CO" dirty="0" smtClean="0"/>
              <a:t>También llamado relajación post-isométrica</a:t>
            </a:r>
          </a:p>
          <a:p>
            <a:pPr lvl="2"/>
            <a:endParaRPr lang="es-CO" sz="400" dirty="0" smtClean="0"/>
          </a:p>
          <a:p>
            <a:pPr lvl="2"/>
            <a:r>
              <a:rPr lang="es-CO" dirty="0" smtClean="0"/>
              <a:t>Incorpora principios de inhibición neuromuscular</a:t>
            </a:r>
            <a:endParaRPr lang="es-CO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O" sz="3400" dirty="0" smtClean="0"/>
              <a:t>PROCEDIMIENTOS PARA INCREMENTAR LA MOVILIDAD DE LOS TEJIDOS BLANDOS</a:t>
            </a:r>
            <a:endParaRPr lang="es-CO" sz="3400" dirty="0"/>
          </a:p>
        </p:txBody>
      </p:sp>
    </p:spTree>
    <p:extLst>
      <p:ext uri="{BB962C8B-B14F-4D97-AF65-F5344CB8AC3E}">
        <p14:creationId xmlns:p14="http://schemas.microsoft.com/office/powerpoint/2010/main" val="26414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es-CO" dirty="0" smtClean="0"/>
              <a:t>Movilización y manipulación articular:</a:t>
            </a:r>
          </a:p>
          <a:p>
            <a:pPr lvl="1"/>
            <a:r>
              <a:rPr lang="es-CO" dirty="0" smtClean="0"/>
              <a:t>Técnicas de terapia manual, aplicadas en articulaciones para distender restricciones capsulares o reposicionar una articulación </a:t>
            </a:r>
            <a:r>
              <a:rPr lang="es-CO" dirty="0" err="1" smtClean="0"/>
              <a:t>subluxada</a:t>
            </a:r>
            <a:endParaRPr lang="es-CO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O" sz="3400" dirty="0" smtClean="0"/>
              <a:t>PROCEDIMIENTOS PARA INCREMENTAR LA MOVILIDAD DE LOS TEJIDOS BLANDOS</a:t>
            </a:r>
            <a:endParaRPr lang="es-CO" sz="3400" dirty="0"/>
          </a:p>
        </p:txBody>
      </p:sp>
    </p:spTree>
    <p:extLst>
      <p:ext uri="{BB962C8B-B14F-4D97-AF65-F5344CB8AC3E}">
        <p14:creationId xmlns:p14="http://schemas.microsoft.com/office/powerpoint/2010/main" val="49133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Movilización y manipulación de los tejidos blandos:</a:t>
            </a:r>
          </a:p>
          <a:p>
            <a:endParaRPr lang="es-CO" sz="1100" dirty="0" smtClean="0"/>
          </a:p>
          <a:p>
            <a:pPr lvl="1"/>
            <a:r>
              <a:rPr lang="es-CO" dirty="0" smtClean="0"/>
              <a:t>Involucran la aplicación de fuerzas manuales específicas y progresivas (manual o instrumental) para ejercer un cambio en las estructuras músculo-aponeuróticas:</a:t>
            </a:r>
          </a:p>
          <a:p>
            <a:pPr lvl="1"/>
            <a:endParaRPr lang="es-CO" sz="1100" dirty="0" smtClean="0"/>
          </a:p>
          <a:p>
            <a:pPr lvl="2"/>
            <a:r>
              <a:rPr lang="es-CO" dirty="0" smtClean="0"/>
              <a:t>Incluyen:</a:t>
            </a:r>
          </a:p>
          <a:p>
            <a:pPr lvl="2"/>
            <a:endParaRPr lang="es-CO" sz="400" dirty="0" smtClean="0"/>
          </a:p>
          <a:p>
            <a:pPr lvl="3"/>
            <a:r>
              <a:rPr lang="es-CO" dirty="0" smtClean="0"/>
              <a:t>Masaje con fricción</a:t>
            </a:r>
          </a:p>
          <a:p>
            <a:pPr lvl="3"/>
            <a:endParaRPr lang="es-CO" sz="400" dirty="0" smtClean="0"/>
          </a:p>
          <a:p>
            <a:pPr lvl="3"/>
            <a:r>
              <a:rPr lang="es-CO" dirty="0" smtClean="0"/>
              <a:t>Liberación </a:t>
            </a:r>
            <a:r>
              <a:rPr lang="es-CO" dirty="0" err="1" smtClean="0"/>
              <a:t>músculoponeurótica</a:t>
            </a:r>
            <a:endParaRPr lang="es-CO" dirty="0" smtClean="0"/>
          </a:p>
          <a:p>
            <a:pPr lvl="3"/>
            <a:endParaRPr lang="es-CO" sz="400" dirty="0" smtClean="0"/>
          </a:p>
          <a:p>
            <a:pPr lvl="3"/>
            <a:r>
              <a:rPr lang="es-CO" dirty="0" err="1" smtClean="0"/>
              <a:t>Digitopuntura</a:t>
            </a:r>
            <a:endParaRPr lang="es-CO" dirty="0" smtClean="0"/>
          </a:p>
          <a:p>
            <a:pPr lvl="3"/>
            <a:endParaRPr lang="es-CO" sz="400" dirty="0" smtClean="0"/>
          </a:p>
          <a:p>
            <a:pPr lvl="3"/>
            <a:r>
              <a:rPr lang="es-CO" dirty="0" smtClean="0"/>
              <a:t>Terapia por puntos gatillo</a:t>
            </a:r>
            <a:endParaRPr lang="es-CO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O" sz="3400" dirty="0" smtClean="0"/>
              <a:t>PROCEDIMIENTOS PARA INCREMENTAR LA MOVILIDAD DE LOS TEJIDOS BLANDOS</a:t>
            </a:r>
            <a:endParaRPr lang="es-CO" sz="3400" dirty="0"/>
          </a:p>
        </p:txBody>
      </p:sp>
    </p:spTree>
    <p:extLst>
      <p:ext uri="{BB962C8B-B14F-4D97-AF65-F5344CB8AC3E}">
        <p14:creationId xmlns:p14="http://schemas.microsoft.com/office/powerpoint/2010/main" val="332105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s-CO" dirty="0" smtClean="0"/>
              <a:t>Movilización de tejido neural (movilización </a:t>
            </a:r>
            <a:r>
              <a:rPr lang="es-CO" dirty="0" err="1" smtClean="0"/>
              <a:t>neuromeníngea</a:t>
            </a:r>
            <a:r>
              <a:rPr lang="es-CO" dirty="0" smtClean="0"/>
              <a:t>)</a:t>
            </a:r>
          </a:p>
          <a:p>
            <a:endParaRPr lang="es-CO" sz="1100" dirty="0" smtClean="0"/>
          </a:p>
          <a:p>
            <a:pPr lvl="1"/>
            <a:r>
              <a:rPr lang="es-CO" dirty="0" smtClean="0"/>
              <a:t>Después de traumatismos o procedimientos quirúrgicos se desarrollan adherencias  alrededor de meninges, raíces nerviosas, plexos y nervios periféricos</a:t>
            </a:r>
          </a:p>
          <a:p>
            <a:pPr lvl="1"/>
            <a:endParaRPr lang="es-CO" sz="1100" dirty="0" smtClean="0"/>
          </a:p>
          <a:p>
            <a:pPr lvl="1"/>
            <a:r>
              <a:rPr lang="es-CO" dirty="0" smtClean="0"/>
              <a:t>Su tensión puede llevar a síntomas neurológicos, la introducción de técnicas que pretenden movilizar estas estructuras, pertenecen a la movilización neural</a:t>
            </a:r>
            <a:endParaRPr lang="es-CO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O" sz="3400" dirty="0" smtClean="0"/>
              <a:t>PROCEDIMIENTOS PARA INCREMENTAR LA MOVILIDAD DE LOS TEJIDOS BLANDOS</a:t>
            </a:r>
            <a:endParaRPr lang="es-CO" sz="3400" dirty="0"/>
          </a:p>
        </p:txBody>
      </p:sp>
    </p:spTree>
    <p:extLst>
      <p:ext uri="{BB962C8B-B14F-4D97-AF65-F5344CB8AC3E}">
        <p14:creationId xmlns:p14="http://schemas.microsoft.com/office/powerpoint/2010/main" val="22035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000" dirty="0" smtClean="0"/>
              <a:t>RESPUESTA MECÁNICA DE LA UNIDAD CONTRÁCTIL AL ESTIRAMIENTO</a:t>
            </a:r>
            <a:endParaRPr lang="es-CO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Respuesta al estiramiento: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Existen </a:t>
            </a:r>
            <a:r>
              <a:rPr lang="es-CO" dirty="0" err="1" smtClean="0"/>
              <a:t>intreacciones</a:t>
            </a:r>
            <a:r>
              <a:rPr lang="es-CO" dirty="0" smtClean="0"/>
              <a:t> entre </a:t>
            </a:r>
            <a:r>
              <a:rPr lang="es-CO" dirty="0" err="1" smtClean="0"/>
              <a:t>endomisio</a:t>
            </a:r>
            <a:r>
              <a:rPr lang="es-CO" dirty="0" smtClean="0"/>
              <a:t>, perimisio, </a:t>
            </a:r>
            <a:r>
              <a:rPr lang="es-CO" dirty="0" err="1" smtClean="0"/>
              <a:t>epi</a:t>
            </a:r>
            <a:r>
              <a:rPr lang="es-CO" dirty="0" err="1" smtClean="0"/>
              <a:t>misio</a:t>
            </a:r>
            <a:r>
              <a:rPr lang="es-CO" dirty="0" smtClean="0"/>
              <a:t> </a:t>
            </a:r>
            <a:r>
              <a:rPr lang="es-CO" dirty="0" smtClean="0"/>
              <a:t>y elementos contráctiles</a:t>
            </a:r>
          </a:p>
          <a:p>
            <a:pPr lvl="1"/>
            <a:endParaRPr lang="es-CO" sz="1000" dirty="0" smtClean="0"/>
          </a:p>
          <a:p>
            <a:pPr lvl="1"/>
            <a:r>
              <a:rPr lang="es-CO" dirty="0" smtClean="0"/>
              <a:t>Al alejarse los filamentos, ocurre una disrupción mecánica (influenciada por cambios neurales y bioquímicos) de los puentes cruzados, consiguiendo elongación abrupta de </a:t>
            </a:r>
            <a:r>
              <a:rPr lang="es-CO" dirty="0" err="1" smtClean="0"/>
              <a:t>sarcómeros</a:t>
            </a:r>
            <a:r>
              <a:rPr lang="es-CO" dirty="0" smtClean="0"/>
              <a:t> </a:t>
            </a:r>
            <a:r>
              <a:rPr lang="es-CO" b="1" dirty="0" smtClean="0"/>
              <a:t>(</a:t>
            </a:r>
            <a:r>
              <a:rPr lang="es-CO" b="1" dirty="0" err="1" smtClean="0"/>
              <a:t>sarcomere</a:t>
            </a:r>
            <a:r>
              <a:rPr lang="es-CO" b="1" dirty="0" smtClean="0"/>
              <a:t> </a:t>
            </a:r>
            <a:r>
              <a:rPr lang="es-CO" b="1" dirty="0" err="1" smtClean="0"/>
              <a:t>give</a:t>
            </a:r>
            <a:r>
              <a:rPr lang="es-CO" b="1" dirty="0" smtClean="0"/>
              <a:t>)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74853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s-CO" sz="3400" dirty="0" smtClean="0"/>
              <a:t>RESPUESTA A LA INMOVILIZACIÓN Y REMOVILIZACIÓN</a:t>
            </a:r>
            <a:endParaRPr lang="es-CO" sz="3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52528"/>
          </a:xfrm>
        </p:spPr>
        <p:txBody>
          <a:bodyPr>
            <a:normAutofit fontScale="85000" lnSpcReduction="20000"/>
          </a:bodyPr>
          <a:lstStyle/>
          <a:p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Deterioro</a:t>
            </a:r>
            <a:r>
              <a:rPr lang="es-CO" dirty="0" smtClean="0"/>
              <a:t> de </a:t>
            </a:r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proteína cont</a:t>
            </a:r>
            <a:r>
              <a:rPr lang="es-CO" dirty="0" smtClean="0"/>
              <a:t>ráctil del músculo</a:t>
            </a:r>
          </a:p>
          <a:p>
            <a:endParaRPr lang="es-CO" sz="600" dirty="0" smtClean="0"/>
          </a:p>
          <a:p>
            <a:r>
              <a:rPr lang="es-CO" dirty="0">
                <a:latin typeface="Calibri"/>
              </a:rPr>
              <a:t>↓</a:t>
            </a:r>
            <a:r>
              <a:rPr lang="es-CO" dirty="0" smtClean="0"/>
              <a:t> de </a:t>
            </a:r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diámetro de fibras </a:t>
            </a:r>
            <a:r>
              <a:rPr lang="es-CO" dirty="0" smtClean="0"/>
              <a:t>musculares</a:t>
            </a:r>
          </a:p>
          <a:p>
            <a:endParaRPr lang="es-CO" sz="600" dirty="0" smtClean="0"/>
          </a:p>
          <a:p>
            <a:r>
              <a:rPr lang="es-CO" dirty="0">
                <a:latin typeface="Calibri"/>
              </a:rPr>
              <a:t>↓</a:t>
            </a:r>
            <a:r>
              <a:rPr lang="es-CO" dirty="0" smtClean="0"/>
              <a:t>de </a:t>
            </a:r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miofibrillas</a:t>
            </a:r>
          </a:p>
          <a:p>
            <a:endParaRPr lang="es-CO" sz="600" dirty="0" smtClean="0"/>
          </a:p>
          <a:p>
            <a:r>
              <a:rPr lang="es-CO" dirty="0">
                <a:latin typeface="Calibri"/>
              </a:rPr>
              <a:t>↓</a:t>
            </a:r>
            <a:r>
              <a:rPr lang="es-CO" dirty="0" smtClean="0"/>
              <a:t>de </a:t>
            </a:r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capilares</a:t>
            </a:r>
            <a:r>
              <a:rPr lang="es-CO" dirty="0" smtClean="0"/>
              <a:t> intramusculares</a:t>
            </a:r>
          </a:p>
          <a:p>
            <a:endParaRPr lang="es-CO" sz="600" dirty="0" smtClean="0"/>
          </a:p>
          <a:p>
            <a:r>
              <a:rPr lang="es-CO" dirty="0">
                <a:latin typeface="Calibri"/>
              </a:rPr>
              <a:t>↓</a:t>
            </a:r>
            <a:r>
              <a:rPr lang="es-CO" dirty="0" smtClean="0"/>
              <a:t>en capacidad de </a:t>
            </a:r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reclutamiento de unidades motoras</a:t>
            </a:r>
          </a:p>
          <a:p>
            <a:endParaRPr lang="es-CO" sz="500" dirty="0" smtClean="0"/>
          </a:p>
          <a:p>
            <a:pPr lvl="1"/>
            <a:r>
              <a:rPr lang="es-CO" dirty="0" smtClean="0"/>
              <a:t>Resultado:</a:t>
            </a:r>
          </a:p>
          <a:p>
            <a:pPr lvl="1"/>
            <a:endParaRPr lang="es-CO" sz="500" dirty="0" smtClean="0"/>
          </a:p>
          <a:p>
            <a:pPr lvl="2"/>
            <a:r>
              <a:rPr lang="es-CO" b="1" dirty="0" smtClean="0"/>
              <a:t>Atrofia</a:t>
            </a:r>
            <a:r>
              <a:rPr lang="es-CO" dirty="0" smtClean="0"/>
              <a:t> y </a:t>
            </a:r>
            <a:r>
              <a:rPr lang="es-CO" b="1" dirty="0" smtClean="0"/>
              <a:t>debilidad</a:t>
            </a:r>
          </a:p>
          <a:p>
            <a:pPr lvl="2"/>
            <a:endParaRPr lang="es-CO" sz="500" dirty="0" smtClean="0"/>
          </a:p>
          <a:p>
            <a:pPr lvl="1"/>
            <a:r>
              <a:rPr lang="es-CO" dirty="0" smtClean="0"/>
              <a:t>La atrofia ocurre con mayor </a:t>
            </a:r>
            <a:r>
              <a:rPr lang="es-CO" b="1" dirty="0" smtClean="0"/>
              <a:t>selectividad</a:t>
            </a:r>
            <a:r>
              <a:rPr lang="es-CO" dirty="0" smtClean="0"/>
              <a:t> en fibras </a:t>
            </a:r>
            <a:r>
              <a:rPr lang="es-CO" b="1" dirty="0" smtClean="0"/>
              <a:t>tipo I</a:t>
            </a:r>
            <a:r>
              <a:rPr lang="es-CO" dirty="0" smtClean="0"/>
              <a:t> que en las tipo II de los músculos posturales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Puede surgir al cabo de unos </a:t>
            </a:r>
            <a:r>
              <a:rPr lang="es-CO" b="1" dirty="0" smtClean="0"/>
              <a:t>pocos días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47637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INMOVILIZACIÓN EN ACORTAMIENTO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es-CO" dirty="0" smtClean="0"/>
              <a:t>Se observa reducción en la longitud del músculo, sus fibras y de </a:t>
            </a:r>
            <a:r>
              <a:rPr lang="es-CO" dirty="0" err="1" smtClean="0"/>
              <a:t>sarcómeros</a:t>
            </a:r>
            <a:r>
              <a:rPr lang="es-CO" dirty="0" smtClean="0"/>
              <a:t> en serie, como resultado de la </a:t>
            </a:r>
            <a:r>
              <a:rPr lang="es-CO" b="1" dirty="0" smtClean="0"/>
              <a:t>absorción de </a:t>
            </a:r>
            <a:r>
              <a:rPr lang="es-CO" b="1" dirty="0" err="1" smtClean="0"/>
              <a:t>sarcómeros</a:t>
            </a:r>
            <a:endParaRPr lang="es-CO" b="1" dirty="0" smtClean="0"/>
          </a:p>
          <a:p>
            <a:endParaRPr lang="es-CO" sz="1200" dirty="0" smtClean="0"/>
          </a:p>
          <a:p>
            <a:pPr lvl="1"/>
            <a:r>
              <a:rPr lang="es-CO" dirty="0" smtClean="0"/>
              <a:t>Como resultado de mayor </a:t>
            </a:r>
            <a:r>
              <a:rPr lang="es-CO" dirty="0" smtClean="0"/>
              <a:t>tasa </a:t>
            </a:r>
            <a:r>
              <a:rPr lang="es-CO" dirty="0" smtClean="0"/>
              <a:t>de degeneración vs regeneración</a:t>
            </a:r>
          </a:p>
          <a:p>
            <a:pPr lvl="1"/>
            <a:endParaRPr lang="es-CO" sz="1200" dirty="0" smtClean="0"/>
          </a:p>
          <a:p>
            <a:r>
              <a:rPr lang="es-CO" dirty="0" smtClean="0"/>
              <a:t>Parece ser que esta degeneración es mayor si el músculo es inmovilizado en acortamiento vs alargamiento</a:t>
            </a:r>
          </a:p>
          <a:p>
            <a:endParaRPr lang="es-CO" sz="1300" dirty="0" smtClean="0"/>
          </a:p>
          <a:p>
            <a:r>
              <a:rPr lang="es-CO" dirty="0" smtClean="0"/>
              <a:t>Disminuye su capacidad de producir tensión</a:t>
            </a:r>
          </a:p>
          <a:p>
            <a:endParaRPr lang="es-CO" sz="1300" dirty="0" smtClean="0"/>
          </a:p>
          <a:p>
            <a:r>
              <a:rPr lang="es-CO" dirty="0" smtClean="0"/>
              <a:t>Ocurre incremento de tejido fibroso disminuyendo capacidad de </a:t>
            </a:r>
            <a:r>
              <a:rPr lang="es-CO" dirty="0" err="1" smtClean="0"/>
              <a:t>distensibilidad</a:t>
            </a:r>
            <a:r>
              <a:rPr lang="es-CO" dirty="0" smtClean="0"/>
              <a:t> del tejido conectivo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77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s-CO" sz="3400" dirty="0" smtClean="0"/>
              <a:t>INMOVILIZACIÓN EN POSICIÓN DE ALARGAMIENTO</a:t>
            </a:r>
            <a:endParaRPr lang="es-CO" sz="3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es-CO" dirty="0" smtClean="0"/>
              <a:t>Se utilizan inmovilizaciones en alargamiento para tratar contracturas de larga data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Incremento de </a:t>
            </a:r>
            <a:r>
              <a:rPr lang="es-CO" dirty="0" err="1" smtClean="0"/>
              <a:t>sarcómeros</a:t>
            </a:r>
            <a:r>
              <a:rPr lang="es-CO" dirty="0" smtClean="0"/>
              <a:t> en series (</a:t>
            </a:r>
            <a:r>
              <a:rPr lang="es-CO" dirty="0" err="1" smtClean="0"/>
              <a:t>miofibrilogénesis</a:t>
            </a:r>
            <a:r>
              <a:rPr lang="es-CO" dirty="0" smtClean="0"/>
              <a:t>)</a:t>
            </a:r>
          </a:p>
          <a:p>
            <a:pPr lvl="1"/>
            <a:endParaRPr lang="es-CO" sz="1000" dirty="0" smtClean="0"/>
          </a:p>
          <a:p>
            <a:r>
              <a:rPr lang="es-CO" dirty="0" smtClean="0"/>
              <a:t>Si la longitud adquirida se mantiene en actividades funcionales, conducirá a una deformación plástica permanente</a:t>
            </a:r>
          </a:p>
        </p:txBody>
      </p:sp>
    </p:spTree>
    <p:extLst>
      <p:ext uri="{BB962C8B-B14F-4D97-AF65-F5344CB8AC3E}">
        <p14:creationId xmlns:p14="http://schemas.microsoft.com/office/powerpoint/2010/main" val="12194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RESPUESTA NEUROFISIOLÓGICA AL ESTIRAMIENTO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36504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Facilitación de </a:t>
            </a:r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tensión inicial </a:t>
            </a:r>
            <a:r>
              <a:rPr lang="es-CO" dirty="0" smtClean="0"/>
              <a:t>(elongación del </a:t>
            </a:r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huso</a:t>
            </a:r>
            <a:r>
              <a:rPr lang="es-CO" dirty="0" smtClean="0"/>
              <a:t> provoca activación refleja), menor si:</a:t>
            </a:r>
          </a:p>
          <a:p>
            <a:endParaRPr lang="es-CO" sz="1000" dirty="0" smtClean="0"/>
          </a:p>
          <a:p>
            <a:pPr lvl="1"/>
            <a:r>
              <a:rPr lang="es-CO" u="sng" dirty="0" smtClean="0"/>
              <a:t>Elongación lenta, baja intensidad y prolongada</a:t>
            </a:r>
          </a:p>
          <a:p>
            <a:pPr lvl="1"/>
            <a:endParaRPr lang="es-CO" sz="1000" u="sng" dirty="0" smtClean="0"/>
          </a:p>
          <a:p>
            <a:r>
              <a:rPr lang="es-CO" dirty="0" smtClean="0"/>
              <a:t>Inhibición recíproca</a:t>
            </a:r>
          </a:p>
          <a:p>
            <a:endParaRPr lang="es-CO" sz="1000" dirty="0" smtClean="0"/>
          </a:p>
          <a:p>
            <a:r>
              <a:rPr lang="es-CO" dirty="0" smtClean="0"/>
              <a:t>Inhibición autógena (OTG):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No sólo responde a estímulos de alta tensión</a:t>
            </a:r>
          </a:p>
          <a:p>
            <a:pPr lvl="1"/>
            <a:endParaRPr lang="es-CO" sz="400" dirty="0" smtClean="0"/>
          </a:p>
          <a:p>
            <a:pPr lvl="1"/>
            <a:r>
              <a:rPr lang="es-CO" dirty="0" smtClean="0"/>
              <a:t>También tiene bajo umbral de descarga</a:t>
            </a:r>
          </a:p>
          <a:p>
            <a:pPr lvl="1"/>
            <a:endParaRPr lang="es-CO" sz="500" dirty="0" smtClean="0"/>
          </a:p>
          <a:p>
            <a:pPr lvl="2"/>
            <a:r>
              <a:rPr lang="es-CO" dirty="0" smtClean="0"/>
              <a:t>Monitoriza, ajusta tensión muscular durante el movimiento y el estiramiento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1032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400" dirty="0" smtClean="0"/>
              <a:t>RESPUESTAS DEL TEJIDO CONECTIVO AL ESTRÉS MECÁNICO</a:t>
            </a:r>
            <a:endParaRPr lang="es-CO" sz="3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Deformación progresiva (</a:t>
            </a:r>
            <a:r>
              <a:rPr lang="es-CO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Creep</a:t>
            </a:r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Elongación durante período prolongado en fase elástica, produce deformación permanente</a:t>
            </a:r>
          </a:p>
          <a:p>
            <a:pPr lvl="1"/>
            <a:endParaRPr lang="es-CO" sz="1000" dirty="0" smtClean="0"/>
          </a:p>
          <a:p>
            <a:pPr lvl="2"/>
            <a:r>
              <a:rPr lang="es-CO" dirty="0" smtClean="0"/>
              <a:t>Dependiente de:</a:t>
            </a:r>
          </a:p>
          <a:p>
            <a:pPr lvl="2"/>
            <a:endParaRPr lang="es-CO" sz="400" dirty="0" smtClean="0"/>
          </a:p>
          <a:p>
            <a:pPr lvl="3"/>
            <a:r>
              <a:rPr lang="es-CO" dirty="0" smtClean="0"/>
              <a:t>Tiempo</a:t>
            </a:r>
          </a:p>
          <a:p>
            <a:pPr lvl="3"/>
            <a:endParaRPr lang="es-CO" sz="400" dirty="0" smtClean="0"/>
          </a:p>
          <a:p>
            <a:pPr lvl="3"/>
            <a:r>
              <a:rPr lang="es-CO" dirty="0" smtClean="0"/>
              <a:t>Frecuencia</a:t>
            </a:r>
          </a:p>
          <a:p>
            <a:pPr lvl="3"/>
            <a:endParaRPr lang="es-CO" sz="400" dirty="0" smtClean="0"/>
          </a:p>
          <a:p>
            <a:pPr lvl="3"/>
            <a:r>
              <a:rPr lang="es-CO" dirty="0" smtClean="0"/>
              <a:t>Tensión</a:t>
            </a:r>
          </a:p>
          <a:p>
            <a:pPr lvl="3"/>
            <a:endParaRPr lang="es-CO" sz="1000" dirty="0" smtClean="0"/>
          </a:p>
          <a:p>
            <a:pPr lvl="2"/>
            <a:r>
              <a:rPr lang="es-CO" dirty="0" smtClean="0"/>
              <a:t>Producto del comportamiento </a:t>
            </a:r>
            <a:r>
              <a:rPr lang="es-CO" dirty="0" err="1" smtClean="0"/>
              <a:t>viscoelástico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262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CONCEPTO DE MOVILIDAD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Al estar relacionada con la amplitud de movimiento funcional se asocia con:</a:t>
            </a:r>
          </a:p>
          <a:p>
            <a:endParaRPr lang="es-CO" sz="1000" dirty="0" smtClean="0"/>
          </a:p>
          <a:p>
            <a:pPr lvl="1"/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Integridad articular</a:t>
            </a:r>
          </a:p>
          <a:p>
            <a:pPr lvl="1"/>
            <a:endParaRPr lang="es-CO" sz="400" dirty="0" smtClean="0"/>
          </a:p>
          <a:p>
            <a:pPr lvl="1"/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Flexibilidad:</a:t>
            </a:r>
          </a:p>
          <a:p>
            <a:pPr lvl="2"/>
            <a:r>
              <a:rPr lang="es-CO" dirty="0" err="1" smtClean="0"/>
              <a:t>Distensibilidad</a:t>
            </a:r>
            <a:r>
              <a:rPr lang="es-CO" dirty="0" smtClean="0"/>
              <a:t> de los tejidos blandos  que cruzan o rodean las articulaciones, como músculos, tendones, aponeurosis, cápsulas articulares, ligamentos, nervios, vasos sanguíneos y piel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7505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Estrés relajación:</a:t>
            </a:r>
            <a:endParaRPr lang="es-CO" dirty="0" smtClean="0"/>
          </a:p>
          <a:p>
            <a:pPr lvl="1"/>
            <a:r>
              <a:rPr lang="es-CO" dirty="0" smtClean="0"/>
              <a:t>La carga </a:t>
            </a:r>
            <a:r>
              <a:rPr lang="es-CO" dirty="0" err="1" smtClean="0"/>
              <a:t>tensil</a:t>
            </a:r>
            <a:r>
              <a:rPr lang="es-CO" dirty="0" smtClean="0"/>
              <a:t> necesaria para mantener una longitud después de obtener deformación permanente, es menor</a:t>
            </a:r>
          </a:p>
          <a:p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Carga cíclica y fatiga:</a:t>
            </a:r>
          </a:p>
          <a:p>
            <a:pPr lvl="1"/>
            <a:r>
              <a:rPr lang="es-CO" dirty="0"/>
              <a:t> </a:t>
            </a:r>
            <a:r>
              <a:rPr lang="es-CO" dirty="0" smtClean="0"/>
              <a:t>La carga cíclica aumenta la producción de calor y puede provocar falla, aún antes de alcanzar punto de ruptura</a:t>
            </a:r>
            <a:endParaRPr lang="es-CO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CO" sz="3400" dirty="0" smtClean="0"/>
              <a:t>RESPUESTAS DEL TEJIDO CONECTIVO AL ESTRÉS MECÁNICO</a:t>
            </a:r>
            <a:endParaRPr lang="es-CO" sz="3400" dirty="0"/>
          </a:p>
        </p:txBody>
      </p:sp>
    </p:spTree>
    <p:extLst>
      <p:ext uri="{BB962C8B-B14F-4D97-AF65-F5344CB8AC3E}">
        <p14:creationId xmlns:p14="http://schemas.microsoft.com/office/powerpoint/2010/main" val="1312416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sz="3600" dirty="0" smtClean="0"/>
              <a:t>CAMBIOS DEL COLÁGENO ANTE LA INMOVILIZACIÓN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s-CO" dirty="0" smtClean="0"/>
              <a:t>Forma del colágeno cambia (desorganizado)</a:t>
            </a:r>
          </a:p>
          <a:p>
            <a:endParaRPr lang="es-CO" sz="1100" dirty="0" smtClean="0"/>
          </a:p>
          <a:p>
            <a:r>
              <a:rPr lang="es-CO" dirty="0" smtClean="0"/>
              <a:t>Uniones débiles entre fibras de colágeno nuevas sin sometimiento a estrés</a:t>
            </a:r>
          </a:p>
          <a:p>
            <a:endParaRPr lang="es-CO" sz="1200" dirty="0" smtClean="0"/>
          </a:p>
          <a:p>
            <a:r>
              <a:rPr lang="es-CO" dirty="0" smtClean="0"/>
              <a:t>Formación de adherencias</a:t>
            </a:r>
          </a:p>
          <a:p>
            <a:pPr lvl="1"/>
            <a:r>
              <a:rPr lang="es-CO" dirty="0" smtClean="0"/>
              <a:t>Mayor entrecruzamiento entre fibras desorganizadas</a:t>
            </a:r>
          </a:p>
          <a:p>
            <a:pPr lvl="1"/>
            <a:endParaRPr lang="es-CO" sz="700" dirty="0"/>
          </a:p>
          <a:p>
            <a:pPr lvl="1"/>
            <a:r>
              <a:rPr lang="es-CO" dirty="0" smtClean="0"/>
              <a:t>Menor efectividad de matriz amorfa para mantener espacio y lubricación entre fibras</a:t>
            </a:r>
          </a:p>
          <a:p>
            <a:pPr lvl="1"/>
            <a:endParaRPr lang="es-CO" sz="700" dirty="0" smtClean="0"/>
          </a:p>
          <a:p>
            <a:pPr lvl="2"/>
            <a:r>
              <a:rPr lang="es-CO" dirty="0" smtClean="0"/>
              <a:t>8 semanas de inmovilización: 61% de carga máxima para falla LCA</a:t>
            </a:r>
          </a:p>
          <a:p>
            <a:pPr lvl="2"/>
            <a:endParaRPr lang="es-CO" sz="500" dirty="0" smtClean="0"/>
          </a:p>
          <a:p>
            <a:pPr lvl="2"/>
            <a:r>
              <a:rPr lang="es-CO" dirty="0" smtClean="0"/>
              <a:t>12 meses de inmovilización: 91% de carga máxima para falla del LCA</a:t>
            </a:r>
          </a:p>
        </p:txBody>
      </p:sp>
    </p:spTree>
    <p:extLst>
      <p:ext uri="{BB962C8B-B14F-4D97-AF65-F5344CB8AC3E}">
        <p14:creationId xmlns:p14="http://schemas.microsoft.com/office/powerpoint/2010/main" val="286316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12974"/>
          </a:xfrm>
        </p:spPr>
        <p:txBody>
          <a:bodyPr>
            <a:normAutofit/>
          </a:bodyPr>
          <a:lstStyle/>
          <a:p>
            <a:r>
              <a:rPr lang="es-CO" sz="3200" dirty="0" smtClean="0"/>
              <a:t>OTROS FACTORES QUE ALTERAN EL COLÁGENO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13176"/>
          </a:xfrm>
        </p:spPr>
        <p:txBody>
          <a:bodyPr>
            <a:normAutofit fontScale="70000" lnSpcReduction="20000"/>
          </a:bodyPr>
          <a:lstStyle/>
          <a:p>
            <a:r>
              <a:rPr lang="es-CO" b="1" dirty="0" smtClean="0"/>
              <a:t>Edad:</a:t>
            </a:r>
          </a:p>
          <a:p>
            <a:endParaRPr lang="es-CO" sz="900" dirty="0" smtClean="0"/>
          </a:p>
          <a:p>
            <a:pPr lvl="1"/>
            <a:r>
              <a:rPr lang="es-CO" dirty="0" smtClean="0">
                <a:latin typeface="Calibri"/>
              </a:rPr>
              <a:t>↓ fuerza </a:t>
            </a:r>
            <a:r>
              <a:rPr lang="es-CO" dirty="0" err="1" smtClean="0">
                <a:latin typeface="Calibri"/>
              </a:rPr>
              <a:t>tensil</a:t>
            </a:r>
            <a:endParaRPr lang="es-CO" dirty="0" smtClean="0">
              <a:latin typeface="Calibri"/>
            </a:endParaRPr>
          </a:p>
          <a:p>
            <a:pPr lvl="1"/>
            <a:endParaRPr lang="es-CO" sz="6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↓ capacidad elástica</a:t>
            </a:r>
          </a:p>
          <a:p>
            <a:pPr lvl="1"/>
            <a:endParaRPr lang="es-CO" sz="6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↓ tasa de adaptación al estrés mecánico</a:t>
            </a:r>
          </a:p>
          <a:p>
            <a:pPr lvl="1"/>
            <a:endParaRPr lang="es-CO" sz="6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↑ tendencia a fallas por fatiga</a:t>
            </a:r>
          </a:p>
          <a:p>
            <a:pPr lvl="1"/>
            <a:endParaRPr lang="es-CO" sz="1700" dirty="0" smtClean="0">
              <a:latin typeface="Calibri"/>
            </a:endParaRPr>
          </a:p>
          <a:p>
            <a:r>
              <a:rPr lang="es-CO" b="1" dirty="0" err="1" smtClean="0">
                <a:latin typeface="Calibri"/>
              </a:rPr>
              <a:t>Corticoesteroides</a:t>
            </a:r>
            <a:r>
              <a:rPr lang="es-CO" b="1" dirty="0" smtClean="0">
                <a:latin typeface="Calibri"/>
              </a:rPr>
              <a:t>:</a:t>
            </a:r>
          </a:p>
          <a:p>
            <a:endParaRPr lang="es-CO" sz="10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Efecto deletéreo sobre propiedades mecánicas</a:t>
            </a:r>
          </a:p>
          <a:p>
            <a:pPr lvl="1"/>
            <a:endParaRPr lang="es-CO" sz="600" dirty="0" smtClean="0">
              <a:latin typeface="Calibri"/>
            </a:endParaRPr>
          </a:p>
          <a:p>
            <a:pPr lvl="2"/>
            <a:r>
              <a:rPr lang="es-CO" dirty="0" smtClean="0">
                <a:latin typeface="Calibri"/>
              </a:rPr>
              <a:t>↓ fuerza </a:t>
            </a:r>
            <a:r>
              <a:rPr lang="es-CO" dirty="0" err="1" smtClean="0">
                <a:latin typeface="Calibri"/>
              </a:rPr>
              <a:t>tensil</a:t>
            </a:r>
            <a:endParaRPr lang="es-CO" dirty="0" smtClean="0">
              <a:latin typeface="Calibri"/>
            </a:endParaRPr>
          </a:p>
          <a:p>
            <a:pPr lvl="2"/>
            <a:endParaRPr lang="es-CO" sz="600" dirty="0" smtClean="0">
              <a:latin typeface="Calibri"/>
            </a:endParaRPr>
          </a:p>
          <a:p>
            <a:pPr lvl="2"/>
            <a:r>
              <a:rPr lang="es-CO" dirty="0" smtClean="0">
                <a:latin typeface="Calibri"/>
              </a:rPr>
              <a:t>Muerte de fibrocitos</a:t>
            </a:r>
          </a:p>
          <a:p>
            <a:pPr lvl="2"/>
            <a:endParaRPr lang="es-CO" sz="600" dirty="0" smtClean="0">
              <a:latin typeface="Calibri"/>
            </a:endParaRPr>
          </a:p>
          <a:p>
            <a:pPr lvl="2"/>
            <a:r>
              <a:rPr lang="es-CO" dirty="0" smtClean="0">
                <a:latin typeface="Calibri"/>
              </a:rPr>
              <a:t>Retraso en la reparación de hasta 15 semanas</a:t>
            </a:r>
          </a:p>
          <a:p>
            <a:pPr lvl="2"/>
            <a:endParaRPr lang="es-CO" sz="1900" dirty="0" smtClean="0">
              <a:latin typeface="Calibri"/>
            </a:endParaRPr>
          </a:p>
          <a:p>
            <a:r>
              <a:rPr lang="es-CO" b="1" dirty="0" smtClean="0">
                <a:latin typeface="Calibri"/>
              </a:rPr>
              <a:t>Lesiones:</a:t>
            </a:r>
          </a:p>
          <a:p>
            <a:endParaRPr lang="es-CO" sz="6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Reparación inicial con colágeno tipo III mecánicamente más débil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128535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DETERMINANTES DE LAS INTERVENCIONES CON ESTIRAMIENTO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b="1" dirty="0" smtClean="0"/>
              <a:t>Alineamiento:</a:t>
            </a:r>
          </a:p>
          <a:p>
            <a:endParaRPr lang="es-CO" sz="1100" dirty="0" smtClean="0"/>
          </a:p>
          <a:p>
            <a:pPr lvl="1"/>
            <a:r>
              <a:rPr lang="es-CO" dirty="0" smtClean="0"/>
              <a:t>Comodidad y estabilidad del paciente</a:t>
            </a:r>
          </a:p>
          <a:p>
            <a:pPr lvl="1"/>
            <a:endParaRPr lang="es-CO" sz="400" dirty="0" smtClean="0"/>
          </a:p>
          <a:p>
            <a:pPr lvl="1"/>
            <a:r>
              <a:rPr lang="es-CO" dirty="0" smtClean="0"/>
              <a:t>Considerar posición y todas las articulaciones aledañas</a:t>
            </a:r>
          </a:p>
          <a:p>
            <a:pPr lvl="1"/>
            <a:endParaRPr lang="es-CO" sz="400" dirty="0" smtClean="0"/>
          </a:p>
          <a:p>
            <a:pPr lvl="1"/>
            <a:r>
              <a:rPr lang="es-CO" dirty="0" smtClean="0"/>
              <a:t>El alineamiento influye en la tensión</a:t>
            </a:r>
          </a:p>
          <a:p>
            <a:pPr lvl="1"/>
            <a:endParaRPr lang="es-CO" sz="1300" dirty="0" smtClean="0"/>
          </a:p>
          <a:p>
            <a:r>
              <a:rPr lang="es-CO" b="1" dirty="0" smtClean="0"/>
              <a:t>Estabilización:</a:t>
            </a:r>
          </a:p>
          <a:p>
            <a:endParaRPr lang="es-CO" sz="1100" dirty="0" smtClean="0"/>
          </a:p>
          <a:p>
            <a:pPr lvl="1"/>
            <a:r>
              <a:rPr lang="es-CO" dirty="0" smtClean="0"/>
              <a:t>Se debe estabilizar la región proximal al estiramiento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Durante </a:t>
            </a:r>
            <a:r>
              <a:rPr lang="es-CO" dirty="0" err="1" smtClean="0"/>
              <a:t>autoestiramientos</a:t>
            </a:r>
            <a:r>
              <a:rPr lang="es-CO" dirty="0" smtClean="0"/>
              <a:t>, generalmente, el segmento distal es el que se estabiliza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478482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DETERMINANTES DE LAS INTERVENCIONES CON ESTIRAMIENTO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b="1" dirty="0" smtClean="0"/>
              <a:t>Intensidad del estiramiento:</a:t>
            </a:r>
          </a:p>
          <a:p>
            <a:endParaRPr lang="es-CO" sz="1000" b="1" dirty="0" smtClean="0"/>
          </a:p>
          <a:p>
            <a:pPr lvl="1"/>
            <a:r>
              <a:rPr lang="es-CO" dirty="0" smtClean="0"/>
              <a:t>Magnitud de la fuerza:</a:t>
            </a:r>
          </a:p>
          <a:p>
            <a:pPr lvl="1"/>
            <a:endParaRPr lang="es-CO" sz="400" dirty="0" smtClean="0"/>
          </a:p>
          <a:p>
            <a:pPr lvl="2"/>
            <a:r>
              <a:rPr lang="es-CO" dirty="0" smtClean="0"/>
              <a:t>Indicación: baja intensidad</a:t>
            </a:r>
          </a:p>
          <a:p>
            <a:pPr lvl="2"/>
            <a:endParaRPr lang="es-CO" sz="300" dirty="0" smtClean="0"/>
          </a:p>
          <a:p>
            <a:pPr lvl="3"/>
            <a:r>
              <a:rPr lang="es-CO" dirty="0" smtClean="0"/>
              <a:t>Minimiza la defensa muscular voluntaria e involuntaria</a:t>
            </a:r>
          </a:p>
          <a:p>
            <a:pPr lvl="3"/>
            <a:endParaRPr lang="es-CO" sz="300" dirty="0"/>
          </a:p>
          <a:p>
            <a:pPr lvl="3"/>
            <a:r>
              <a:rPr lang="es-CO" dirty="0" smtClean="0"/>
              <a:t>Intensidad baja </a:t>
            </a:r>
            <a:r>
              <a:rPr lang="es-CO" dirty="0" err="1" smtClean="0"/>
              <a:t>elonga</a:t>
            </a:r>
            <a:r>
              <a:rPr lang="es-CO" dirty="0" smtClean="0"/>
              <a:t> mejor el tejido conectivo denso</a:t>
            </a:r>
          </a:p>
          <a:p>
            <a:pPr lvl="3"/>
            <a:endParaRPr lang="es-CO" sz="1200" dirty="0" smtClean="0"/>
          </a:p>
          <a:p>
            <a:r>
              <a:rPr lang="es-CO" b="1" dirty="0" smtClean="0"/>
              <a:t>Duración del estiramiento:</a:t>
            </a:r>
          </a:p>
          <a:p>
            <a:endParaRPr lang="es-CO" sz="700" dirty="0" smtClean="0"/>
          </a:p>
          <a:p>
            <a:pPr lvl="1"/>
            <a:r>
              <a:rPr lang="es-CO" dirty="0" smtClean="0"/>
              <a:t>Factor clave, se puede aumentar por medio de la duración del ciclo  o por aumento de la frecuencia</a:t>
            </a:r>
          </a:p>
        </p:txBody>
      </p:sp>
    </p:spTree>
    <p:extLst>
      <p:ext uri="{BB962C8B-B14F-4D97-AF65-F5344CB8AC3E}">
        <p14:creationId xmlns:p14="http://schemas.microsoft.com/office/powerpoint/2010/main" val="10634905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es-CO" sz="3200" dirty="0" smtClean="0"/>
              <a:t>DETERMINANTES DE LAS INTERVENCIONES CON ESTIRAMIENTO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45224"/>
          </a:xfrm>
        </p:spPr>
        <p:txBody>
          <a:bodyPr>
            <a:normAutofit fontScale="77500" lnSpcReduction="20000"/>
          </a:bodyPr>
          <a:lstStyle/>
          <a:p>
            <a:r>
              <a:rPr lang="es-CO" b="1" dirty="0" smtClean="0"/>
              <a:t>Velocidad:</a:t>
            </a:r>
          </a:p>
          <a:p>
            <a:endParaRPr lang="es-CO" sz="1000" b="1" dirty="0" smtClean="0"/>
          </a:p>
          <a:p>
            <a:endParaRPr lang="es-CO" sz="1100" b="1" dirty="0" smtClean="0"/>
          </a:p>
          <a:p>
            <a:pPr lvl="1"/>
            <a:r>
              <a:rPr lang="es-CO" dirty="0" smtClean="0"/>
              <a:t>A mayor velocidad, mayor respuesta muscular de defensa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Para asegurar relajación y prevenir daño tisular se recomienda lento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La fuerza se aplica y se libera en forma gradual</a:t>
            </a:r>
          </a:p>
          <a:p>
            <a:pPr lvl="1"/>
            <a:endParaRPr lang="es-CO" sz="600" dirty="0" smtClean="0"/>
          </a:p>
          <a:p>
            <a:pPr lvl="2"/>
            <a:r>
              <a:rPr lang="es-CO" dirty="0" smtClean="0"/>
              <a:t>Asegurar disminución del reflejo de estiramiento</a:t>
            </a:r>
          </a:p>
          <a:p>
            <a:pPr lvl="2"/>
            <a:endParaRPr lang="es-CO" sz="600" dirty="0" smtClean="0"/>
          </a:p>
          <a:p>
            <a:pPr lvl="1"/>
            <a:r>
              <a:rPr lang="es-CO" dirty="0" smtClean="0"/>
              <a:t>Excepción en atletas y fases rehabilitación avanzadas:</a:t>
            </a:r>
          </a:p>
          <a:p>
            <a:pPr lvl="1"/>
            <a:endParaRPr lang="es-CO" sz="600" dirty="0" smtClean="0"/>
          </a:p>
          <a:p>
            <a:pPr lvl="2"/>
            <a:r>
              <a:rPr lang="es-CO" dirty="0" smtClean="0"/>
              <a:t>Deben incluir estiramientos de alta velocidad</a:t>
            </a:r>
          </a:p>
          <a:p>
            <a:pPr lvl="2"/>
            <a:endParaRPr lang="es-CO" sz="1700" dirty="0" smtClean="0"/>
          </a:p>
          <a:p>
            <a:pPr lvl="1"/>
            <a:endParaRPr lang="es-CO" sz="1100" dirty="0" smtClean="0"/>
          </a:p>
          <a:p>
            <a:r>
              <a:rPr lang="es-CO" b="1" dirty="0" smtClean="0"/>
              <a:t>Frecuencia:</a:t>
            </a:r>
          </a:p>
          <a:p>
            <a:endParaRPr lang="es-CO" sz="1100" dirty="0" smtClean="0"/>
          </a:p>
          <a:p>
            <a:pPr lvl="1"/>
            <a:r>
              <a:rPr lang="es-CO" dirty="0" smtClean="0"/>
              <a:t>Número de veces que se repite el ejercicio, directamente relacionada a la duración</a:t>
            </a:r>
          </a:p>
          <a:p>
            <a:pPr lvl="1"/>
            <a:endParaRPr lang="es-CO" sz="600" dirty="0" smtClean="0"/>
          </a:p>
          <a:p>
            <a:pPr lvl="2"/>
            <a:r>
              <a:rPr lang="es-CO" dirty="0" smtClean="0"/>
              <a:t>2 a 5 sesiones por semana para dar tiempo a la reparación del tejido conectivo</a:t>
            </a:r>
          </a:p>
          <a:p>
            <a:pPr lvl="1"/>
            <a:endParaRPr lang="es-CO" sz="1100" dirty="0" smtClean="0"/>
          </a:p>
        </p:txBody>
      </p:sp>
    </p:spTree>
    <p:extLst>
      <p:ext uri="{BB962C8B-B14F-4D97-AF65-F5344CB8AC3E}">
        <p14:creationId xmlns:p14="http://schemas.microsoft.com/office/powerpoint/2010/main" val="32632893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DETERMINANTES DE LAS INTERVENCIONES CON ESTIRAMIENTO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lvl="1"/>
            <a:endParaRPr lang="es-CO" sz="1100" dirty="0" smtClean="0"/>
          </a:p>
          <a:p>
            <a:r>
              <a:rPr lang="es-CO" b="1" dirty="0" smtClean="0"/>
              <a:t>Modo de estiramiento:</a:t>
            </a:r>
          </a:p>
          <a:p>
            <a:endParaRPr lang="es-CO" sz="1100" b="1" dirty="0" smtClean="0"/>
          </a:p>
          <a:p>
            <a:pPr lvl="1"/>
            <a:r>
              <a:rPr lang="es-CO" dirty="0" smtClean="0"/>
              <a:t>Forma en la cual la fuerza de estiramiento se aplica:</a:t>
            </a:r>
          </a:p>
          <a:p>
            <a:pPr lvl="1"/>
            <a:endParaRPr lang="es-CO" sz="400" dirty="0" smtClean="0"/>
          </a:p>
          <a:p>
            <a:pPr lvl="2"/>
            <a:r>
              <a:rPr lang="es-CO" dirty="0" smtClean="0"/>
              <a:t>Quién o qué aplica la fuerza?:</a:t>
            </a:r>
          </a:p>
          <a:p>
            <a:pPr lvl="2"/>
            <a:endParaRPr lang="es-CO" sz="400" dirty="0" smtClean="0"/>
          </a:p>
          <a:p>
            <a:pPr lvl="3"/>
            <a:r>
              <a:rPr lang="es-CO" dirty="0" smtClean="0"/>
              <a:t>Manual</a:t>
            </a:r>
          </a:p>
          <a:p>
            <a:pPr lvl="3"/>
            <a:endParaRPr lang="es-CO" sz="400" dirty="0" smtClean="0"/>
          </a:p>
          <a:p>
            <a:pPr lvl="3"/>
            <a:r>
              <a:rPr lang="es-CO" dirty="0" smtClean="0"/>
              <a:t>Mecánico</a:t>
            </a:r>
          </a:p>
          <a:p>
            <a:pPr lvl="3"/>
            <a:endParaRPr lang="es-CO" sz="400" dirty="0" smtClean="0"/>
          </a:p>
          <a:p>
            <a:pPr lvl="3"/>
            <a:r>
              <a:rPr lang="es-CO" dirty="0" err="1" smtClean="0"/>
              <a:t>Autoestiramiento</a:t>
            </a:r>
            <a:endParaRPr lang="es-CO" dirty="0" smtClean="0"/>
          </a:p>
          <a:p>
            <a:pPr lvl="3"/>
            <a:endParaRPr lang="es-CO" sz="400" dirty="0" smtClean="0"/>
          </a:p>
          <a:p>
            <a:pPr lvl="3"/>
            <a:endParaRPr lang="es-CO" sz="400" dirty="0" smtClean="0"/>
          </a:p>
          <a:p>
            <a:pPr lvl="3"/>
            <a:r>
              <a:rPr lang="es-CO" dirty="0" smtClean="0"/>
              <a:t>Pasivo</a:t>
            </a:r>
          </a:p>
          <a:p>
            <a:pPr lvl="3"/>
            <a:endParaRPr lang="es-CO" sz="500" dirty="0" smtClean="0"/>
          </a:p>
          <a:p>
            <a:pPr lvl="3"/>
            <a:r>
              <a:rPr lang="es-CO" dirty="0" smtClean="0"/>
              <a:t>Asistido</a:t>
            </a:r>
          </a:p>
          <a:p>
            <a:pPr lvl="3"/>
            <a:endParaRPr lang="es-CO" sz="500" dirty="0" smtClean="0"/>
          </a:p>
          <a:p>
            <a:pPr lvl="3"/>
            <a:r>
              <a:rPr lang="es-CO" dirty="0" smtClean="0"/>
              <a:t>Activo</a:t>
            </a:r>
          </a:p>
          <a:p>
            <a:pPr lvl="3"/>
            <a:endParaRPr lang="es-CO" sz="1400" dirty="0" smtClean="0"/>
          </a:p>
          <a:p>
            <a:pPr lvl="2"/>
            <a:r>
              <a:rPr lang="es-CO" dirty="0" smtClean="0"/>
              <a:t>Lo más importante es que el músculo acortado permanezca en relajación y que el tejido conectivo ceda todo lo posible</a:t>
            </a:r>
          </a:p>
        </p:txBody>
      </p:sp>
    </p:spTree>
    <p:extLst>
      <p:ext uri="{BB962C8B-B14F-4D97-AF65-F5344CB8AC3E}">
        <p14:creationId xmlns:p14="http://schemas.microsoft.com/office/powerpoint/2010/main" val="20481731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TIPOS DE ESTIRAMIENTO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Estiramiento estático:</a:t>
            </a:r>
          </a:p>
          <a:p>
            <a:endParaRPr lang="es-CO" sz="1300" dirty="0" smtClean="0"/>
          </a:p>
          <a:p>
            <a:pPr lvl="1"/>
            <a:r>
              <a:rPr lang="es-CO" dirty="0" smtClean="0"/>
              <a:t>Método común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Tejidos blandos se </a:t>
            </a:r>
            <a:r>
              <a:rPr lang="es-CO" dirty="0" err="1" smtClean="0"/>
              <a:t>elongan</a:t>
            </a:r>
            <a:r>
              <a:rPr lang="es-CO" dirty="0" smtClean="0"/>
              <a:t> por encima de su punto de resistencia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Se mantiene posición sostenida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Forma efectiva  para incrementar flexibilidad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Duración varía entre 5 segundos y 5 minutos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Con dispositivo mecánico desde horas hasta semanas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Se le considera más seguro que el balístico, sólo genera la mitad de tensión muscular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Parece estar implicado el OTG por sus propiedades de bajo umbral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4586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8958"/>
          </a:xfrm>
        </p:spPr>
        <p:txBody>
          <a:bodyPr/>
          <a:lstStyle/>
          <a:p>
            <a:r>
              <a:rPr lang="es-CO" dirty="0" smtClean="0"/>
              <a:t>TIPOS DE ESTIRAMIENTO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Estiramiento estático progresivo:</a:t>
            </a:r>
          </a:p>
          <a:p>
            <a:endParaRPr lang="es-CO" sz="700" dirty="0" smtClean="0"/>
          </a:p>
          <a:p>
            <a:pPr lvl="1"/>
            <a:r>
              <a:rPr lang="es-CO" dirty="0" smtClean="0"/>
              <a:t>Se mantiene el estiramiento hasta que se percibe cierto grado de relajación</a:t>
            </a:r>
          </a:p>
          <a:p>
            <a:pPr lvl="1"/>
            <a:endParaRPr lang="es-CO" sz="400" dirty="0" smtClean="0"/>
          </a:p>
          <a:p>
            <a:pPr lvl="1"/>
            <a:r>
              <a:rPr lang="es-CO" dirty="0" smtClean="0"/>
              <a:t>Se incrementa el grado de estiramiento y se mantiene la nueva posición</a:t>
            </a:r>
          </a:p>
          <a:p>
            <a:pPr lvl="1"/>
            <a:endParaRPr lang="es-CO" sz="400" dirty="0" smtClean="0"/>
          </a:p>
          <a:p>
            <a:pPr lvl="1"/>
            <a:r>
              <a:rPr lang="es-CO" dirty="0" smtClean="0"/>
              <a:t>Se basa en las propiedades de estrés-relajación del tejido blando</a:t>
            </a:r>
          </a:p>
          <a:p>
            <a:pPr lvl="1"/>
            <a:endParaRPr lang="es-CO" sz="1700" dirty="0" smtClean="0"/>
          </a:p>
          <a:p>
            <a:r>
              <a:rPr lang="es-CO" dirty="0" smtClean="0"/>
              <a:t>Estiramiento cíclico intermitente:</a:t>
            </a:r>
          </a:p>
          <a:p>
            <a:endParaRPr lang="es-CO" sz="600" dirty="0" smtClean="0"/>
          </a:p>
          <a:p>
            <a:pPr lvl="1"/>
            <a:r>
              <a:rPr lang="es-CO" dirty="0" smtClean="0"/>
              <a:t>Se aplica fuerza de estiramiento relativamente corta (5-10s)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Se aplica fuerza en forma reiterada y gradual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Se libera y luego se vuelve a aplicar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Se aplica a través de múltiples repeticiones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Se aplica con baja intensidad y lentitud</a:t>
            </a:r>
          </a:p>
        </p:txBody>
      </p:sp>
    </p:spTree>
    <p:extLst>
      <p:ext uri="{BB962C8B-B14F-4D97-AF65-F5344CB8AC3E}">
        <p14:creationId xmlns:p14="http://schemas.microsoft.com/office/powerpoint/2010/main" val="14749796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TIPOS DE ESTIRAMIENTO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Estiramiento balístico:</a:t>
            </a:r>
          </a:p>
          <a:p>
            <a:endParaRPr lang="es-CO" sz="1300" dirty="0" smtClean="0"/>
          </a:p>
          <a:p>
            <a:pPr lvl="1"/>
            <a:r>
              <a:rPr lang="es-CO" dirty="0" smtClean="0"/>
              <a:t>Estiramiento intermitente, rápido y fuerte</a:t>
            </a:r>
          </a:p>
          <a:p>
            <a:pPr lvl="1"/>
            <a:endParaRPr lang="es-CO" sz="400" dirty="0" smtClean="0"/>
          </a:p>
          <a:p>
            <a:pPr lvl="1"/>
            <a:r>
              <a:rPr lang="es-CO" dirty="0" smtClean="0"/>
              <a:t>Alta velocidad y alta intensidad</a:t>
            </a:r>
          </a:p>
          <a:p>
            <a:pPr lvl="1"/>
            <a:endParaRPr lang="es-CO" sz="400" dirty="0" smtClean="0"/>
          </a:p>
          <a:p>
            <a:pPr lvl="1"/>
            <a:r>
              <a:rPr lang="es-CO" dirty="0" smtClean="0"/>
              <a:t>Movimientos rápidos de rebote</a:t>
            </a:r>
          </a:p>
          <a:p>
            <a:pPr lvl="1"/>
            <a:endParaRPr lang="es-CO" sz="400" dirty="0" smtClean="0"/>
          </a:p>
          <a:p>
            <a:pPr lvl="1"/>
            <a:r>
              <a:rPr lang="es-CO" dirty="0" smtClean="0"/>
              <a:t>Se pretende llegar más allá de la amplitud de movimiento</a:t>
            </a:r>
          </a:p>
          <a:p>
            <a:pPr lvl="1"/>
            <a:endParaRPr lang="es-CO" sz="400" dirty="0" smtClean="0"/>
          </a:p>
          <a:p>
            <a:pPr lvl="1"/>
            <a:r>
              <a:rPr lang="es-CO" dirty="0" smtClean="0"/>
              <a:t>Se cree que causa mayor trauma y dolor residual</a:t>
            </a:r>
          </a:p>
          <a:p>
            <a:pPr lvl="1"/>
            <a:endParaRPr lang="es-CO" sz="400" dirty="0" smtClean="0"/>
          </a:p>
          <a:p>
            <a:pPr lvl="1"/>
            <a:r>
              <a:rPr lang="es-CO" dirty="0" smtClean="0"/>
              <a:t>No se recomienda para individuos mayores o </a:t>
            </a:r>
            <a:r>
              <a:rPr lang="es-CO" dirty="0" err="1" smtClean="0"/>
              <a:t>sendentarios</a:t>
            </a:r>
            <a:r>
              <a:rPr lang="es-CO" dirty="0" smtClean="0"/>
              <a:t> o pacientes lesionados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9676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HIPOMOVILIDAD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El </a:t>
            </a:r>
            <a:r>
              <a:rPr lang="es-CO" u="sng" dirty="0" smtClean="0"/>
              <a:t>acortamiento adaptativo </a:t>
            </a:r>
            <a:r>
              <a:rPr lang="es-CO" dirty="0" smtClean="0"/>
              <a:t>de los tejidos blandos por diversos trastornos o situaciones produce </a:t>
            </a:r>
            <a:r>
              <a:rPr lang="es-CO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hipomovilidad</a:t>
            </a:r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s-CO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Restricción del movimiento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4632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TIPOS DE ESTIRAMIENTO POR FNP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O" dirty="0" smtClean="0"/>
              <a:t>Existen diversos tipos:</a:t>
            </a:r>
          </a:p>
          <a:p>
            <a:endParaRPr lang="es-CO" sz="1200" dirty="0" smtClean="0"/>
          </a:p>
          <a:p>
            <a:pPr lvl="1"/>
            <a:r>
              <a:rPr lang="es-CO" dirty="0" smtClean="0"/>
              <a:t>Mantener relajar (MR) o contraer relajar (CR)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Contracción del agonista (CA)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Mantener-relajar con contracción del agonista (MR-CA)</a:t>
            </a:r>
          </a:p>
          <a:p>
            <a:pPr lvl="1"/>
            <a:endParaRPr lang="es-CO" sz="1100" dirty="0" smtClean="0"/>
          </a:p>
          <a:p>
            <a:r>
              <a:rPr lang="es-CO" dirty="0" smtClean="0"/>
              <a:t>Originalmente, fueron diseñadas para ser realizadas por grupos musculares funcionales en patrones diagonales</a:t>
            </a:r>
          </a:p>
          <a:p>
            <a:endParaRPr lang="es-CO" sz="1200" dirty="0" smtClean="0"/>
          </a:p>
          <a:p>
            <a:r>
              <a:rPr lang="es-CO" dirty="0" smtClean="0"/>
              <a:t>Se han adaptado para ser realizadas en planos anatómicos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757827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TIPOS DE ESTIRAMIENTO POR FNP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Mantener-relajar (MR) y Contraer-relajar (CR):</a:t>
            </a:r>
          </a:p>
          <a:p>
            <a:endParaRPr lang="es-CO" sz="1100" dirty="0" smtClean="0"/>
          </a:p>
          <a:p>
            <a:pPr lvl="1"/>
            <a:r>
              <a:rPr lang="es-CO" dirty="0" smtClean="0"/>
              <a:t>El músculo que limita el movimiento se </a:t>
            </a:r>
            <a:r>
              <a:rPr lang="es-CO" dirty="0" err="1" smtClean="0"/>
              <a:t>elonga</a:t>
            </a:r>
            <a:r>
              <a:rPr lang="es-CO" dirty="0" smtClean="0"/>
              <a:t> hasta el punto de limitación o extensión que resulta cómoda al paciente</a:t>
            </a:r>
          </a:p>
          <a:p>
            <a:pPr lvl="1"/>
            <a:endParaRPr lang="es-CO" sz="1100" dirty="0" smtClean="0"/>
          </a:p>
          <a:p>
            <a:pPr lvl="1"/>
            <a:r>
              <a:rPr lang="es-CO" dirty="0" smtClean="0"/>
              <a:t>Luego, contracción isométrica en amplitud máxima de 5 a 10 segundos (no necesariamente máxima) seguida de relajación previa al estiramiento</a:t>
            </a:r>
          </a:p>
          <a:p>
            <a:pPr lvl="1"/>
            <a:endParaRPr lang="es-CO" sz="1200" dirty="0" smtClean="0"/>
          </a:p>
          <a:p>
            <a:pPr lvl="1"/>
            <a:r>
              <a:rPr lang="es-CO" dirty="0" smtClean="0"/>
              <a:t>Se mueve el miembro en forma pasiva hasta una nueva amplitud a medida que se </a:t>
            </a:r>
            <a:r>
              <a:rPr lang="es-CO" dirty="0" err="1" smtClean="0"/>
              <a:t>elonga</a:t>
            </a:r>
            <a:r>
              <a:rPr lang="es-CO" dirty="0" smtClean="0"/>
              <a:t> el músculo limitado</a:t>
            </a:r>
          </a:p>
          <a:p>
            <a:pPr marL="457200" lvl="1" indent="0">
              <a:buNone/>
            </a:pPr>
            <a:endParaRPr lang="es-CO" dirty="0" smtClean="0"/>
          </a:p>
          <a:p>
            <a:pPr lvl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336203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TIPOS DE ESTIRAMIENTO POR FNP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Asunción neurofisiológica de la técnica CR y MR:</a:t>
            </a:r>
          </a:p>
          <a:p>
            <a:pPr marL="0" indent="0">
              <a:buNone/>
            </a:pPr>
            <a:endParaRPr lang="es-CO" sz="1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s-CO" dirty="0" smtClean="0"/>
              <a:t>La contracción </a:t>
            </a:r>
            <a:r>
              <a:rPr lang="es-CO" dirty="0" err="1" smtClean="0"/>
              <a:t>preestiramiento</a:t>
            </a:r>
            <a:r>
              <a:rPr lang="es-CO" dirty="0" smtClean="0"/>
              <a:t> se acompaña de relajación refleja por disminución de actividad EMG</a:t>
            </a:r>
          </a:p>
          <a:p>
            <a:pPr lvl="1"/>
            <a:endParaRPr lang="es-CO" sz="1000" dirty="0" smtClean="0"/>
          </a:p>
          <a:p>
            <a:pPr lvl="1"/>
            <a:r>
              <a:rPr lang="es-CO" dirty="0" smtClean="0"/>
              <a:t>Inhibición autógena mediada por OTG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148828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TIPOS DE ESTIRAMIENTO POR FNP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CONTRACCIÓN DEL AGONISTA:</a:t>
            </a:r>
          </a:p>
          <a:p>
            <a:endParaRPr lang="es-CO" sz="11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s-CO" dirty="0" smtClean="0"/>
              <a:t>Agonista hace alusión al músculo opuesto al que limita el movimiento</a:t>
            </a:r>
          </a:p>
          <a:p>
            <a:pPr lvl="1"/>
            <a:endParaRPr lang="es-CO" sz="1100" dirty="0" smtClean="0"/>
          </a:p>
          <a:p>
            <a:pPr lvl="1"/>
            <a:r>
              <a:rPr lang="es-CO" dirty="0" smtClean="0"/>
              <a:t>Se contrae concéntricamente el músculo opuesto al que limita el movimiento</a:t>
            </a:r>
          </a:p>
          <a:p>
            <a:pPr lvl="1"/>
            <a:endParaRPr lang="es-CO" sz="1100" dirty="0" smtClean="0"/>
          </a:p>
          <a:p>
            <a:pPr lvl="1"/>
            <a:r>
              <a:rPr lang="es-CO" dirty="0" smtClean="0"/>
              <a:t>Luego se mantiene la posición de amplitud máxima por unos cuantos segundos (voluntaria y lentamente)</a:t>
            </a:r>
          </a:p>
          <a:p>
            <a:pPr lvl="1"/>
            <a:endParaRPr lang="es-CO" sz="1100" dirty="0" smtClean="0"/>
          </a:p>
          <a:p>
            <a:pPr lvl="1"/>
            <a:r>
              <a:rPr lang="es-CO" dirty="0" smtClean="0"/>
              <a:t>El terapeuta puede o no realizar ayuda a la elongación del músculo limitado</a:t>
            </a:r>
          </a:p>
          <a:p>
            <a:pPr lvl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93270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TIPOS DE ESTIRAMIENTO POR FNP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Asunción neurofisiológica de la técnica contracción del agonista (CA):</a:t>
            </a:r>
          </a:p>
          <a:p>
            <a:endParaRPr lang="es-CO" sz="1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CO" sz="1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s-CO" dirty="0" smtClean="0"/>
              <a:t>Inhibición recíproca del antagonista</a:t>
            </a:r>
          </a:p>
          <a:p>
            <a:pPr lvl="1"/>
            <a:endParaRPr lang="es-CO" sz="1000" dirty="0" smtClean="0"/>
          </a:p>
          <a:p>
            <a:pPr lvl="1"/>
            <a:r>
              <a:rPr lang="es-CO" dirty="0" smtClean="0"/>
              <a:t>Permite relajación y alargamiento con mayor facilidad</a:t>
            </a:r>
          </a:p>
          <a:p>
            <a:pPr lvl="1"/>
            <a:endParaRPr lang="es-CO" sz="1000" dirty="0" smtClean="0"/>
          </a:p>
          <a:p>
            <a:pPr lvl="1"/>
            <a:r>
              <a:rPr lang="es-CO" dirty="0" smtClean="0"/>
              <a:t>Corroborado sólo en animales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782948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TIPOS DE ESTIRAMIENTO POR FNP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Mantener-relajar con contracción del agonista: (técnica inversa y lenta de MR)</a:t>
            </a:r>
          </a:p>
          <a:p>
            <a:endParaRPr lang="es-CO" sz="11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s-CO" dirty="0" smtClean="0"/>
              <a:t>Combina los procesos mantener-relajar (MR) y contracción del agonista (CA)</a:t>
            </a:r>
          </a:p>
          <a:p>
            <a:pPr lvl="1"/>
            <a:endParaRPr lang="es-CO" sz="1100" dirty="0" smtClean="0"/>
          </a:p>
          <a:p>
            <a:pPr lvl="1"/>
            <a:r>
              <a:rPr lang="es-CO" dirty="0" smtClean="0"/>
              <a:t>Se mueve el miembro hasta su rango limitado de movimiento</a:t>
            </a:r>
          </a:p>
          <a:p>
            <a:pPr lvl="1"/>
            <a:endParaRPr lang="es-CO" sz="1100" dirty="0" smtClean="0"/>
          </a:p>
          <a:p>
            <a:pPr lvl="1"/>
            <a:r>
              <a:rPr lang="es-CO" dirty="0" smtClean="0"/>
              <a:t>Se realiza contracción isométrica 5 a 10s seguida de relajación y estiramiento</a:t>
            </a:r>
          </a:p>
          <a:p>
            <a:pPr marL="457200" lvl="1" indent="0">
              <a:buNone/>
            </a:pPr>
            <a:endParaRPr lang="es-CO" sz="1200" dirty="0" smtClean="0"/>
          </a:p>
          <a:p>
            <a:pPr lvl="1"/>
            <a:r>
              <a:rPr lang="es-CO" dirty="0" smtClean="0"/>
              <a:t>Mientras se realiza el estiramiento se evoca la contracción del músculo agonista</a:t>
            </a:r>
          </a:p>
        </p:txBody>
      </p:sp>
    </p:spTree>
    <p:extLst>
      <p:ext uri="{BB962C8B-B14F-4D97-AF65-F5344CB8AC3E}">
        <p14:creationId xmlns:p14="http://schemas.microsoft.com/office/powerpoint/2010/main" val="35234205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MODOS DE ESTIRAMIENTO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Manual:</a:t>
            </a:r>
          </a:p>
          <a:p>
            <a:endParaRPr lang="es-CO" sz="1600" dirty="0" smtClean="0"/>
          </a:p>
          <a:p>
            <a:pPr lvl="1"/>
            <a:r>
              <a:rPr lang="es-CO" dirty="0" smtClean="0"/>
              <a:t>El terapeuta aplica fuerza externa apenas más allá del punto de resistencia del tejido y la amplitud de movimiento disponible</a:t>
            </a:r>
          </a:p>
          <a:p>
            <a:pPr lvl="1"/>
            <a:endParaRPr lang="es-CO" sz="1600" dirty="0" smtClean="0"/>
          </a:p>
          <a:p>
            <a:pPr lvl="1"/>
            <a:r>
              <a:rPr lang="es-CO" dirty="0" smtClean="0"/>
              <a:t>Se controla manualmente:</a:t>
            </a:r>
          </a:p>
          <a:p>
            <a:pPr lvl="1"/>
            <a:endParaRPr lang="es-CO" sz="600" dirty="0" smtClean="0"/>
          </a:p>
          <a:p>
            <a:pPr lvl="2"/>
            <a:r>
              <a:rPr lang="es-CO" dirty="0" smtClean="0"/>
              <a:t>Sitio de estabilización</a:t>
            </a:r>
          </a:p>
          <a:p>
            <a:pPr lvl="2"/>
            <a:endParaRPr lang="es-CO" sz="600" dirty="0" smtClean="0"/>
          </a:p>
          <a:p>
            <a:pPr lvl="2"/>
            <a:r>
              <a:rPr lang="es-CO" dirty="0" smtClean="0"/>
              <a:t>Dirección</a:t>
            </a:r>
          </a:p>
          <a:p>
            <a:pPr lvl="2"/>
            <a:endParaRPr lang="es-CO" sz="600" dirty="0" smtClean="0"/>
          </a:p>
          <a:p>
            <a:pPr lvl="2"/>
            <a:r>
              <a:rPr lang="es-CO" dirty="0" smtClean="0"/>
              <a:t>Velocidad</a:t>
            </a:r>
          </a:p>
          <a:p>
            <a:pPr lvl="2"/>
            <a:endParaRPr lang="es-CO" sz="600" dirty="0" smtClean="0"/>
          </a:p>
          <a:p>
            <a:pPr lvl="2"/>
            <a:r>
              <a:rPr lang="es-CO" dirty="0" smtClean="0"/>
              <a:t>Intensidad</a:t>
            </a:r>
          </a:p>
          <a:p>
            <a:pPr lvl="2"/>
            <a:endParaRPr lang="es-CO" sz="700" dirty="0" smtClean="0"/>
          </a:p>
          <a:p>
            <a:pPr lvl="2"/>
            <a:r>
              <a:rPr lang="es-CO" dirty="0" smtClean="0"/>
              <a:t>Duración</a:t>
            </a:r>
          </a:p>
          <a:p>
            <a:pPr lvl="2"/>
            <a:endParaRPr lang="es-CO" sz="1800" dirty="0" smtClean="0"/>
          </a:p>
        </p:txBody>
      </p:sp>
    </p:spTree>
    <p:extLst>
      <p:ext uri="{BB962C8B-B14F-4D97-AF65-F5344CB8AC3E}">
        <p14:creationId xmlns:p14="http://schemas.microsoft.com/office/powerpoint/2010/main" val="68197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MODOS DE ESTIRAMIENTO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Manual:</a:t>
            </a:r>
          </a:p>
          <a:p>
            <a:pPr marL="914400" lvl="2" indent="0">
              <a:buNone/>
            </a:pPr>
            <a:endParaRPr lang="es-CO" sz="1800" dirty="0" smtClean="0"/>
          </a:p>
          <a:p>
            <a:pPr lvl="1"/>
            <a:r>
              <a:rPr lang="es-CO" dirty="0" smtClean="0"/>
              <a:t>Elongación:</a:t>
            </a:r>
          </a:p>
          <a:p>
            <a:pPr lvl="1"/>
            <a:endParaRPr lang="es-CO" sz="700" dirty="0" smtClean="0"/>
          </a:p>
          <a:p>
            <a:pPr lvl="2"/>
            <a:r>
              <a:rPr lang="es-CO" dirty="0" smtClean="0"/>
              <a:t>Progresiva</a:t>
            </a:r>
          </a:p>
          <a:p>
            <a:pPr lvl="2"/>
            <a:endParaRPr lang="es-CO" sz="700" dirty="0" smtClean="0"/>
          </a:p>
          <a:p>
            <a:pPr lvl="2"/>
            <a:r>
              <a:rPr lang="es-CO" dirty="0" smtClean="0"/>
              <a:t>Estática</a:t>
            </a:r>
          </a:p>
          <a:p>
            <a:pPr lvl="2"/>
            <a:endParaRPr lang="es-CO" sz="700" dirty="0" smtClean="0"/>
          </a:p>
          <a:p>
            <a:pPr lvl="2"/>
            <a:r>
              <a:rPr lang="es-CO" dirty="0" smtClean="0"/>
              <a:t>Controlada</a:t>
            </a:r>
          </a:p>
          <a:p>
            <a:pPr lvl="2"/>
            <a:endParaRPr lang="es-CO" sz="1000" dirty="0"/>
          </a:p>
          <a:p>
            <a:pPr lvl="2"/>
            <a:endParaRPr lang="es-CO" sz="1800" dirty="0" smtClean="0"/>
          </a:p>
          <a:p>
            <a:pPr lvl="1"/>
            <a:r>
              <a:rPr lang="es-CO" dirty="0" smtClean="0"/>
              <a:t>Generalmente de alta intensidad y corta duración</a:t>
            </a:r>
          </a:p>
          <a:p>
            <a:pPr lvl="1"/>
            <a:endParaRPr lang="es-CO" sz="2100" dirty="0" smtClean="0"/>
          </a:p>
          <a:p>
            <a:pPr lvl="1"/>
            <a:r>
              <a:rPr lang="es-CO" dirty="0" smtClean="0"/>
              <a:t>Puede ser totalmente pasivo y asistido también por el paciente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21874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MODOS DE ESTIRAMIENTO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err="1" smtClean="0"/>
              <a:t>Autoestiramiento</a:t>
            </a:r>
            <a:r>
              <a:rPr lang="es-CO" dirty="0" smtClean="0"/>
              <a:t>: (Estiramiento activo)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Procedimiento que el paciente desarrolla de forma independiente</a:t>
            </a:r>
          </a:p>
          <a:p>
            <a:pPr lvl="1"/>
            <a:endParaRPr lang="es-CO" sz="1000" dirty="0" smtClean="0"/>
          </a:p>
          <a:p>
            <a:pPr lvl="1"/>
            <a:r>
              <a:rPr lang="es-CO" dirty="0" smtClean="0"/>
              <a:t>Después de instrucción cuidadosa y práctica supervisada (ejecución correcta y segura – adecuada alineación)</a:t>
            </a:r>
          </a:p>
          <a:p>
            <a:pPr lvl="1"/>
            <a:endParaRPr lang="es-CO" sz="1000" dirty="0" smtClean="0"/>
          </a:p>
          <a:p>
            <a:pPr lvl="1"/>
            <a:r>
              <a:rPr lang="es-CO" dirty="0" smtClean="0"/>
              <a:t>Permite mantener lo conseguido por el terapeuta y trabajar en el hogar</a:t>
            </a:r>
          </a:p>
          <a:p>
            <a:pPr lvl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224830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MODOS DE ESTIRAMIENTO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Estiramiento mecánico:</a:t>
            </a:r>
          </a:p>
          <a:p>
            <a:endParaRPr lang="es-CO" sz="1100" dirty="0" smtClean="0"/>
          </a:p>
          <a:p>
            <a:pPr lvl="1"/>
            <a:r>
              <a:rPr lang="es-CO" dirty="0" smtClean="0"/>
              <a:t>Desde elementos simples como pesas y poleas hasta </a:t>
            </a:r>
            <a:r>
              <a:rPr lang="es-CO" dirty="0" err="1" smtClean="0"/>
              <a:t>ortesis</a:t>
            </a:r>
            <a:r>
              <a:rPr lang="es-CO" dirty="0" smtClean="0"/>
              <a:t> ajustables o máquinas de estiramiento automáticas</a:t>
            </a:r>
          </a:p>
          <a:p>
            <a:pPr lvl="1"/>
            <a:endParaRPr lang="es-CO" sz="1100" dirty="0" smtClean="0"/>
          </a:p>
          <a:p>
            <a:pPr lvl="1"/>
            <a:r>
              <a:rPr lang="es-CO" dirty="0" smtClean="0"/>
              <a:t>Proporcionan cargas constantes con desplazamientos variables o inversamente</a:t>
            </a:r>
          </a:p>
          <a:p>
            <a:pPr lvl="1"/>
            <a:endParaRPr lang="es-CO" sz="1100" dirty="0" smtClean="0"/>
          </a:p>
          <a:p>
            <a:pPr lvl="1"/>
            <a:r>
              <a:rPr lang="es-CO" dirty="0" smtClean="0"/>
              <a:t>Efecto debido a la deformación plástica y por estrés-relajación</a:t>
            </a:r>
          </a:p>
          <a:p>
            <a:pPr lvl="1"/>
            <a:endParaRPr lang="es-CO" sz="1100" dirty="0" smtClean="0"/>
          </a:p>
          <a:p>
            <a:pPr lvl="1"/>
            <a:r>
              <a:rPr lang="es-CO" dirty="0" smtClean="0"/>
              <a:t>El estímulo dura de minutos a horas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482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553856"/>
              </p:ext>
            </p:extLst>
          </p:nvPr>
        </p:nvGraphicFramePr>
        <p:xfrm>
          <a:off x="539552" y="188640"/>
          <a:ext cx="7992888" cy="6497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782779">
                <a:tc gridSpan="2">
                  <a:txBody>
                    <a:bodyPr/>
                    <a:lstStyle/>
                    <a:p>
                      <a:pPr algn="ctr"/>
                      <a:r>
                        <a:rPr lang="es-CO" sz="2000" dirty="0" smtClean="0"/>
                        <a:t>FACTORES</a:t>
                      </a:r>
                      <a:r>
                        <a:rPr lang="es-CO" sz="2000" baseline="0" dirty="0" smtClean="0"/>
                        <a:t> QUE CONTRIBUYEN A LA RESTRICCIÓN DE LA MOVILIDAD</a:t>
                      </a:r>
                      <a:endParaRPr lang="es-CO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76268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FACTORES</a:t>
                      </a:r>
                      <a:r>
                        <a:rPr lang="es-CO" b="1" baseline="0" dirty="0" smtClean="0"/>
                        <a:t> CONTRIBUYENTES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EJEMPLOS</a:t>
                      </a:r>
                      <a:endParaRPr lang="es-CO" b="1" dirty="0"/>
                    </a:p>
                  </a:txBody>
                  <a:tcPr/>
                </a:tc>
              </a:tr>
              <a:tr h="68541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CO" sz="1600" b="1" dirty="0" smtClean="0"/>
                        <a:t>Inmovilización</a:t>
                      </a:r>
                      <a:r>
                        <a:rPr lang="es-CO" sz="1600" b="1" baseline="0" dirty="0" smtClean="0"/>
                        <a:t> prolongada extrínseca: </a:t>
                      </a:r>
                      <a:r>
                        <a:rPr lang="es-CO" sz="1600" baseline="0" dirty="0" smtClean="0"/>
                        <a:t>Yesos, tracción esquelética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CO" sz="1600" dirty="0" smtClean="0"/>
                        <a:t>Fracturas, osteotomías, traumatismo o reparación</a:t>
                      </a:r>
                      <a:r>
                        <a:rPr lang="es-CO" sz="1600" baseline="0" dirty="0" smtClean="0"/>
                        <a:t> del tejido blando</a:t>
                      </a:r>
                      <a:endParaRPr lang="es-CO" sz="1600" dirty="0"/>
                    </a:p>
                  </a:txBody>
                  <a:tcPr/>
                </a:tc>
              </a:tr>
              <a:tr h="166361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CO" sz="1600" b="1" dirty="0" smtClean="0"/>
                        <a:t>Inmovilización</a:t>
                      </a:r>
                      <a:r>
                        <a:rPr lang="es-CO" sz="1600" b="1" baseline="0" dirty="0" smtClean="0"/>
                        <a:t> prolongada intrínseca: </a:t>
                      </a:r>
                      <a:r>
                        <a:rPr lang="es-CO" sz="1600" baseline="0" dirty="0" smtClean="0"/>
                        <a:t>Dolor, inflamación y derrame articular; trastornos del músculo, el tendón o la aponeurosis, trastornos cutáneos, bloqueo óseo, trastornos vasculares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CO" sz="1600" dirty="0" err="1" smtClean="0"/>
                        <a:t>Microtrauma</a:t>
                      </a:r>
                      <a:r>
                        <a:rPr lang="es-CO" sz="1600" dirty="0" smtClean="0"/>
                        <a:t> o </a:t>
                      </a:r>
                      <a:r>
                        <a:rPr lang="es-CO" sz="1600" dirty="0" err="1" smtClean="0"/>
                        <a:t>macrotrauma</a:t>
                      </a:r>
                      <a:r>
                        <a:rPr lang="es-CO" sz="1600" dirty="0" smtClean="0"/>
                        <a:t>, enfermedades degenerativas, traumatismos articulares,</a:t>
                      </a:r>
                      <a:r>
                        <a:rPr lang="es-CO" sz="1600" baseline="0" dirty="0" smtClean="0"/>
                        <a:t> </a:t>
                      </a:r>
                      <a:r>
                        <a:rPr lang="es-CO" sz="1600" baseline="0" dirty="0" err="1" smtClean="0"/>
                        <a:t>miositis</a:t>
                      </a:r>
                      <a:r>
                        <a:rPr lang="es-CO" sz="1600" baseline="0" dirty="0" smtClean="0"/>
                        <a:t>, </a:t>
                      </a:r>
                      <a:r>
                        <a:rPr lang="es-CO" sz="1600" baseline="0" dirty="0" err="1" smtClean="0"/>
                        <a:t>tendinopatía</a:t>
                      </a:r>
                      <a:r>
                        <a:rPr lang="es-CO" sz="1600" baseline="0" dirty="0" smtClean="0"/>
                        <a:t>, </a:t>
                      </a:r>
                      <a:r>
                        <a:rPr lang="es-CO" sz="1600" baseline="0" dirty="0" err="1" smtClean="0"/>
                        <a:t>fascitis</a:t>
                      </a:r>
                      <a:r>
                        <a:rPr lang="es-CO" sz="1600" baseline="0" dirty="0" smtClean="0"/>
                        <a:t>, quemaduras, injertos cutáneos, esclerodermia, </a:t>
                      </a:r>
                      <a:r>
                        <a:rPr lang="es-CO" sz="1600" baseline="0" dirty="0" err="1" smtClean="0"/>
                        <a:t>linfedema</a:t>
                      </a:r>
                      <a:r>
                        <a:rPr lang="es-CO" sz="1600" baseline="0" dirty="0" smtClean="0"/>
                        <a:t> periférico…</a:t>
                      </a:r>
                      <a:endParaRPr lang="es-CO" sz="1600" dirty="0"/>
                    </a:p>
                  </a:txBody>
                  <a:tcPr/>
                </a:tc>
              </a:tr>
              <a:tr h="87558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CO" sz="1600" dirty="0" smtClean="0"/>
                        <a:t>Estilo</a:t>
                      </a:r>
                      <a:r>
                        <a:rPr lang="es-CO" sz="1600" baseline="0" dirty="0" smtClean="0"/>
                        <a:t> de vida sedentario y posturas habituales erróneas o asimétricas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CO" sz="1600" dirty="0" smtClean="0"/>
                        <a:t>Confinamiento</a:t>
                      </a:r>
                      <a:r>
                        <a:rPr lang="es-CO" sz="1600" baseline="0" dirty="0" smtClean="0"/>
                        <a:t> a una cama o silla de ruedas; postura prolongada asociada a una ocupación o actividad laboral</a:t>
                      </a:r>
                      <a:endParaRPr lang="es-CO" sz="1600" dirty="0"/>
                    </a:p>
                  </a:txBody>
                  <a:tcPr/>
                </a:tc>
              </a:tr>
              <a:tr h="140093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CO" sz="1600" dirty="0" smtClean="0"/>
                        <a:t>Parálisis,</a:t>
                      </a:r>
                      <a:r>
                        <a:rPr lang="es-CO" sz="1600" baseline="0" dirty="0" smtClean="0"/>
                        <a:t> anormalidades del tono y desequilibrios musculares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CO" sz="1600" b="1" dirty="0" smtClean="0"/>
                        <a:t>Trastornos y enfermedades neuromusculares: </a:t>
                      </a:r>
                      <a:r>
                        <a:rPr lang="es-CO" sz="1600" dirty="0" smtClean="0"/>
                        <a:t>disfunción del SNC o del SNP (espasticidad, rigidez, flaccidez,</a:t>
                      </a:r>
                      <a:r>
                        <a:rPr lang="es-CO" sz="1600" baseline="0" dirty="0" smtClean="0"/>
                        <a:t> debilidad, defensa muscular, espasmo)</a:t>
                      </a:r>
                      <a:endParaRPr lang="es-CO" sz="1600" dirty="0"/>
                    </a:p>
                  </a:txBody>
                  <a:tcPr/>
                </a:tc>
              </a:tr>
              <a:tr h="61291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CO" sz="1600" dirty="0" smtClean="0"/>
                        <a:t>Mala</a:t>
                      </a:r>
                      <a:r>
                        <a:rPr lang="es-CO" sz="1600" baseline="0" dirty="0" smtClean="0"/>
                        <a:t> alineación postural: congénita o adquirida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Escoliosis,</a:t>
                      </a:r>
                      <a:r>
                        <a:rPr lang="es-CO" sz="1600" baseline="0" dirty="0" smtClean="0"/>
                        <a:t> cifosis…</a:t>
                      </a:r>
                      <a:endParaRPr lang="es-CO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07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s-CO" sz="3400" dirty="0" smtClean="0"/>
              <a:t>FACTORES DETERMINANTES DE HIPOMOVILIDAD</a:t>
            </a:r>
            <a:endParaRPr lang="es-CO" sz="3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0480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Inmovilización prolongada de un segmento corporal</a:t>
            </a:r>
          </a:p>
          <a:p>
            <a:endParaRPr lang="es-CO" sz="500" dirty="0" smtClean="0"/>
          </a:p>
          <a:p>
            <a:r>
              <a:rPr lang="es-CO" dirty="0" smtClean="0"/>
              <a:t>Estilo de vida sedentario</a:t>
            </a:r>
          </a:p>
          <a:p>
            <a:endParaRPr lang="es-CO" sz="500" dirty="0" smtClean="0"/>
          </a:p>
          <a:p>
            <a:r>
              <a:rPr lang="es-CO" dirty="0" err="1" smtClean="0"/>
              <a:t>Malalineamiento</a:t>
            </a:r>
            <a:r>
              <a:rPr lang="es-CO" dirty="0" smtClean="0"/>
              <a:t> postural</a:t>
            </a:r>
          </a:p>
          <a:p>
            <a:endParaRPr lang="es-CO" sz="500" dirty="0" smtClean="0"/>
          </a:p>
          <a:p>
            <a:r>
              <a:rPr lang="es-CO" dirty="0" smtClean="0"/>
              <a:t>Desequilibrios musculares</a:t>
            </a:r>
          </a:p>
          <a:p>
            <a:endParaRPr lang="es-CO" sz="500" dirty="0" smtClean="0"/>
          </a:p>
          <a:p>
            <a:r>
              <a:rPr lang="es-CO" dirty="0" smtClean="0"/>
              <a:t>Deterioro del desempeño muscular (debilidad) asociado a trastornos </a:t>
            </a:r>
            <a:r>
              <a:rPr lang="es-CO" dirty="0" err="1" smtClean="0"/>
              <a:t>musculoesqueléticos</a:t>
            </a:r>
            <a:r>
              <a:rPr lang="es-CO" dirty="0" smtClean="0"/>
              <a:t> o neuromusculares</a:t>
            </a:r>
          </a:p>
          <a:p>
            <a:endParaRPr lang="es-CO" sz="500" dirty="0" smtClean="0"/>
          </a:p>
          <a:p>
            <a:r>
              <a:rPr lang="es-CO" dirty="0" smtClean="0"/>
              <a:t>Traumatismos de los tejidos</a:t>
            </a:r>
          </a:p>
          <a:p>
            <a:endParaRPr lang="es-CO" sz="500" dirty="0" smtClean="0"/>
          </a:p>
          <a:p>
            <a:r>
              <a:rPr lang="es-CO" dirty="0" smtClean="0"/>
              <a:t>Deformidades congénitas o adquiridas</a:t>
            </a:r>
          </a:p>
          <a:p>
            <a:endParaRPr lang="es-CO" sz="500" dirty="0" smtClean="0"/>
          </a:p>
          <a:p>
            <a:r>
              <a:rPr lang="es-CO" dirty="0" smtClean="0"/>
              <a:t>Cualquier factor que disminuya la </a:t>
            </a:r>
            <a:r>
              <a:rPr lang="es-CO" dirty="0" err="1" smtClean="0"/>
              <a:t>distensibilidad</a:t>
            </a:r>
            <a:r>
              <a:rPr lang="es-CO" dirty="0" smtClean="0"/>
              <a:t> de los tejidos blandos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628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es-CO" sz="3400" dirty="0" smtClean="0"/>
              <a:t>IMPORTANCIA DE LOS EJERCICIOS DE ELONGACIÓN</a:t>
            </a:r>
            <a:endParaRPr lang="es-CO" sz="3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3085803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Componente integral de los programas de rehabilitación cuando la restricción del movimiento afecta funcionalidad y provoca riesgo de lesión</a:t>
            </a:r>
          </a:p>
          <a:p>
            <a:endParaRPr lang="es-CO" sz="1000" dirty="0" smtClean="0"/>
          </a:p>
          <a:p>
            <a:r>
              <a:rPr lang="es-CO" dirty="0" smtClean="0"/>
              <a:t>Elementos importantes en programas de aptitud y acondicionamiento físico para promoción de salud y prevención de lesiones</a:t>
            </a:r>
          </a:p>
        </p:txBody>
      </p:sp>
    </p:spTree>
    <p:extLst>
      <p:ext uri="{BB962C8B-B14F-4D97-AF65-F5344CB8AC3E}">
        <p14:creationId xmlns:p14="http://schemas.microsoft.com/office/powerpoint/2010/main" val="12175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CONCEPTO DE ESTIRAMIENTO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Describe cualquier maniobra terapéutica diseñada para incrementar la </a:t>
            </a:r>
            <a:r>
              <a:rPr lang="es-CO" dirty="0" err="1" smtClean="0"/>
              <a:t>distensibilidad</a:t>
            </a:r>
            <a:r>
              <a:rPr lang="es-CO" dirty="0" smtClean="0"/>
              <a:t> de los tejidos blandos, con lo que se mejora la flexibilidad: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Al </a:t>
            </a:r>
            <a:r>
              <a:rPr lang="es-CO" dirty="0" err="1" smtClean="0"/>
              <a:t>elongar</a:t>
            </a:r>
            <a:r>
              <a:rPr lang="es-CO" dirty="0" smtClean="0"/>
              <a:t> (estirar), estructuras que se acortaron en forma adaptativa y redujeron la movilidad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845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400" dirty="0" smtClean="0"/>
              <a:t>CONCEPTO DE FLEXIBILIDAD</a:t>
            </a:r>
            <a:endParaRPr lang="es-CO" sz="3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Capacidad de mover con suavidad y fácilmente una sola o una serie de articulaciones a través de una determinada amplitud de movimiento, sin restricciones ni dolor</a:t>
            </a:r>
          </a:p>
          <a:p>
            <a:endParaRPr lang="es-CO" sz="3900" dirty="0" smtClean="0"/>
          </a:p>
          <a:p>
            <a:r>
              <a:rPr lang="es-CO" u="sng" dirty="0" smtClean="0"/>
              <a:t>Determinantes:</a:t>
            </a:r>
          </a:p>
          <a:p>
            <a:endParaRPr lang="es-CO" sz="900" dirty="0" smtClean="0"/>
          </a:p>
          <a:p>
            <a:pPr lvl="1"/>
            <a:r>
              <a:rPr lang="es-CO" dirty="0" smtClean="0"/>
              <a:t>Integridad articular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err="1" smtClean="0"/>
              <a:t>Distensibilidad</a:t>
            </a:r>
            <a:r>
              <a:rPr lang="es-CO" dirty="0" smtClean="0"/>
              <a:t> de tejidos blandos </a:t>
            </a:r>
            <a:r>
              <a:rPr lang="es-CO" dirty="0" err="1" smtClean="0"/>
              <a:t>periarticulares</a:t>
            </a:r>
            <a:endParaRPr lang="es-CO" dirty="0" smtClean="0"/>
          </a:p>
          <a:p>
            <a:pPr lvl="1"/>
            <a:endParaRPr lang="es-CO" sz="500" dirty="0" smtClean="0"/>
          </a:p>
          <a:p>
            <a:pPr lvl="2"/>
            <a:r>
              <a:rPr lang="es-CO" dirty="0" err="1" smtClean="0"/>
              <a:t>Distensibilidad</a:t>
            </a:r>
            <a:r>
              <a:rPr lang="es-CO" dirty="0" smtClean="0"/>
              <a:t> de unidades </a:t>
            </a:r>
            <a:r>
              <a:rPr lang="es-CO" dirty="0" err="1" smtClean="0"/>
              <a:t>músculotendinosas</a:t>
            </a:r>
            <a:r>
              <a:rPr lang="es-CO" dirty="0" smtClean="0"/>
              <a:t> que atraviesan articulaciones</a:t>
            </a:r>
          </a:p>
          <a:p>
            <a:pPr lvl="2"/>
            <a:endParaRPr lang="es-CO" sz="500" dirty="0" smtClean="0"/>
          </a:p>
          <a:p>
            <a:pPr lvl="1"/>
            <a:r>
              <a:rPr lang="es-CO" dirty="0" smtClean="0"/>
              <a:t>La </a:t>
            </a:r>
            <a:r>
              <a:rPr lang="es-CO" dirty="0" err="1" smtClean="0"/>
              <a:t>artrocinemática</a:t>
            </a:r>
            <a:r>
              <a:rPr lang="es-CO" dirty="0" smtClean="0"/>
              <a:t> de la articulación en movimiento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Capacidad de tejidos conectivos </a:t>
            </a:r>
            <a:r>
              <a:rPr lang="es-CO" dirty="0" err="1" smtClean="0"/>
              <a:t>periarticulares</a:t>
            </a:r>
            <a:r>
              <a:rPr lang="es-CO" dirty="0" smtClean="0"/>
              <a:t> de deformarse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263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2796</Words>
  <Application>Microsoft Office PowerPoint</Application>
  <PresentationFormat>Presentación en pantalla (4:3)</PresentationFormat>
  <Paragraphs>556</Paragraphs>
  <Slides>49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49</vt:i4>
      </vt:variant>
    </vt:vector>
  </HeadingPairs>
  <TitlesOfParts>
    <vt:vector size="50" baseType="lpstr">
      <vt:lpstr>Tema de Office</vt:lpstr>
      <vt:lpstr>ESTIRAMIENTO PARA LOS TRASTORNOS DE LA MOVILIDAD</vt:lpstr>
      <vt:lpstr>CONCEPTO DE MOVILIDAD</vt:lpstr>
      <vt:lpstr>CONCEPTO DE MOVILIDAD</vt:lpstr>
      <vt:lpstr>HIPOMOVILIDAD</vt:lpstr>
      <vt:lpstr>Presentación de PowerPoint</vt:lpstr>
      <vt:lpstr>FACTORES DETERMINANTES DE HIPOMOVILIDAD</vt:lpstr>
      <vt:lpstr>IMPORTANCIA DE LOS EJERCICIOS DE ELONGACIÓN</vt:lpstr>
      <vt:lpstr>CONCEPTO DE ESTIRAMIENTO</vt:lpstr>
      <vt:lpstr>CONCEPTO DE FLEXIBILIDAD</vt:lpstr>
      <vt:lpstr>CLASIFICACIÓN DE LA FLEXIBILIDAD</vt:lpstr>
      <vt:lpstr>CONCEPTO DE CONTRACTURA</vt:lpstr>
      <vt:lpstr>TIPOS DE CONTRACTURAS</vt:lpstr>
      <vt:lpstr>EFECTOS FISIOLÓGICOS DEL ESTIRAMIENTO</vt:lpstr>
      <vt:lpstr>INDICACIONES PARA EL ESTIRAMIENTO</vt:lpstr>
      <vt:lpstr>CONTRAINDICACIONES DEL ESTIRAMIENTO</vt:lpstr>
      <vt:lpstr>TIPOS DE CONTRACTURAS</vt:lpstr>
      <vt:lpstr>PROCEDIMIENTOS PARA INCREMENTAR LA MOVILIDAD DE LOS TEJIDOS BLANDOS</vt:lpstr>
      <vt:lpstr>PROCEDIMIENTOS PARA INCREMENTAR LA MOVILIDAD DE LOS TEJIDOS BLANDOS</vt:lpstr>
      <vt:lpstr>PROCEDIMIENTOS PARA INCREMENTAR LA MOVILIDAD DE LOS TEJIDOS BLANDOS</vt:lpstr>
      <vt:lpstr>PROCEDIMIENTOS PARA INCREMENTAR LA MOVILIDAD DE LOS TEJIDOS BLANDOS</vt:lpstr>
      <vt:lpstr>PROCEDIMIENTOS PARA INCREMENTAR LA MOVILIDAD DE LOS TEJIDOS BLANDOS</vt:lpstr>
      <vt:lpstr>PROCEDIMIENTOS PARA INCREMENTAR LA MOVILIDAD DE LOS TEJIDOS BLANDOS</vt:lpstr>
      <vt:lpstr>PROCEDIMIENTOS PARA INCREMENTAR LA MOVILIDAD DE LOS TEJIDOS BLANDOS</vt:lpstr>
      <vt:lpstr>RESPUESTA MECÁNICA DE LA UNIDAD CONTRÁCTIL AL ESTIRAMIENTO</vt:lpstr>
      <vt:lpstr>RESPUESTA A LA INMOVILIZACIÓN Y REMOVILIZACIÓN</vt:lpstr>
      <vt:lpstr>INMOVILIZACIÓN EN ACORTAMIENTO</vt:lpstr>
      <vt:lpstr>INMOVILIZACIÓN EN POSICIÓN DE ALARGAMIENTO</vt:lpstr>
      <vt:lpstr>RESPUESTA NEUROFISIOLÓGICA AL ESTIRAMIENTO</vt:lpstr>
      <vt:lpstr>RESPUESTAS DEL TEJIDO CONECTIVO AL ESTRÉS MECÁNICO</vt:lpstr>
      <vt:lpstr>RESPUESTAS DEL TEJIDO CONECTIVO AL ESTRÉS MECÁNICO</vt:lpstr>
      <vt:lpstr>CAMBIOS DEL COLÁGENO ANTE LA INMOVILIZACIÓN</vt:lpstr>
      <vt:lpstr>OTROS FACTORES QUE ALTERAN EL COLÁGENO</vt:lpstr>
      <vt:lpstr>DETERMINANTES DE LAS INTERVENCIONES CON ESTIRAMIENTO</vt:lpstr>
      <vt:lpstr>DETERMINANTES DE LAS INTERVENCIONES CON ESTIRAMIENTO</vt:lpstr>
      <vt:lpstr>DETERMINANTES DE LAS INTERVENCIONES CON ESTIRAMIENTO</vt:lpstr>
      <vt:lpstr>DETERMINANTES DE LAS INTERVENCIONES CON ESTIRAMIENTO</vt:lpstr>
      <vt:lpstr>TIPOS DE ESTIRAMIENTO</vt:lpstr>
      <vt:lpstr>TIPOS DE ESTIRAMIENTO</vt:lpstr>
      <vt:lpstr>TIPOS DE ESTIRAMIENTO</vt:lpstr>
      <vt:lpstr>TIPOS DE ESTIRAMIENTO POR FNP</vt:lpstr>
      <vt:lpstr>TIPOS DE ESTIRAMIENTO POR FNP</vt:lpstr>
      <vt:lpstr>TIPOS DE ESTIRAMIENTO POR FNP</vt:lpstr>
      <vt:lpstr>TIPOS DE ESTIRAMIENTO POR FNP</vt:lpstr>
      <vt:lpstr>TIPOS DE ESTIRAMIENTO POR FNP</vt:lpstr>
      <vt:lpstr>TIPOS DE ESTIRAMIENTO POR FNP</vt:lpstr>
      <vt:lpstr>MODOS DE ESTIRAMIENTO</vt:lpstr>
      <vt:lpstr>MODOS DE ESTIRAMIENTO</vt:lpstr>
      <vt:lpstr>MODOS DE ESTIRAMIENTO</vt:lpstr>
      <vt:lpstr>MODOS DE ESTIRAMIENTO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ESTIRAMIENTO PARA LOS TRASTORNOS DE LA MOVILIDAD</dc:title>
  <dc:creator>ALEJANDRO GÓMEZ</dc:creator>
  <cp:lastModifiedBy>ALEJANDRO GÓMEZ</cp:lastModifiedBy>
  <cp:revision>53</cp:revision>
  <dcterms:created xsi:type="dcterms:W3CDTF">2017-01-20T15:55:55Z</dcterms:created>
  <dcterms:modified xsi:type="dcterms:W3CDTF">2017-04-04T22:22:39Z</dcterms:modified>
</cp:coreProperties>
</file>