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1"/>
  </p:notesMasterIdLst>
  <p:sldIdLst>
    <p:sldId id="256" r:id="rId2"/>
    <p:sldId id="257" r:id="rId3"/>
    <p:sldId id="258" r:id="rId4"/>
    <p:sldId id="260" r:id="rId5"/>
    <p:sldId id="264" r:id="rId6"/>
    <p:sldId id="259" r:id="rId7"/>
    <p:sldId id="262" r:id="rId8"/>
    <p:sldId id="265"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tona" initials="R" lastIdx="1" clrIdx="0">
    <p:extLst>
      <p:ext uri="{19B8F6BF-5375-455C-9EA6-DF929625EA0E}">
        <p15:presenceInfo xmlns:p15="http://schemas.microsoft.com/office/powerpoint/2012/main" userId="Rato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4" d="100"/>
          <a:sy n="104"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946E2F-06B6-4A6D-A4BC-0611E202BA94}" type="datetimeFigureOut">
              <a:rPr lang="es-CO" smtClean="0"/>
              <a:t>05/03/2019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17D905-E236-48FD-8E08-7F3A75926125}" type="slidenum">
              <a:rPr lang="es-CO" smtClean="0"/>
              <a:t>‹Nº›</a:t>
            </a:fld>
            <a:endParaRPr lang="es-CO"/>
          </a:p>
        </p:txBody>
      </p:sp>
    </p:spTree>
    <p:extLst>
      <p:ext uri="{BB962C8B-B14F-4D97-AF65-F5344CB8AC3E}">
        <p14:creationId xmlns:p14="http://schemas.microsoft.com/office/powerpoint/2010/main" val="987415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b="1" dirty="0" smtClean="0">
                <a:solidFill>
                  <a:schemeClr val="tx1"/>
                </a:solidFill>
              </a:rPr>
              <a:t>Agrupar dos mesas,</a:t>
            </a:r>
            <a:r>
              <a:rPr lang="es-CO" b="1" baseline="0" dirty="0" smtClean="0">
                <a:solidFill>
                  <a:schemeClr val="tx1"/>
                </a:solidFill>
              </a:rPr>
              <a:t> las profesoras Claudia y Cecilia deciden cual, ese día no se llego a la decisión de cual seria. </a:t>
            </a:r>
            <a:endParaRPr lang="es-CO" b="1" dirty="0">
              <a:solidFill>
                <a:schemeClr val="tx1"/>
              </a:solidFill>
            </a:endParaRPr>
          </a:p>
        </p:txBody>
      </p:sp>
      <p:sp>
        <p:nvSpPr>
          <p:cNvPr id="4" name="Marcador de número de diapositiva 3"/>
          <p:cNvSpPr>
            <a:spLocks noGrp="1"/>
          </p:cNvSpPr>
          <p:nvPr>
            <p:ph type="sldNum" sz="quarter" idx="10"/>
          </p:nvPr>
        </p:nvSpPr>
        <p:spPr/>
        <p:txBody>
          <a:bodyPr/>
          <a:lstStyle/>
          <a:p>
            <a:fld id="{7117D905-E236-48FD-8E08-7F3A75926125}" type="slidenum">
              <a:rPr lang="es-CO" smtClean="0"/>
              <a:t>6</a:t>
            </a:fld>
            <a:endParaRPr lang="es-CO"/>
          </a:p>
        </p:txBody>
      </p:sp>
    </p:spTree>
    <p:extLst>
      <p:ext uri="{BB962C8B-B14F-4D97-AF65-F5344CB8AC3E}">
        <p14:creationId xmlns:p14="http://schemas.microsoft.com/office/powerpoint/2010/main" val="1751427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3/5/2019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3/5/2019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3/5/2019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3/5/2019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algn="ctr"/>
            <a:r>
              <a:rPr lang="es-MX" sz="4400" b="1" dirty="0"/>
              <a:t>Congreso Internacional Educaciones </a:t>
            </a:r>
            <a:r>
              <a:rPr lang="es-MX" sz="4400" b="1" dirty="0" smtClean="0"/>
              <a:t>Posibles y mundos </a:t>
            </a:r>
            <a:r>
              <a:rPr lang="es-MX" sz="4400" b="1" dirty="0"/>
              <a:t>por </a:t>
            </a:r>
            <a:r>
              <a:rPr lang="es-MX" sz="4400" b="1" dirty="0" smtClean="0"/>
              <a:t>construir</a:t>
            </a:r>
            <a:br>
              <a:rPr lang="es-MX" sz="4400" b="1" dirty="0" smtClean="0"/>
            </a:br>
            <a:r>
              <a:rPr lang="es-MX" sz="1800" b="1" dirty="0" smtClean="0"/>
              <a:t>25 años licenciatura </a:t>
            </a:r>
            <a:r>
              <a:rPr lang="es-MX" sz="1800" b="1" dirty="0" err="1" smtClean="0"/>
              <a:t>etnoeducación</a:t>
            </a:r>
            <a:r>
              <a:rPr lang="es-MX" sz="1800" b="1" dirty="0" smtClean="0"/>
              <a:t> y desarrollo comunitario </a:t>
            </a:r>
            <a:endParaRPr lang="es-CO" sz="18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6736315" y="3865416"/>
            <a:ext cx="2510443" cy="1211781"/>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6713" y="4151205"/>
            <a:ext cx="2294878" cy="64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6530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35669" y="1912701"/>
            <a:ext cx="9603275" cy="3204421"/>
          </a:xfrm>
        </p:spPr>
        <p:txBody>
          <a:bodyPr>
            <a:noAutofit/>
          </a:bodyPr>
          <a:lstStyle/>
          <a:p>
            <a:pPr marL="0" indent="0" algn="just">
              <a:buNone/>
            </a:pPr>
            <a:r>
              <a:rPr lang="es-MX" sz="2800" dirty="0" smtClean="0"/>
              <a:t>La Escuela de Ciencias Sociales, para conmemorar </a:t>
            </a:r>
            <a:r>
              <a:rPr lang="es-MX" sz="2800" dirty="0" smtClean="0"/>
              <a:t>los 25 años de su licenciatura en Etnoeducación y Desarrollo Comunitario </a:t>
            </a:r>
            <a:r>
              <a:rPr lang="es-MX" sz="2800" dirty="0" smtClean="0"/>
              <a:t>organiza </a:t>
            </a:r>
            <a:r>
              <a:rPr lang="es-MX" sz="2800" dirty="0"/>
              <a:t>el “Congreso Internacional Educaciones </a:t>
            </a:r>
            <a:r>
              <a:rPr lang="es-MX" sz="2800" dirty="0" smtClean="0"/>
              <a:t>Posibles y </a:t>
            </a:r>
            <a:r>
              <a:rPr lang="es-MX" sz="2800" dirty="0" smtClean="0"/>
              <a:t>Mundos </a:t>
            </a:r>
            <a:r>
              <a:rPr lang="es-MX" sz="2800" dirty="0"/>
              <a:t>por </a:t>
            </a:r>
            <a:r>
              <a:rPr lang="es-MX" sz="2800" dirty="0" smtClean="0"/>
              <a:t>Construir</a:t>
            </a:r>
            <a:r>
              <a:rPr lang="es-MX" sz="2800" dirty="0"/>
              <a:t>”, con la intención de generar espacios de diálogo y reflexión alrededor de </a:t>
            </a:r>
            <a:r>
              <a:rPr lang="es-MX" sz="2800" dirty="0" smtClean="0"/>
              <a:t>las visiones y deseos de lo que es una educación posible en otros </a:t>
            </a:r>
            <a:r>
              <a:rPr lang="es-MX" sz="2800" dirty="0"/>
              <a:t>mundos posibles</a:t>
            </a:r>
            <a:r>
              <a:rPr lang="es-MX" sz="2800" dirty="0" smtClean="0"/>
              <a:t>.</a:t>
            </a:r>
            <a:endParaRPr lang="es-CO" sz="28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8520544" y="556953"/>
            <a:ext cx="2534309" cy="1205346"/>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1578" y="862586"/>
            <a:ext cx="2305775" cy="643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352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a:bodyPr>
          <a:lstStyle/>
          <a:p>
            <a:pPr marL="0" indent="0" algn="just">
              <a:buNone/>
            </a:pPr>
            <a:r>
              <a:rPr lang="es-MX" sz="2400" dirty="0"/>
              <a:t>Nos recogemos en la afirmación de Arturo Escobar (2018) de “otro posible es posible”, sumándonos al deseo de ir más allá de lo posible y ver la realidad, la otra realidad como algo posible, donde la diferencia sume y no reste, y donde la acción del cambio parta desde lo local, desde el propio pensamiento del Sur global, tal como lo declara </a:t>
            </a:r>
            <a:r>
              <a:rPr lang="es-MX" sz="2400" dirty="0" err="1"/>
              <a:t>Boaventura</a:t>
            </a:r>
            <a:r>
              <a:rPr lang="es-MX" sz="2400" dirty="0"/>
              <a:t> de Sousa Santos</a:t>
            </a:r>
            <a:r>
              <a:rPr lang="es-MX" sz="2400" dirty="0" smtClean="0"/>
              <a:t>. La educación como un agente de cambio y transformación social donde en estos 25 años el programa ha aportado al reconocimiento de la diversidad de nuestro país. Mundos rurales, urbanos, étnicos, vulnerables, se encuentra en el escenario del diálogo la educación. </a:t>
            </a:r>
            <a:endParaRPr lang="es-CO" sz="24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8587046" y="581891"/>
            <a:ext cx="2568633" cy="1213660"/>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1579" y="862212"/>
            <a:ext cx="2294878" cy="64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167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27289" y="784646"/>
            <a:ext cx="2837787" cy="600332"/>
          </a:xfrm>
        </p:spPr>
        <p:txBody>
          <a:bodyPr>
            <a:noAutofit/>
          </a:bodyPr>
          <a:lstStyle/>
          <a:p>
            <a:r>
              <a:rPr lang="es-CO" sz="4000" dirty="0" smtClean="0"/>
              <a:t>Objetivos</a:t>
            </a:r>
            <a:endParaRPr lang="es-CO" sz="4000" dirty="0"/>
          </a:p>
        </p:txBody>
      </p:sp>
      <p:sp>
        <p:nvSpPr>
          <p:cNvPr id="3" name="Marcador de contenido 2"/>
          <p:cNvSpPr>
            <a:spLocks noGrp="1"/>
          </p:cNvSpPr>
          <p:nvPr>
            <p:ph idx="1"/>
          </p:nvPr>
        </p:nvSpPr>
        <p:spPr/>
        <p:txBody>
          <a:bodyPr>
            <a:normAutofit/>
          </a:bodyPr>
          <a:lstStyle/>
          <a:p>
            <a:pPr algn="just"/>
            <a:r>
              <a:rPr lang="es-MX" dirty="0" smtClean="0"/>
              <a:t>Integrar </a:t>
            </a:r>
            <a:r>
              <a:rPr lang="es-MX" dirty="0" smtClean="0"/>
              <a:t>los distintos esfuerzos de la Escuela de Ciencias Sociales, la Facultad y sus posgrados en relación a la Etnoeducación, la pedagogía social y las ciencias </a:t>
            </a:r>
            <a:r>
              <a:rPr lang="es-MX" dirty="0" smtClean="0"/>
              <a:t>sociales.</a:t>
            </a:r>
          </a:p>
          <a:p>
            <a:pPr marL="0" indent="0" algn="just">
              <a:buNone/>
            </a:pPr>
            <a:endParaRPr lang="es-MX" dirty="0" smtClean="0"/>
          </a:p>
          <a:p>
            <a:pPr algn="just"/>
            <a:r>
              <a:rPr lang="es-ES_tradnl" dirty="0" smtClean="0"/>
              <a:t>Celebrar </a:t>
            </a:r>
            <a:r>
              <a:rPr lang="es-ES_tradnl" dirty="0"/>
              <a:t>los 25 años de funcionamiento del Programa de la Licenciatura en Etnoeducación y Desarrollo Comunitario, </a:t>
            </a:r>
            <a:r>
              <a:rPr lang="es-ES_tradnl" dirty="0" smtClean="0"/>
              <a:t>develando su contribución </a:t>
            </a:r>
            <a:r>
              <a:rPr lang="es-CO" dirty="0"/>
              <a:t>a la construcción de una experiencia humana de enseñanza-aprendizaje en contextos diversos, orientados al proceso de construcción de la nación colombiana.</a:t>
            </a:r>
            <a:endParaRPr lang="es-CO" dirty="0"/>
          </a:p>
          <a:p>
            <a:pPr algn="just"/>
            <a:endParaRPr lang="es-MX" sz="2400" dirty="0"/>
          </a:p>
          <a:p>
            <a:pPr marL="0" indent="0" algn="just">
              <a:buNone/>
            </a:pPr>
            <a:endParaRPr lang="es-CO" sz="24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8428033" y="590203"/>
            <a:ext cx="2626821" cy="1227752"/>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9196" y="784646"/>
            <a:ext cx="2491376" cy="695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212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4527289" y="784646"/>
            <a:ext cx="2837787" cy="600332"/>
          </a:xfrm>
          <a:prstGeom prst="rect">
            <a:avLst/>
          </a:prstGeom>
        </p:spPr>
        <p:txBody>
          <a:bodyPr>
            <a:no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r>
              <a:rPr lang="es-CO" sz="4000" smtClean="0"/>
              <a:t>Objetivos</a:t>
            </a:r>
            <a:endParaRPr lang="es-CO" sz="4000" dirty="0"/>
          </a:p>
        </p:txBody>
      </p:sp>
      <p:sp>
        <p:nvSpPr>
          <p:cNvPr id="3" name="Marcador de contenido 2"/>
          <p:cNvSpPr txBox="1">
            <a:spLocks/>
          </p:cNvSpPr>
          <p:nvPr/>
        </p:nvSpPr>
        <p:spPr>
          <a:xfrm>
            <a:off x="1451579" y="2015732"/>
            <a:ext cx="9603275" cy="3450613"/>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lgn="just"/>
            <a:r>
              <a:rPr lang="es-MX" sz="2400" dirty="0" smtClean="0"/>
              <a:t>Develar las investigaciones que vienen adelantando en el marco de la Etnoeducación, la pedagogía social, las ciencias sociales en la construcción de paz y el reconocimiento de un país </a:t>
            </a:r>
            <a:r>
              <a:rPr lang="es-MX" sz="2400" dirty="0" smtClean="0"/>
              <a:t>diverso, la facultad y sus programas.</a:t>
            </a:r>
            <a:endParaRPr lang="es-MX" sz="2400" dirty="0"/>
          </a:p>
          <a:p>
            <a:pPr algn="just"/>
            <a:r>
              <a:rPr lang="es-MX" sz="2400" dirty="0" smtClean="0"/>
              <a:t>Hacer una edición que permita conocer los distintos alcances de otras formas de pensar y hacer educción, con la compilación de las memorias de cada mesa y sus respectivas relatorías</a:t>
            </a:r>
          </a:p>
          <a:p>
            <a:pPr marL="0" indent="0" algn="just">
              <a:buFont typeface="Arial" panose="020B0604020202020204" pitchFamily="34" charset="0"/>
              <a:buNone/>
            </a:pPr>
            <a:endParaRPr lang="es-CO" sz="24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8428033" y="590203"/>
            <a:ext cx="2626821" cy="1227752"/>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9196" y="784646"/>
            <a:ext cx="2491376" cy="695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0647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2469" y="2015732"/>
            <a:ext cx="9762385" cy="3664099"/>
          </a:xfrm>
        </p:spPr>
        <p:txBody>
          <a:bodyPr>
            <a:noAutofit/>
          </a:bodyPr>
          <a:lstStyle/>
          <a:p>
            <a:r>
              <a:rPr lang="es-MX" sz="1700" dirty="0" smtClean="0"/>
              <a:t>Fecha: </a:t>
            </a:r>
            <a:r>
              <a:rPr lang="es-MX" sz="1700" dirty="0" smtClean="0"/>
              <a:t>9, 10 </a:t>
            </a:r>
            <a:r>
              <a:rPr lang="es-MX" sz="1700" dirty="0" smtClean="0"/>
              <a:t>y 11 de </a:t>
            </a:r>
            <a:r>
              <a:rPr lang="es-MX" sz="1700" dirty="0"/>
              <a:t>Octubre </a:t>
            </a:r>
            <a:r>
              <a:rPr lang="es-MX" sz="1700" dirty="0" smtClean="0"/>
              <a:t>2019</a:t>
            </a:r>
          </a:p>
          <a:p>
            <a:r>
              <a:rPr lang="es-CO" sz="1700" dirty="0" smtClean="0"/>
              <a:t>Lugar: Universidad </a:t>
            </a:r>
            <a:r>
              <a:rPr lang="es-CO" sz="1700" dirty="0"/>
              <a:t>Tecnológica de Pereira </a:t>
            </a:r>
            <a:endParaRPr lang="es-CO" sz="1700" dirty="0" smtClean="0"/>
          </a:p>
          <a:p>
            <a:r>
              <a:rPr lang="es-MX" sz="1700" dirty="0" smtClean="0"/>
              <a:t>Funcionará </a:t>
            </a:r>
            <a:r>
              <a:rPr lang="es-MX" sz="1700" dirty="0"/>
              <a:t>como un </a:t>
            </a:r>
            <a:r>
              <a:rPr lang="es-MX" sz="1700" dirty="0" smtClean="0"/>
              <a:t>congreso con </a:t>
            </a:r>
            <a:r>
              <a:rPr lang="es-MX" sz="1700" dirty="0"/>
              <a:t>6 mesas con sus respectivos </a:t>
            </a:r>
            <a:r>
              <a:rPr lang="es-MX" sz="1700" dirty="0" smtClean="0"/>
              <a:t>coordinadores</a:t>
            </a:r>
          </a:p>
          <a:p>
            <a:pPr lvl="1"/>
            <a:r>
              <a:rPr lang="es-MX" sz="1700" dirty="0"/>
              <a:t>Mesa educación y </a:t>
            </a:r>
            <a:r>
              <a:rPr lang="es-MX" sz="1700" dirty="0" smtClean="0"/>
              <a:t>paz </a:t>
            </a:r>
            <a:r>
              <a:rPr lang="es-MX" sz="1700" dirty="0"/>
              <a:t> </a:t>
            </a:r>
            <a:r>
              <a:rPr lang="es-MX" sz="1700" dirty="0" smtClean="0"/>
              <a:t>Profesor </a:t>
            </a:r>
            <a:r>
              <a:rPr lang="es-MX" sz="1700" dirty="0" smtClean="0"/>
              <a:t>Alberto </a:t>
            </a:r>
            <a:r>
              <a:rPr lang="es-MX" sz="1700" dirty="0" smtClean="0"/>
              <a:t>Berón Ospina </a:t>
            </a:r>
            <a:r>
              <a:rPr lang="es-MX" sz="1700" dirty="0" smtClean="0"/>
              <a:t>proyecto Capaz</a:t>
            </a:r>
            <a:r>
              <a:rPr lang="es-MX" sz="1700" dirty="0" smtClean="0"/>
              <a:t>, </a:t>
            </a:r>
            <a:r>
              <a:rPr lang="es-MX" sz="1700" dirty="0" smtClean="0"/>
              <a:t> </a:t>
            </a:r>
            <a:r>
              <a:rPr lang="es-MX" sz="1700" dirty="0" smtClean="0"/>
              <a:t>Ruta </a:t>
            </a:r>
            <a:r>
              <a:rPr lang="es-MX" sz="1700" dirty="0"/>
              <a:t>P</a:t>
            </a:r>
            <a:r>
              <a:rPr lang="es-MX" sz="1700" dirty="0" smtClean="0"/>
              <a:t>acífica de las Mujeres  </a:t>
            </a:r>
          </a:p>
          <a:p>
            <a:pPr lvl="1"/>
            <a:r>
              <a:rPr lang="es-CO" sz="1700" dirty="0"/>
              <a:t>Mesa educación </a:t>
            </a:r>
            <a:r>
              <a:rPr lang="es-CO" sz="1700" dirty="0" smtClean="0"/>
              <a:t>rural </a:t>
            </a:r>
            <a:r>
              <a:rPr lang="es-CO" sz="1700" dirty="0"/>
              <a:t> </a:t>
            </a:r>
            <a:r>
              <a:rPr lang="es-CO" sz="1700" dirty="0" smtClean="0"/>
              <a:t>Profesor </a:t>
            </a:r>
            <a:r>
              <a:rPr lang="es-CO" sz="1700" dirty="0" err="1" smtClean="0"/>
              <a:t>Maicol</a:t>
            </a:r>
            <a:r>
              <a:rPr lang="es-CO" sz="1700" dirty="0" smtClean="0"/>
              <a:t> </a:t>
            </a:r>
            <a:r>
              <a:rPr lang="es-CO" sz="1700" dirty="0" smtClean="0"/>
              <a:t>Mauricio Ruíz Morales </a:t>
            </a:r>
          </a:p>
          <a:p>
            <a:pPr lvl="1"/>
            <a:r>
              <a:rPr lang="es-MX" sz="1700" dirty="0"/>
              <a:t>Mesa educación y ciencias </a:t>
            </a:r>
            <a:r>
              <a:rPr lang="es-MX" sz="1700" dirty="0" smtClean="0"/>
              <a:t>sociales </a:t>
            </a:r>
            <a:r>
              <a:rPr lang="es-MX" sz="1700" dirty="0" smtClean="0"/>
              <a:t>profesores Sebastián  Martínez B,  Alonso Molina</a:t>
            </a:r>
          </a:p>
          <a:p>
            <a:pPr lvl="1"/>
            <a:r>
              <a:rPr lang="es-CO" sz="1700" dirty="0" smtClean="0"/>
              <a:t>Mesa </a:t>
            </a:r>
            <a:r>
              <a:rPr lang="es-CO" sz="1700" dirty="0"/>
              <a:t>Pedagogía </a:t>
            </a:r>
            <a:r>
              <a:rPr lang="es-CO" sz="1700" dirty="0" smtClean="0"/>
              <a:t>Social  </a:t>
            </a:r>
            <a:r>
              <a:rPr lang="es-CO" sz="1700" dirty="0" smtClean="0"/>
              <a:t>(ASOCOPESES) </a:t>
            </a:r>
            <a:r>
              <a:rPr lang="es-CO" sz="1700" dirty="0" smtClean="0"/>
              <a:t>profesora Martha </a:t>
            </a:r>
            <a:r>
              <a:rPr lang="es-CO" sz="1700" dirty="0" smtClean="0"/>
              <a:t>Lucia Izquierdo </a:t>
            </a:r>
            <a:r>
              <a:rPr lang="es-CO" sz="1700" dirty="0" smtClean="0"/>
              <a:t>Barrera </a:t>
            </a:r>
            <a:endParaRPr lang="es-CO" sz="1700" dirty="0" smtClean="0"/>
          </a:p>
          <a:p>
            <a:pPr lvl="1"/>
            <a:r>
              <a:rPr lang="es-CO" sz="1700" dirty="0"/>
              <a:t>Mesa </a:t>
            </a:r>
            <a:r>
              <a:rPr lang="es-CO" sz="1700" dirty="0" smtClean="0"/>
              <a:t>la licenciatura en Etnoeducación y Desarrollo </a:t>
            </a:r>
            <a:r>
              <a:rPr lang="es-CO" sz="1700" dirty="0"/>
              <a:t>C</a:t>
            </a:r>
            <a:r>
              <a:rPr lang="es-CO" sz="1700" dirty="0" smtClean="0"/>
              <a:t>omunitario 25 </a:t>
            </a:r>
            <a:r>
              <a:rPr lang="es-CO" sz="1700" dirty="0" smtClean="0"/>
              <a:t>años del programa </a:t>
            </a:r>
            <a:r>
              <a:rPr lang="es-CO" sz="1700" dirty="0" smtClean="0"/>
              <a:t>Profesora </a:t>
            </a:r>
            <a:r>
              <a:rPr lang="es-CO" sz="1700" dirty="0" smtClean="0"/>
              <a:t>Clara Grueso V </a:t>
            </a:r>
            <a:endParaRPr lang="es-CO" sz="1700" dirty="0" smtClean="0"/>
          </a:p>
        </p:txBody>
      </p:sp>
      <p:sp>
        <p:nvSpPr>
          <p:cNvPr id="4" name="Título 1"/>
          <p:cNvSpPr>
            <a:spLocks noGrp="1"/>
          </p:cNvSpPr>
          <p:nvPr>
            <p:ph type="title"/>
          </p:nvPr>
        </p:nvSpPr>
        <p:spPr>
          <a:xfrm>
            <a:off x="4016338" y="962304"/>
            <a:ext cx="4134574" cy="625270"/>
          </a:xfrm>
        </p:spPr>
        <p:txBody>
          <a:bodyPr>
            <a:noAutofit/>
          </a:bodyPr>
          <a:lstStyle/>
          <a:p>
            <a:r>
              <a:rPr lang="es-CO" sz="4000" dirty="0" smtClean="0"/>
              <a:t>organización</a:t>
            </a:r>
            <a:endParaRPr lang="es-CO" sz="4000" dirty="0"/>
          </a:p>
        </p:txBody>
      </p:sp>
      <p:pic>
        <p:nvPicPr>
          <p:cNvPr id="5" name="Google Shape;275;p66" descr="logo semillero Familia Eduacacion y comunidad [1]"/>
          <p:cNvPicPr preferRelativeResize="0"/>
          <p:nvPr/>
        </p:nvPicPr>
        <p:blipFill rotWithShape="1">
          <a:blip r:embed="rId3">
            <a:clrChange>
              <a:clrFrom>
                <a:srgbClr val="FFFFFF"/>
              </a:clrFrom>
              <a:clrTo>
                <a:srgbClr val="FFFFFF">
                  <a:alpha val="0"/>
                </a:srgbClr>
              </a:clrTo>
            </a:clrChange>
            <a:alphaModFix/>
          </a:blip>
          <a:srcRect t="16756" b="20616"/>
          <a:stretch/>
        </p:blipFill>
        <p:spPr>
          <a:xfrm>
            <a:off x="8420793" y="681644"/>
            <a:ext cx="2485504" cy="1186590"/>
          </a:xfrm>
          <a:prstGeom prst="rect">
            <a:avLst/>
          </a:prstGeom>
          <a:noFill/>
          <a:ln>
            <a:noFill/>
          </a:ln>
        </p:spPr>
      </p:pic>
      <p:pic>
        <p:nvPicPr>
          <p:cNvPr id="6" name="Picture 2" descr="Resultado de imagen para logo ut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1579" y="862586"/>
            <a:ext cx="2294878" cy="64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887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060413" y="885211"/>
            <a:ext cx="3894413" cy="536884"/>
          </a:xfrm>
        </p:spPr>
        <p:txBody>
          <a:bodyPr>
            <a:noAutofit/>
          </a:bodyPr>
          <a:lstStyle/>
          <a:p>
            <a:r>
              <a:rPr lang="es-CO" sz="4000" dirty="0" smtClean="0"/>
              <a:t>Cronograma</a:t>
            </a:r>
            <a:endParaRPr lang="es-CO" sz="4000" dirty="0"/>
          </a:p>
        </p:txBody>
      </p:sp>
      <p:sp>
        <p:nvSpPr>
          <p:cNvPr id="3" name="Marcador de contenido 2"/>
          <p:cNvSpPr>
            <a:spLocks noGrp="1"/>
          </p:cNvSpPr>
          <p:nvPr>
            <p:ph idx="1"/>
          </p:nvPr>
        </p:nvSpPr>
        <p:spPr/>
        <p:txBody>
          <a:bodyPr>
            <a:normAutofit lnSpcReduction="10000"/>
          </a:bodyPr>
          <a:lstStyle/>
          <a:p>
            <a:r>
              <a:rPr lang="es-MX" dirty="0" smtClean="0"/>
              <a:t>Miércoles 9 de octubre 2019</a:t>
            </a:r>
          </a:p>
          <a:p>
            <a:pPr lvl="1"/>
            <a:r>
              <a:rPr lang="es-MX" dirty="0" smtClean="0"/>
              <a:t>Encuentro delegados comités curriculares licenciaturas Etnoeducación del país </a:t>
            </a:r>
            <a:endParaRPr lang="es-MX" dirty="0" smtClean="0"/>
          </a:p>
          <a:p>
            <a:r>
              <a:rPr lang="es-MX" dirty="0" smtClean="0"/>
              <a:t>Jueves 10 de octubre 2019 </a:t>
            </a:r>
            <a:endParaRPr lang="es-MX" dirty="0" smtClean="0"/>
          </a:p>
          <a:p>
            <a:pPr lvl="1"/>
            <a:r>
              <a:rPr lang="es-MX" sz="2000" dirty="0" smtClean="0"/>
              <a:t>Mañana: Inscripciones, 2 ponentes internacionales y reconocimientos.</a:t>
            </a:r>
          </a:p>
          <a:p>
            <a:pPr lvl="1"/>
            <a:r>
              <a:rPr lang="es-MX" sz="2000" dirty="0" smtClean="0"/>
              <a:t>Tarde:  Simposios por mesas de </a:t>
            </a:r>
            <a:r>
              <a:rPr lang="es-MX" sz="2000" dirty="0" smtClean="0"/>
              <a:t>trabajo</a:t>
            </a:r>
            <a:r>
              <a:rPr lang="es-MX" sz="2000" dirty="0"/>
              <a:t> </a:t>
            </a:r>
            <a:r>
              <a:rPr lang="es-MX" sz="2000" dirty="0" err="1" smtClean="0"/>
              <a:t>aprox</a:t>
            </a:r>
            <a:r>
              <a:rPr lang="es-MX" sz="2000" dirty="0" smtClean="0"/>
              <a:t> 8 ponentes </a:t>
            </a:r>
            <a:endParaRPr lang="es-MX" sz="2000" dirty="0"/>
          </a:p>
          <a:p>
            <a:r>
              <a:rPr lang="es-MX" dirty="0" smtClean="0"/>
              <a:t>Viernes 11 de octubre 2019 </a:t>
            </a:r>
            <a:endParaRPr lang="es-MX" dirty="0"/>
          </a:p>
          <a:p>
            <a:pPr lvl="1"/>
            <a:r>
              <a:rPr lang="es-MX" sz="2000" dirty="0"/>
              <a:t>Cierre en </a:t>
            </a:r>
            <a:r>
              <a:rPr lang="es-MX" sz="2000" dirty="0" smtClean="0"/>
              <a:t> la tarde con </a:t>
            </a:r>
            <a:r>
              <a:rPr lang="es-MX" sz="2000" dirty="0"/>
              <a:t>dos conferencias y lectura de relatorías por </a:t>
            </a:r>
            <a:r>
              <a:rPr lang="es-MX" sz="2000" dirty="0" smtClean="0"/>
              <a:t>mesa.</a:t>
            </a:r>
          </a:p>
          <a:p>
            <a:pPr lvl="1"/>
            <a:r>
              <a:rPr lang="es-MX" sz="2000" dirty="0" smtClean="0"/>
              <a:t>Tarde </a:t>
            </a:r>
            <a:r>
              <a:rPr lang="es-MX" sz="2000" dirty="0"/>
              <a:t>– noche: Eventos culturales</a:t>
            </a:r>
          </a:p>
          <a:p>
            <a:pPr marL="0" indent="0">
              <a:buNone/>
            </a:pPr>
            <a:endParaRPr lang="es-CO"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8420792" y="631766"/>
            <a:ext cx="2634061" cy="1221987"/>
          </a:xfrm>
          <a:prstGeom prst="rect">
            <a:avLst/>
          </a:prstGeom>
          <a:noFill/>
          <a:ln>
            <a:noFill/>
          </a:ln>
        </p:spPr>
      </p:pic>
      <p:pic>
        <p:nvPicPr>
          <p:cNvPr id="5"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1579" y="862586"/>
            <a:ext cx="2294878" cy="64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466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3921974" y="2817091"/>
            <a:ext cx="4095190" cy="1533236"/>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smtClean="0">
                <a:solidFill>
                  <a:schemeClr val="tx1"/>
                </a:solidFill>
              </a:rPr>
              <a:t>COMITÉ ACADÉMICO </a:t>
            </a:r>
            <a:r>
              <a:rPr lang="es-CO" dirty="0" smtClean="0">
                <a:solidFill>
                  <a:schemeClr val="tx1"/>
                </a:solidFill>
              </a:rPr>
              <a:t>Sebastián Martínez Botero, Cecilia Luca Escobar </a:t>
            </a:r>
            <a:r>
              <a:rPr lang="es-CO" dirty="0" err="1" smtClean="0">
                <a:solidFill>
                  <a:schemeClr val="tx1"/>
                </a:solidFill>
              </a:rPr>
              <a:t>Vekeman</a:t>
            </a:r>
            <a:r>
              <a:rPr lang="es-CO" dirty="0" smtClean="0">
                <a:solidFill>
                  <a:schemeClr val="tx1"/>
                </a:solidFill>
              </a:rPr>
              <a:t>  </a:t>
            </a:r>
            <a:r>
              <a:rPr lang="es-CO" dirty="0" smtClean="0">
                <a:solidFill>
                  <a:schemeClr val="tx1"/>
                </a:solidFill>
              </a:rPr>
              <a:t>y coordinadores de cada mesa </a:t>
            </a:r>
            <a:endParaRPr lang="es-CO" dirty="0">
              <a:solidFill>
                <a:schemeClr val="tx1"/>
              </a:solidFill>
            </a:endParaRPr>
          </a:p>
        </p:txBody>
      </p:sp>
      <p:sp>
        <p:nvSpPr>
          <p:cNvPr id="4" name="Rectángulo redondeado 3"/>
          <p:cNvSpPr/>
          <p:nvPr/>
        </p:nvSpPr>
        <p:spPr>
          <a:xfrm>
            <a:off x="997525" y="770781"/>
            <a:ext cx="3611419" cy="1381292"/>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smtClean="0">
                <a:solidFill>
                  <a:schemeClr val="tx1"/>
                </a:solidFill>
              </a:rPr>
              <a:t>COMITÉ CIENTÍFICO </a:t>
            </a:r>
            <a:r>
              <a:rPr lang="es-CO" dirty="0" smtClean="0">
                <a:solidFill>
                  <a:schemeClr val="tx1"/>
                </a:solidFill>
              </a:rPr>
              <a:t>Martha Cecilia Gutiérrez Giraldo</a:t>
            </a:r>
            <a:endParaRPr lang="es-CO" dirty="0">
              <a:solidFill>
                <a:schemeClr val="tx1"/>
              </a:solidFill>
            </a:endParaRPr>
          </a:p>
        </p:txBody>
      </p:sp>
      <p:sp>
        <p:nvSpPr>
          <p:cNvPr id="5" name="Rectángulo redondeado 4"/>
          <p:cNvSpPr/>
          <p:nvPr/>
        </p:nvSpPr>
        <p:spPr>
          <a:xfrm>
            <a:off x="6834906" y="770781"/>
            <a:ext cx="4008583" cy="1464419"/>
          </a:xfrm>
          <a:prstGeom prst="round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dirty="0" smtClean="0">
                <a:solidFill>
                  <a:schemeClr val="tx1"/>
                </a:solidFill>
              </a:rPr>
              <a:t>COMITÉ LOGÍSTICO </a:t>
            </a:r>
            <a:r>
              <a:rPr lang="es-CO" dirty="0" smtClean="0">
                <a:solidFill>
                  <a:schemeClr val="tx1"/>
                </a:solidFill>
              </a:rPr>
              <a:t>Claudia Viviana Hurtado </a:t>
            </a:r>
            <a:r>
              <a:rPr lang="es-CO" dirty="0" smtClean="0">
                <a:solidFill>
                  <a:schemeClr val="tx1"/>
                </a:solidFill>
              </a:rPr>
              <a:t>Loaiza,  Alonso Molina Corales  </a:t>
            </a:r>
            <a:endParaRPr lang="es-CO" dirty="0">
              <a:solidFill>
                <a:schemeClr val="tx1"/>
              </a:solidFill>
            </a:endParaRPr>
          </a:p>
        </p:txBody>
      </p:sp>
    </p:spTree>
    <p:extLst>
      <p:ext uri="{BB962C8B-B14F-4D97-AF65-F5344CB8AC3E}">
        <p14:creationId xmlns:p14="http://schemas.microsoft.com/office/powerpoint/2010/main" val="864818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82605" y="2608380"/>
            <a:ext cx="7276784" cy="1049235"/>
          </a:xfrm>
        </p:spPr>
        <p:txBody>
          <a:bodyPr>
            <a:noAutofit/>
          </a:bodyPr>
          <a:lstStyle/>
          <a:p>
            <a:r>
              <a:rPr lang="es-CO" sz="6600" dirty="0" smtClean="0"/>
              <a:t>Muchas gracias</a:t>
            </a:r>
            <a:endParaRPr lang="es-CO" sz="6600" dirty="0"/>
          </a:p>
        </p:txBody>
      </p:sp>
      <p:pic>
        <p:nvPicPr>
          <p:cNvPr id="4" name="Google Shape;275;p66" descr="logo semillero Familia Eduacacion y comunidad [1]"/>
          <p:cNvPicPr preferRelativeResize="0"/>
          <p:nvPr/>
        </p:nvPicPr>
        <p:blipFill rotWithShape="1">
          <a:blip r:embed="rId2">
            <a:clrChange>
              <a:clrFrom>
                <a:srgbClr val="FFFFFF"/>
              </a:clrFrom>
              <a:clrTo>
                <a:srgbClr val="FFFFFF">
                  <a:alpha val="0"/>
                </a:srgbClr>
              </a:clrTo>
            </a:clrChange>
            <a:alphaModFix/>
          </a:blip>
          <a:srcRect t="16756" b="20616"/>
          <a:stretch/>
        </p:blipFill>
        <p:spPr>
          <a:xfrm>
            <a:off x="6100233" y="4056611"/>
            <a:ext cx="2786072" cy="1338350"/>
          </a:xfrm>
          <a:prstGeom prst="rect">
            <a:avLst/>
          </a:prstGeom>
          <a:noFill/>
          <a:ln>
            <a:noFill/>
          </a:ln>
        </p:spPr>
      </p:pic>
      <p:pic>
        <p:nvPicPr>
          <p:cNvPr id="1026" name="Picture 2" descr="Resultado de imagen para logo ut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4165" y="4447308"/>
            <a:ext cx="2503026" cy="698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878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TM10001114[[fn=Galería]]</Template>
  <TotalTime>249</TotalTime>
  <Words>548</Words>
  <Application>Microsoft Office PowerPoint</Application>
  <PresentationFormat>Panorámica</PresentationFormat>
  <Paragraphs>34</Paragraphs>
  <Slides>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Gill Sans MT</vt:lpstr>
      <vt:lpstr>Gallery</vt:lpstr>
      <vt:lpstr>Congreso Internacional Educaciones Posibles y mundos por construir 25 años licenciatura etnoeducación y desarrollo comunitario </vt:lpstr>
      <vt:lpstr>Presentación de PowerPoint</vt:lpstr>
      <vt:lpstr>Presentación de PowerPoint</vt:lpstr>
      <vt:lpstr>Objetivos</vt:lpstr>
      <vt:lpstr>Presentación de PowerPoint</vt:lpstr>
      <vt:lpstr>organización</vt:lpstr>
      <vt:lpstr>Cronograma</vt:lpstr>
      <vt:lpstr>Presentación de PowerPoint</vt:lpstr>
      <vt:lpstr>Muchas gracias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Congreso Internacional Educaciones Posibles y mundos por construir</dc:title>
  <dc:creator>Hewlett-Packard Company</dc:creator>
  <cp:lastModifiedBy>Usuario UTP</cp:lastModifiedBy>
  <cp:revision>22</cp:revision>
  <dcterms:created xsi:type="dcterms:W3CDTF">2019-01-28T18:00:03Z</dcterms:created>
  <dcterms:modified xsi:type="dcterms:W3CDTF">2019-03-05T14:20:49Z</dcterms:modified>
</cp:coreProperties>
</file>