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7" r:id="rId2"/>
    <p:sldId id="301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56" r:id="rId17"/>
    <p:sldId id="257" r:id="rId18"/>
    <p:sldId id="258" r:id="rId19"/>
    <p:sldId id="259" r:id="rId20"/>
    <p:sldId id="262" r:id="rId21"/>
    <p:sldId id="263" r:id="rId22"/>
    <p:sldId id="264" r:id="rId23"/>
    <p:sldId id="265" r:id="rId24"/>
    <p:sldId id="269" r:id="rId25"/>
    <p:sldId id="270" r:id="rId26"/>
    <p:sldId id="271" r:id="rId27"/>
    <p:sldId id="272" r:id="rId28"/>
    <p:sldId id="285" r:id="rId29"/>
    <p:sldId id="286" r:id="rId30"/>
    <p:sldId id="276" r:id="rId31"/>
    <p:sldId id="277" r:id="rId32"/>
    <p:sldId id="278" r:id="rId33"/>
    <p:sldId id="279" r:id="rId34"/>
    <p:sldId id="280" r:id="rId35"/>
    <p:sldId id="282" r:id="rId36"/>
    <p:sldId id="283" r:id="rId37"/>
    <p:sldId id="284" r:id="rId3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55" autoAdjust="0"/>
  </p:normalViewPr>
  <p:slideViewPr>
    <p:cSldViewPr>
      <p:cViewPr varScale="1">
        <p:scale>
          <a:sx n="64" d="100"/>
          <a:sy n="64" d="100"/>
        </p:scale>
        <p:origin x="7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49CB9-27DC-1846-AAA7-15AB2AB32CDE}" type="datetimeFigureOut">
              <a:rPr lang="es-ES" smtClean="0"/>
              <a:t>26/05/2017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DC76-78D3-8E49-B90B-61F19330AE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52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  <p:sp>
        <p:nvSpPr>
          <p:cNvPr id="3993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4C57DD9-FC9C-494E-8C08-58058222700F}" type="slidenum">
              <a:rPr lang="es-ES" sz="1200"/>
              <a:pPr eaLnBrk="1" hangingPunct="1"/>
              <a:t>2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420734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337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B658DF6-DCC8-C34A-B4D7-0AE4522C6A2D}" type="slidenum">
              <a:rPr lang="es-ES" sz="1200"/>
              <a:pPr eaLnBrk="1" hangingPunct="1"/>
              <a:t>11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55387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4238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577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6284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4682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0162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s-ES" dirty="0" smtClean="0"/>
              <a:t>Microsoft </a:t>
            </a:r>
            <a:r>
              <a:rPr lang="es-ES" b="1" dirty="0" smtClean="0"/>
              <a:t>Excelencia en ingeniería</a:t>
            </a:r>
            <a:endParaRPr lang="es-ES" dirty="0" smtClean="0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" dirty="0" smtClean="0"/>
              <a:t>Información confidencial de Microsoft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s-ES" smtClean="0"/>
              <a:pPr/>
              <a:t>24</a:t>
            </a:fld>
            <a:endParaRPr lang="es-ES" dirty="0" smtClean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/>
            </a:pPr>
            <a:r>
              <a:rPr lang="es-ES" dirty="0" smtClean="0"/>
              <a:t>Si hay vídeos</a:t>
            </a:r>
            <a:r>
              <a:rPr lang="es-ES" baseline="0" dirty="0" smtClean="0"/>
              <a:t> relevantes, como el vídeo de un caso práctico, la demostración de un producto u otro tipo de material educativo, inclúyalos también en la presentación. </a:t>
            </a:r>
            <a:endParaRPr lang="es-ES" dirty="0" smtClean="0"/>
          </a:p>
          <a:p>
            <a:pPr>
              <a:lnSpc>
                <a:spcPct val="80000"/>
              </a:lnSpc>
              <a:buFontTx/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111099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s-ES" dirty="0" smtClean="0"/>
              <a:t>Microsoft </a:t>
            </a:r>
            <a:r>
              <a:rPr lang="es-ES" b="1" dirty="0" smtClean="0"/>
              <a:t>Excelencia en ingeniería</a:t>
            </a:r>
            <a:endParaRPr lang="es-ES" dirty="0" smtClean="0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" dirty="0" smtClean="0"/>
              <a:t>Información confidencial de Microsoft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s-ES" smtClean="0"/>
              <a:pPr/>
              <a:t>25</a:t>
            </a:fld>
            <a:endParaRPr lang="es-ES" dirty="0" smtClean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/>
            </a:pPr>
            <a:r>
              <a:rPr lang="es-ES" dirty="0" smtClean="0"/>
              <a:t>Si hay vídeos</a:t>
            </a:r>
            <a:r>
              <a:rPr lang="es-ES" baseline="0" dirty="0" smtClean="0"/>
              <a:t> relevantes, como el vídeo de un caso práctico, la demostración de un producto u otro tipo de material educativo, inclúyalos también en la presentación. </a:t>
            </a:r>
            <a:endParaRPr lang="es-ES" dirty="0" smtClean="0"/>
          </a:p>
          <a:p>
            <a:pPr>
              <a:lnSpc>
                <a:spcPct val="80000"/>
              </a:lnSpc>
              <a:buFontTx/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344743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s-ES" dirty="0" smtClean="0"/>
              <a:t>Microsoft </a:t>
            </a:r>
            <a:r>
              <a:rPr lang="es-ES" b="1" dirty="0" smtClean="0"/>
              <a:t>Excelencia en ingeniería</a:t>
            </a:r>
            <a:endParaRPr lang="es-ES" dirty="0" smtClean="0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" dirty="0" smtClean="0"/>
              <a:t>Información confidencial de Microsoft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s-ES" smtClean="0"/>
              <a:pPr/>
              <a:t>26</a:t>
            </a:fld>
            <a:endParaRPr lang="es-ES" dirty="0" smtClean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/>
            </a:pPr>
            <a:r>
              <a:rPr lang="es-ES" dirty="0" smtClean="0"/>
              <a:t>Si hay vídeos</a:t>
            </a:r>
            <a:r>
              <a:rPr lang="es-ES" baseline="0" dirty="0" smtClean="0"/>
              <a:t> relevantes, como el vídeo de un caso práctico, la demostración de un producto u otro tipo de material educativo, inclúyalos también en la presentación. </a:t>
            </a:r>
            <a:endParaRPr lang="es-ES" dirty="0" smtClean="0"/>
          </a:p>
          <a:p>
            <a:pPr>
              <a:lnSpc>
                <a:spcPct val="80000"/>
              </a:lnSpc>
              <a:buFontTx/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13429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s-ES" dirty="0" smtClean="0"/>
              <a:t>Microsoft </a:t>
            </a:r>
            <a:r>
              <a:rPr lang="es-ES" b="1" dirty="0" smtClean="0"/>
              <a:t>Excelencia en ingeniería</a:t>
            </a:r>
            <a:endParaRPr lang="es-ES" dirty="0" smtClean="0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" dirty="0" smtClean="0"/>
              <a:t>Información confidencial de Microsoft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s-ES" smtClean="0"/>
              <a:pPr/>
              <a:t>27</a:t>
            </a:fld>
            <a:endParaRPr lang="es-ES" dirty="0" smtClean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/>
            </a:pPr>
            <a:r>
              <a:rPr lang="es-ES" dirty="0" smtClean="0"/>
              <a:t>Si hay vídeos</a:t>
            </a:r>
            <a:r>
              <a:rPr lang="es-ES" baseline="0" dirty="0" smtClean="0"/>
              <a:t> relevantes, como el vídeo de un caso práctico, la demostración de un producto u otro tipo de material educativo, inclúyalos también en la presentación. </a:t>
            </a:r>
            <a:endParaRPr lang="es-ES" dirty="0" smtClean="0"/>
          </a:p>
          <a:p>
            <a:pPr>
              <a:lnSpc>
                <a:spcPct val="80000"/>
              </a:lnSpc>
              <a:buFontTx/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01927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CB706AB-CEFC-EB4A-8D53-D23A43F3A4BC}" type="slidenum">
              <a:rPr lang="es-ES" sz="1200"/>
              <a:pPr eaLnBrk="1" hangingPunct="1"/>
              <a:t>3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6779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  <p:sp>
        <p:nvSpPr>
          <p:cNvPr id="3993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4C57DD9-FC9C-494E-8C08-58058222700F}" type="slidenum">
              <a:rPr lang="es-ES" sz="1200"/>
              <a:pPr eaLnBrk="1" hangingPunct="1"/>
              <a:t>28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066014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  <p:sp>
        <p:nvSpPr>
          <p:cNvPr id="3993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4C57DD9-FC9C-494E-8C08-58058222700F}" type="slidenum">
              <a:rPr lang="es-ES" sz="1200"/>
              <a:pPr eaLnBrk="1" hangingPunct="1"/>
              <a:t>29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529634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537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456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89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533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3643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084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dirty="0" smtClean="0"/>
              <a:t>¿Qué podrá hacer el público después de completar este curso? Describa brevemente cada objetivo y cómo el público obtendrá beneficios de esta presentación.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700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  <p:sp>
        <p:nvSpPr>
          <p:cNvPr id="3993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4C57DD9-FC9C-494E-8C08-58058222700F}" type="slidenum">
              <a:rPr lang="es-ES" sz="1200"/>
              <a:pPr eaLnBrk="1" hangingPunct="1"/>
              <a:t>37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09192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1945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6B56BAF-BE37-B041-A9D5-124A1BFF3AEB}" type="slidenum">
              <a:rPr lang="es-ES" sz="1200"/>
              <a:pPr eaLnBrk="1" hangingPunct="1"/>
              <a:t>4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11940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64E889E-0D86-F140-B271-18F8EB77775E}" type="slidenum">
              <a:rPr lang="es-ES" sz="1200"/>
              <a:pPr eaLnBrk="1" hangingPunct="1"/>
              <a:t>5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66153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235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616079A-7DFA-974B-B93C-9BC6CF633A42}" type="slidenum">
              <a:rPr lang="es-ES" sz="1200"/>
              <a:pPr eaLnBrk="1" hangingPunct="1"/>
              <a:t>6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3800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5A959A5-9BA0-494F-93EA-393E3ACEADF9}" type="slidenum">
              <a:rPr lang="es-ES" sz="1200"/>
              <a:pPr eaLnBrk="1" hangingPunct="1"/>
              <a:t>7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69316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276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66FAA1F-55FF-0447-9E1B-19C6621FC497}" type="slidenum">
              <a:rPr lang="es-ES" sz="1200"/>
              <a:pPr eaLnBrk="1" hangingPunct="1"/>
              <a:t>8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09088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296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E59F5B-2A27-BE43-8400-B4903B6037E3}" type="slidenum">
              <a:rPr lang="es-ES" sz="1200"/>
              <a:pPr eaLnBrk="1" hangingPunct="1"/>
              <a:t>9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96950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O">
              <a:latin typeface="Calibri" charset="0"/>
            </a:endParaRPr>
          </a:p>
        </p:txBody>
      </p:sp>
      <p:sp>
        <p:nvSpPr>
          <p:cNvPr id="317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611B4BF-89FA-244B-BA41-853B6B8E6215}" type="slidenum">
              <a:rPr lang="es-ES" sz="1200"/>
              <a:pPr eaLnBrk="1" hangingPunct="1"/>
              <a:t>10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4421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37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56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037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nid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pPr eaLnBrk="1" latinLnBrk="0" hangingPunct="1"/>
            <a:r>
              <a:rPr kumimoji="0" lang="es-ES_tradnl" smtClean="0"/>
              <a:t>Clic para editar título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 eaLnBrk="1" latinLnBrk="0" hangingPunct="1">
              <a:defRPr kumimoji="0" lang="es-ES" baseline="0"/>
            </a:lvl4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 eaLnBrk="1" latinLnBrk="0" hangingPunct="1">
              <a:defRPr kumimoji="0" lang="es-ES" baseline="0"/>
            </a:lvl4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kumimoji="0" lang="es-ES"/>
              <a:pPr/>
              <a:t>26/05/2017</a:t>
            </a:fld>
            <a:endParaRPr kumimoji="0"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es-E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kumimoji="0"/>
              <a:pPr/>
              <a:t>‹Nº›</a:t>
            </a:fld>
            <a:endParaRPr kumimoji="0" lang="es-ES" dirty="0"/>
          </a:p>
        </p:txBody>
      </p:sp>
    </p:spTree>
    <p:extLst>
      <p:ext uri="{BB962C8B-B14F-4D97-AF65-F5344CB8AC3E}">
        <p14:creationId xmlns:p14="http://schemas.microsoft.com/office/powerpoint/2010/main" val="335381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951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41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637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97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44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409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772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191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2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19.xml"/><Relationship Id="rId7" Type="http://schemas.openxmlformats.org/officeDocument/2006/relationships/image" Target="../media/image25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4.ti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259632" y="1052736"/>
            <a:ext cx="4752528" cy="4039964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s-CO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MS PGothic" charset="0"/>
              </a:rPr>
              <a:t>CONVIVENCIA EN EL DEPORTE</a:t>
            </a:r>
          </a:p>
          <a:p>
            <a:pPr marL="0" indent="0" algn="ctr">
              <a:buFont typeface="Arial" charset="0"/>
              <a:buNone/>
              <a:defRPr/>
            </a:pPr>
            <a:endParaRPr lang="es-CO" sz="2000" dirty="0"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ea typeface="MS PGothic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es-CO" sz="2000" dirty="0">
              <a:latin typeface="Century Gothic" charset="0"/>
              <a:ea typeface="MS PGothic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es-CO" dirty="0">
              <a:latin typeface="Century Gothic" charset="0"/>
              <a:ea typeface="MS PGothic" charset="0"/>
            </a:endParaRPr>
          </a:p>
        </p:txBody>
      </p:sp>
      <p:pic>
        <p:nvPicPr>
          <p:cNvPr id="15363" name="page1image105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/>
          <a:stretch>
            <a:fillRect/>
          </a:stretch>
        </p:blipFill>
        <p:spPr bwMode="auto">
          <a:xfrm>
            <a:off x="1798638" y="1885950"/>
            <a:ext cx="616108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6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3 Marcador de contenido"/>
          <p:cNvSpPr>
            <a:spLocks noGrp="1"/>
          </p:cNvSpPr>
          <p:nvPr>
            <p:ph idx="1"/>
          </p:nvPr>
        </p:nvSpPr>
        <p:spPr>
          <a:xfrm>
            <a:off x="107504" y="2204864"/>
            <a:ext cx="8718996" cy="3400599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CO" sz="1800" dirty="0">
                <a:latin typeface="Century Gothic" charset="0"/>
                <a:ea typeface="MS PGothic" charset="0"/>
              </a:rPr>
              <a:t> </a:t>
            </a:r>
          </a:p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Según la hora del hecho se tiene que entre las 6 de la tarde y la media noche se cometen el 43% de los homicidios, esto con respecto a los casos que aportan información para esta variable</a:t>
            </a:r>
          </a:p>
        </p:txBody>
      </p:sp>
      <p:sp>
        <p:nvSpPr>
          <p:cNvPr id="30724" name="3 Título"/>
          <p:cNvSpPr>
            <a:spLocks noGrp="1"/>
          </p:cNvSpPr>
          <p:nvPr>
            <p:ph type="title"/>
          </p:nvPr>
        </p:nvSpPr>
        <p:spPr>
          <a:xfrm rot="10800000" flipV="1">
            <a:off x="4919663" y="5680075"/>
            <a:ext cx="3798887" cy="485775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3 Marcador de contenido"/>
          <p:cNvSpPr>
            <a:spLocks noGrp="1"/>
          </p:cNvSpPr>
          <p:nvPr>
            <p:ph idx="1"/>
          </p:nvPr>
        </p:nvSpPr>
        <p:spPr>
          <a:xfrm>
            <a:off x="755576" y="2636912"/>
            <a:ext cx="8070924" cy="2968551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En cuanto al ciclo vital se observa que en los hombres los grupos más afectados se encuentran en la juventud y la edad adulta, distribuidos entre los 18 a 28 años con 4.468 casos y los 29 a 59 años con 4.942 casos.</a:t>
            </a:r>
          </a:p>
        </p:txBody>
      </p:sp>
      <p:sp>
        <p:nvSpPr>
          <p:cNvPr id="32772" name="3 Título"/>
          <p:cNvSpPr>
            <a:spLocks noGrp="1"/>
          </p:cNvSpPr>
          <p:nvPr>
            <p:ph type="title"/>
          </p:nvPr>
        </p:nvSpPr>
        <p:spPr>
          <a:xfrm rot="10800000" flipV="1">
            <a:off x="4791075" y="5294313"/>
            <a:ext cx="3833813" cy="628650"/>
          </a:xfrm>
        </p:spPr>
        <p:txBody>
          <a:bodyPr/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1 Marcador de contenido"/>
          <p:cNvSpPr>
            <a:spLocks noGrp="1"/>
          </p:cNvSpPr>
          <p:nvPr>
            <p:ph idx="1"/>
          </p:nvPr>
        </p:nvSpPr>
        <p:spPr>
          <a:xfrm>
            <a:off x="395536" y="2204864"/>
            <a:ext cx="8363273" cy="3079552"/>
          </a:xfrm>
        </p:spPr>
        <p:txBody>
          <a:bodyPr>
            <a:no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La primera conclusión a la que se llega con los datos descritos sobre el homicidio en el año 2015 y en años anteriores es que aunque este delito ha disminuido en magnitud año tras año, el análisis de las variables, con apenas dos excepciones (grupos vulnerables y escolaridad), arroja resultados similares. Es decir: las distribuciones por sexo, agresor, mecanismo causal, circunstancias, actividad y el escenario del hecho entre todas, siguen teniendo el mismo comportamiento y las mismas proporciones. </a:t>
            </a:r>
          </a:p>
        </p:txBody>
      </p:sp>
      <p:sp>
        <p:nvSpPr>
          <p:cNvPr id="34820" name="3 Título"/>
          <p:cNvSpPr>
            <a:spLocks noGrp="1"/>
          </p:cNvSpPr>
          <p:nvPr>
            <p:ph type="title"/>
          </p:nvPr>
        </p:nvSpPr>
        <p:spPr>
          <a:xfrm>
            <a:off x="5235575" y="5367338"/>
            <a:ext cx="3570288" cy="565150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 dirty="0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 dirty="0">
                <a:latin typeface="Century Gothic" charset="0"/>
                <a:ea typeface="MS PGothic" charset="0"/>
              </a:rPr>
            </a:br>
            <a:r>
              <a:rPr lang="es-CO" sz="1000" b="1" dirty="0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 dirty="0">
                <a:latin typeface="Century Gothic" charset="0"/>
                <a:ea typeface="MS PGothic" charset="0"/>
              </a:rPr>
            </a:br>
            <a:r>
              <a:rPr lang="es-CO" sz="1000" b="1" dirty="0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 dirty="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1 Marcador de contenido"/>
          <p:cNvSpPr>
            <a:spLocks noGrp="1"/>
          </p:cNvSpPr>
          <p:nvPr>
            <p:ph idx="1"/>
          </p:nvPr>
        </p:nvSpPr>
        <p:spPr>
          <a:xfrm>
            <a:off x="395536" y="1988840"/>
            <a:ext cx="8568952" cy="3024336"/>
          </a:xfrm>
        </p:spPr>
        <p:txBody>
          <a:bodyPr>
            <a:no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Esto en términos de política pública de seguridad y convivencia ciudadana para controlar el delito y en particular del homicidio puede leerse como insuficiente.</a:t>
            </a:r>
          </a:p>
          <a:p>
            <a:pPr marL="0" indent="0" algn="just">
              <a:buFont typeface="Arial" charset="0"/>
              <a:buNone/>
            </a:pPr>
            <a:endParaRPr lang="es-CO" sz="2400" dirty="0">
              <a:latin typeface="+mj-lt"/>
              <a:ea typeface="MS PGothic" charset="0"/>
            </a:endParaRPr>
          </a:p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Para ser prácticos, lo que esto significa es que los factores de riesgo que desencadenan los hechos violentos que determinan el homicidio no han sido neutralizados, reducidos o controlados, lo cual explica por qué año tras año no se muestran diferencias sustanciales en las distribuciones descritas.</a:t>
            </a:r>
          </a:p>
        </p:txBody>
      </p:sp>
      <p:sp>
        <p:nvSpPr>
          <p:cNvPr id="35844" name="3 Título"/>
          <p:cNvSpPr>
            <a:spLocks noGrp="1"/>
          </p:cNvSpPr>
          <p:nvPr>
            <p:ph type="title"/>
          </p:nvPr>
        </p:nvSpPr>
        <p:spPr>
          <a:xfrm>
            <a:off x="5235575" y="5367338"/>
            <a:ext cx="3570288" cy="565150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 dirty="0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 dirty="0">
                <a:latin typeface="Century Gothic" charset="0"/>
                <a:ea typeface="MS PGothic" charset="0"/>
              </a:rPr>
            </a:br>
            <a:r>
              <a:rPr lang="es-CO" sz="1000" b="1" dirty="0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 dirty="0">
                <a:latin typeface="Century Gothic" charset="0"/>
                <a:ea typeface="MS PGothic" charset="0"/>
              </a:rPr>
            </a:br>
            <a:r>
              <a:rPr lang="es-CO" sz="1000" b="1" dirty="0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 dirty="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081338" y="1584325"/>
            <a:ext cx="5845175" cy="2154436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 typeface="+mj-lt" charset="0"/>
              <a:buNone/>
              <a:defRPr/>
            </a:pPr>
            <a:endParaRPr lang="es-CO" sz="2000" dirty="0" smtClean="0"/>
          </a:p>
          <a:p>
            <a:pPr algn="ctr" eaLnBrk="1" hangingPunct="1">
              <a:buFont typeface="+mj-lt" charset="0"/>
              <a:buNone/>
              <a:defRPr/>
            </a:pPr>
            <a:endParaRPr lang="es-CO" dirty="0" smtClean="0"/>
          </a:p>
          <a:p>
            <a:pPr algn="ctr" eaLnBrk="1" hangingPunct="1">
              <a:buFont typeface="+mj-lt" charset="0"/>
              <a:buNone/>
              <a:defRPr/>
            </a:pPr>
            <a:r>
              <a:rPr lang="es-CO" sz="2400" dirty="0" smtClean="0">
                <a:solidFill>
                  <a:srgbClr val="000000"/>
                </a:solidFill>
                <a:latin typeface="+mj-lt"/>
              </a:rPr>
              <a:t>Desde el Deporte, la Recreación, la Actividad Física y el Aprovechamiento del Tiempo Libre, podemos contribuir a cambiar esta realidad.</a:t>
            </a:r>
            <a:endParaRPr lang="es-CO" sz="2400" dirty="0" smtClean="0">
              <a:latin typeface="+mj-lt"/>
            </a:endParaRPr>
          </a:p>
        </p:txBody>
      </p:sp>
      <p:sp>
        <p:nvSpPr>
          <p:cNvPr id="36867" name="AutoShape 2" descr="Resultado de imagen para imagenes signos de pregunta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36868" name="AutoShape 4" descr="Resultado de imagen para imagenes signos de preguntas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pic>
        <p:nvPicPr>
          <p:cNvPr id="36869" name="Picture 6" descr="http://vignette2.wikia.nocookie.net/marvel/images/5/5c/Signo-de-interrogacion.jpg/revision/latest?cb=20110515185848&amp;path-prefix=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782763"/>
            <a:ext cx="2190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1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Resultado de imagen para imagenes signos de pregunta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37891" name="AutoShape 4" descr="Resultado de imagen para imagenes signos de preguntas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37892" name="AutoShape 2" descr="Resultado de imagen para imagenes del si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pic>
        <p:nvPicPr>
          <p:cNvPr id="37893" name="Picture 4" descr="http://www.grandespymes.com.ar/wp-content/uploads/2016/07/y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2575"/>
            <a:ext cx="5754687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19672" y="1124744"/>
            <a:ext cx="7200800" cy="794519"/>
          </a:xfrm>
        </p:spPr>
        <p:txBody>
          <a:bodyPr>
            <a:noAutofit/>
          </a:bodyPr>
          <a:lstStyle/>
          <a:p>
            <a:r>
              <a:rPr lang="es-CO" sz="2400" b="1" dirty="0" smtClean="0"/>
              <a:t>Balance y perspectivas de la SCC en el Fútbol Colombiano</a:t>
            </a:r>
            <a:endParaRPr lang="es-CO" sz="2400" b="1" dirty="0"/>
          </a:p>
        </p:txBody>
      </p:sp>
      <p:pic>
        <p:nvPicPr>
          <p:cNvPr id="4" name="Picture 2" descr="C:\Users\Aamaya\Documents\Documentos Goles\crónica de una década\imágenes del libro\fotografía 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320480" cy="3332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276872"/>
            <a:ext cx="3168352" cy="3804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624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7427168" cy="43691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CONOCER PARA INTERVENIR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700808"/>
            <a:ext cx="3705145" cy="4974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3" descr="C:\Users\Aamaya\Documents\Documentos Goles\crónica de una década\imágenes del libro\fotografía 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2710"/>
            <a:ext cx="3999203" cy="410259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681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9592" y="2132856"/>
            <a:ext cx="7787208" cy="399330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tr-TR" dirty="0" smtClean="0"/>
              <a:t>Y</a:t>
            </a:r>
            <a:r>
              <a:rPr lang="es-ES" dirty="0" smtClean="0"/>
              <a:t> sin embargo, al mismo tiempo, azar y gratuidad tienen un límite, que es la explicación y la intervención. La explicación, para comprender causas y arriesgar pronósticos; la intervención, que es siempre política, para evitar nuevos pliegues, y en ese camino nuevos daños y víctimas. La violencia futbolística no es ajena a esa doble posibilidad. Aunque se empeñe en parecerlo.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97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15616" y="836712"/>
            <a:ext cx="4032448" cy="6124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</a:t>
            </a:r>
            <a:r>
              <a:rPr lang="es-ES" sz="2700" b="1" dirty="0" smtClean="0"/>
              <a:t>ESTADIOS DE FÚTBOL</a:t>
            </a:r>
            <a:endParaRPr lang="es-E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43608" y="1988840"/>
            <a:ext cx="3528392" cy="4061123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>
                <a:latin typeface="+mj-lt"/>
                <a:cs typeface="Arial"/>
              </a:rPr>
              <a:t>Un solo club del fútbol </a:t>
            </a:r>
            <a:r>
              <a:rPr lang="es-ES" dirty="0">
                <a:latin typeface="+mj-lt"/>
                <a:cs typeface="Arial"/>
              </a:rPr>
              <a:t>p</a:t>
            </a:r>
            <a:r>
              <a:rPr lang="es-ES" dirty="0" smtClean="0">
                <a:latin typeface="+mj-lt"/>
                <a:cs typeface="Arial"/>
              </a:rPr>
              <a:t>rofesional tiene estadio propio.</a:t>
            </a:r>
          </a:p>
          <a:p>
            <a:pPr algn="just"/>
            <a:endParaRPr lang="es-ES" dirty="0" smtClean="0">
              <a:latin typeface="+mj-lt"/>
              <a:cs typeface="Arial"/>
            </a:endParaRPr>
          </a:p>
          <a:p>
            <a:pPr algn="just"/>
            <a:r>
              <a:rPr lang="es-ES" dirty="0" smtClean="0">
                <a:latin typeface="+mj-lt"/>
                <a:cs typeface="Arial"/>
              </a:rPr>
              <a:t>24 ciudades son sedes de los campeonatos de fútbol </a:t>
            </a:r>
            <a:r>
              <a:rPr lang="es-ES" dirty="0">
                <a:latin typeface="+mj-lt"/>
                <a:cs typeface="Arial"/>
              </a:rPr>
              <a:t>p</a:t>
            </a:r>
            <a:r>
              <a:rPr lang="es-ES" dirty="0" smtClean="0">
                <a:latin typeface="+mj-lt"/>
                <a:cs typeface="Arial"/>
              </a:rPr>
              <a:t>rofesional </a:t>
            </a:r>
            <a:r>
              <a:rPr lang="es-ES" dirty="0">
                <a:latin typeface="+mj-lt"/>
                <a:cs typeface="Arial"/>
              </a:rPr>
              <a:t>c</a:t>
            </a:r>
            <a:r>
              <a:rPr lang="es-ES" dirty="0" smtClean="0">
                <a:latin typeface="+mj-lt"/>
                <a:cs typeface="Arial"/>
              </a:rPr>
              <a:t>olombiano.</a:t>
            </a: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295400"/>
            <a:ext cx="3810000" cy="2743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4343400"/>
            <a:ext cx="3810000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0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412776"/>
            <a:ext cx="7308304" cy="41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9592" y="908720"/>
            <a:ext cx="4320480" cy="54044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</a:t>
            </a:r>
            <a:r>
              <a:rPr lang="es-ES" sz="2700" b="1" dirty="0" smtClean="0"/>
              <a:t>BOGOTA EL PRIMER PASO</a:t>
            </a:r>
            <a:endParaRPr lang="es-E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95536" y="2060848"/>
            <a:ext cx="4176464" cy="3989115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>
                <a:cs typeface="Arial"/>
              </a:rPr>
              <a:t>Jugando Limpio Todos Ganamos – 1999.</a:t>
            </a:r>
          </a:p>
          <a:p>
            <a:pPr algn="just"/>
            <a:r>
              <a:rPr lang="es-ES" sz="2400" dirty="0" smtClean="0">
                <a:cs typeface="Arial"/>
              </a:rPr>
              <a:t>Goles en Paz – 2013.</a:t>
            </a:r>
          </a:p>
          <a:p>
            <a:pPr algn="just"/>
            <a:r>
              <a:rPr lang="es-ES" sz="2400" dirty="0" smtClean="0">
                <a:cs typeface="Arial"/>
              </a:rPr>
              <a:t>Goles y Territorios de Paz.</a:t>
            </a:r>
          </a:p>
          <a:p>
            <a:pPr algn="just"/>
            <a:r>
              <a:rPr lang="es-ES" sz="2400" dirty="0" smtClean="0">
                <a:cs typeface="Arial"/>
              </a:rPr>
              <a:t>Más fútbol, más Vida. 2016</a:t>
            </a: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219200"/>
            <a:ext cx="4044225" cy="5429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3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10800000" flipV="1">
            <a:off x="838200" y="836712"/>
            <a:ext cx="459789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</a:t>
            </a:r>
            <a:r>
              <a:rPr lang="es-ES" sz="3100" b="1" dirty="0" smtClean="0">
                <a:cs typeface="Arial"/>
              </a:rPr>
              <a:t>LOGROS</a:t>
            </a:r>
            <a:endParaRPr lang="es-ES" sz="3100" b="1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27584" y="1700808"/>
            <a:ext cx="3744416" cy="477619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s-ES" sz="8600" dirty="0" smtClean="0">
                <a:latin typeface="+mj-lt"/>
                <a:cs typeface="Arial"/>
              </a:rPr>
              <a:t>Conocer para intervenir – Confianza.</a:t>
            </a:r>
          </a:p>
          <a:p>
            <a:pPr algn="just"/>
            <a:endParaRPr lang="es-ES" sz="8600" dirty="0" smtClean="0">
              <a:latin typeface="+mj-lt"/>
              <a:cs typeface="Arial"/>
            </a:endParaRPr>
          </a:p>
          <a:p>
            <a:pPr algn="just"/>
            <a:r>
              <a:rPr lang="es-ES" sz="8600" dirty="0" smtClean="0">
                <a:latin typeface="+mj-lt"/>
                <a:cs typeface="Arial"/>
              </a:rPr>
              <a:t>Coordinación Institucional.</a:t>
            </a:r>
          </a:p>
          <a:p>
            <a:pPr algn="just"/>
            <a:endParaRPr lang="es-ES" sz="8600" dirty="0" smtClean="0">
              <a:latin typeface="+mj-lt"/>
              <a:cs typeface="Arial"/>
            </a:endParaRPr>
          </a:p>
          <a:p>
            <a:pPr algn="just"/>
            <a:r>
              <a:rPr lang="es-ES" sz="8600" dirty="0" smtClean="0">
                <a:latin typeface="+mj-lt"/>
                <a:cs typeface="Arial"/>
              </a:rPr>
              <a:t>Promover la fiesta en las tribunas.</a:t>
            </a:r>
          </a:p>
          <a:p>
            <a:pPr algn="just"/>
            <a:endParaRPr lang="es-ES" sz="8600" dirty="0" smtClean="0">
              <a:latin typeface="+mj-lt"/>
              <a:cs typeface="Arial"/>
            </a:endParaRPr>
          </a:p>
          <a:p>
            <a:pPr algn="just"/>
            <a:r>
              <a:rPr lang="es-ES" sz="8600" dirty="0">
                <a:latin typeface="+mj-lt"/>
                <a:cs typeface="Arial"/>
              </a:rPr>
              <a:t>G</a:t>
            </a:r>
            <a:r>
              <a:rPr lang="es-ES" sz="8600" dirty="0" smtClean="0">
                <a:latin typeface="+mj-lt"/>
                <a:cs typeface="Arial"/>
              </a:rPr>
              <a:t>rupo civil de apoyo.</a:t>
            </a:r>
          </a:p>
          <a:p>
            <a:pPr algn="just"/>
            <a:endParaRPr lang="es-ES" sz="8600" dirty="0" smtClean="0">
              <a:latin typeface="+mj-lt"/>
              <a:cs typeface="Arial"/>
            </a:endParaRPr>
          </a:p>
          <a:p>
            <a:pPr algn="just"/>
            <a:r>
              <a:rPr lang="es-ES" sz="8600" dirty="0" smtClean="0">
                <a:latin typeface="+mj-lt"/>
                <a:cs typeface="Arial"/>
              </a:rPr>
              <a:t>Elaboración decreto 164 del 2004. </a:t>
            </a:r>
          </a:p>
          <a:p>
            <a:pPr algn="just"/>
            <a:endParaRPr lang="es-ES" sz="5900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sz="8600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914400"/>
            <a:ext cx="4191000" cy="2803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962400"/>
            <a:ext cx="4191000" cy="2609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23278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39552" y="2276872"/>
            <a:ext cx="3651448" cy="37730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latin typeface="+mj-lt"/>
                <a:cs typeface="Arial"/>
              </a:rPr>
              <a:t>Espacio de participación y construcción colectiva de las barras y las entidades del Distrito Capital.</a:t>
            </a:r>
          </a:p>
          <a:p>
            <a:pPr marL="0" indent="0" algn="just">
              <a:buNone/>
            </a:pPr>
            <a:endParaRPr lang="es-ES" sz="2400" dirty="0" smtClean="0">
              <a:latin typeface="+mj-lt"/>
              <a:cs typeface="Arial"/>
            </a:endParaRPr>
          </a:p>
          <a:p>
            <a:pPr marL="0" indent="0" algn="just">
              <a:buNone/>
            </a:pPr>
            <a:r>
              <a:rPr lang="es-ES" sz="2400" dirty="0" smtClean="0">
                <a:latin typeface="+mj-lt"/>
                <a:cs typeface="Arial"/>
              </a:rPr>
              <a:t>Entregadas en el </a:t>
            </a:r>
            <a:r>
              <a:rPr lang="es-ES" sz="2400" dirty="0">
                <a:latin typeface="+mj-lt"/>
                <a:cs typeface="Arial"/>
              </a:rPr>
              <a:t>E</a:t>
            </a:r>
            <a:r>
              <a:rPr lang="es-ES" sz="2400" dirty="0" smtClean="0">
                <a:latin typeface="+mj-lt"/>
                <a:cs typeface="Arial"/>
              </a:rPr>
              <a:t>stadio el Campin de Bogotá.</a:t>
            </a: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5" name="Picture 3" descr="C:\Users\Aamaya\Documents\Documentos Goles\crónica de una década\imágenes del libro\fotografía 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46053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9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683568" y="1484784"/>
            <a:ext cx="1907232" cy="34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Eras Demi ITC" pitchFamily="34" charset="0"/>
              </a:rPr>
              <a:t>LEYES</a:t>
            </a:r>
            <a:endParaRPr lang="es-ES" sz="2800" b="1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  <a:cs typeface="Arial" pitchFamily="34" charset="0"/>
            </a:endParaRP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1270/09</a:t>
            </a: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1356/09</a:t>
            </a: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1445/11</a:t>
            </a: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1453/11</a:t>
            </a: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1523/12</a:t>
            </a:r>
          </a:p>
          <a:p>
            <a:pPr>
              <a:defRPr/>
            </a:pPr>
            <a:endParaRPr lang="es-CO" dirty="0" smtClean="0"/>
          </a:p>
          <a:p>
            <a:pPr>
              <a:defRPr/>
            </a:pPr>
            <a:endParaRPr lang="es-CO" dirty="0"/>
          </a:p>
        </p:txBody>
      </p:sp>
      <p:sp>
        <p:nvSpPr>
          <p:cNvPr id="10" name="1 Marcador de contenido"/>
          <p:cNvSpPr txBox="1">
            <a:spLocks/>
          </p:cNvSpPr>
          <p:nvPr/>
        </p:nvSpPr>
        <p:spPr bwMode="auto">
          <a:xfrm>
            <a:off x="6645517" y="1308425"/>
            <a:ext cx="2498483" cy="346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Eras Demi ITC" pitchFamily="34" charset="0"/>
              </a:rPr>
              <a:t>DECRETOS</a:t>
            </a:r>
            <a:endParaRPr lang="es-ES" sz="280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  <a:cs typeface="Arial" pitchFamily="34" charset="0"/>
            </a:endParaRP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1267/09</a:t>
            </a:r>
            <a:endParaRPr lang="es-ES" sz="2800" dirty="0" smtClean="0">
              <a:ln w="3175">
                <a:solidFill>
                  <a:schemeClr val="bg1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</a:endParaRP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1717/10</a:t>
            </a: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0079/12</a:t>
            </a:r>
          </a:p>
          <a:p>
            <a:pPr>
              <a:defRPr/>
            </a:pPr>
            <a:r>
              <a:rPr lang="es-ES" sz="28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1007/12</a:t>
            </a:r>
          </a:p>
          <a:p>
            <a:pPr>
              <a:defRPr/>
            </a:pPr>
            <a:endParaRPr lang="es-CO" sz="2800" dirty="0"/>
          </a:p>
        </p:txBody>
      </p:sp>
      <p:sp>
        <p:nvSpPr>
          <p:cNvPr id="11" name="1 Marcador de contenido"/>
          <p:cNvSpPr txBox="1">
            <a:spLocks/>
          </p:cNvSpPr>
          <p:nvPr/>
        </p:nvSpPr>
        <p:spPr bwMode="auto">
          <a:xfrm>
            <a:off x="3361246" y="3835477"/>
            <a:ext cx="2925054" cy="22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Eras Demi ITC" pitchFamily="34" charset="0"/>
              </a:rPr>
              <a:t>INTERNOS</a:t>
            </a:r>
            <a:endParaRPr lang="es-ES" sz="240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latin typeface="Eras Demi ITC" pitchFamily="34" charset="0"/>
            </a:endParaRPr>
          </a:p>
          <a:p>
            <a:pPr>
              <a:defRPr/>
            </a:pPr>
            <a:r>
              <a:rPr lang="es-ES" sz="24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CIRC 03/09</a:t>
            </a:r>
          </a:p>
          <a:p>
            <a:pPr>
              <a:defRPr/>
            </a:pPr>
            <a:r>
              <a:rPr lang="es-ES" sz="24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INST 051/12</a:t>
            </a:r>
          </a:p>
          <a:p>
            <a:pPr>
              <a:defRPr/>
            </a:pPr>
            <a:r>
              <a:rPr lang="es-ES" sz="24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APP 26/11</a:t>
            </a:r>
          </a:p>
          <a:p>
            <a:pPr>
              <a:defRPr/>
            </a:pPr>
            <a:r>
              <a:rPr lang="es-ES" sz="2400" dirty="0" smtClean="0">
                <a:ln w="3175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000002/12</a:t>
            </a:r>
            <a:endParaRPr lang="es-ES" sz="2400" dirty="0">
              <a:ln w="3175">
                <a:solidFill>
                  <a:schemeClr val="bg1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</a:endParaRPr>
          </a:p>
        </p:txBody>
      </p:sp>
      <p:pic>
        <p:nvPicPr>
          <p:cNvPr id="12" name="Picture 2" descr="C:\Users\Aamaya\Documents\Documentos Goles\crónica de una década\imágenes del libro\fotografía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95027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2939710" cy="195942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3" descr="http://ts2.mm.bing.net/th?id=H.4553082864077285&amp;pid=1.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28956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9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6486"/>
            <a:ext cx="3689176" cy="425581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1 Título"/>
          <p:cNvSpPr txBox="1">
            <a:spLocks/>
          </p:cNvSpPr>
          <p:nvPr/>
        </p:nvSpPr>
        <p:spPr bwMode="auto">
          <a:xfrm>
            <a:off x="4876800" y="2133599"/>
            <a:ext cx="42672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Experiencia de campo con barras de futbol para la </a:t>
            </a:r>
            <a: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/>
              </a:rPr>
              <a:t>construcción</a:t>
            </a:r>
            <a: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 de una política publica</a:t>
            </a:r>
            <a:b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</a:br>
            <a:r>
              <a:rPr lang="es-ES" sz="2400" b="1" dirty="0" smtClean="0">
                <a:solidFill>
                  <a:srgbClr val="000000"/>
                </a:solidFill>
                <a:latin typeface="+mj-lt"/>
                <a:cs typeface="Arial" charset="0"/>
              </a:rPr>
              <a:t/>
            </a:r>
            <a:br>
              <a:rPr lang="es-ES" sz="2400" b="1" dirty="0" smtClean="0">
                <a:solidFill>
                  <a:srgbClr val="000000"/>
                </a:solidFill>
                <a:latin typeface="+mj-lt"/>
                <a:cs typeface="Arial" charset="0"/>
              </a:rPr>
            </a:br>
            <a: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2013 Fase I</a:t>
            </a:r>
          </a:p>
          <a:p>
            <a:pPr algn="ctr" eaLnBrk="1" hangingPunct="1">
              <a:defRPr/>
            </a:pPr>
            <a: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2014 Fase 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833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fase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596878" cy="439422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1831391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12"/>
          <p:cNvSpPr>
            <a:spLocks noGrp="1"/>
          </p:cNvSpPr>
          <p:nvPr>
            <p:ph sz="half" idx="2"/>
          </p:nvPr>
        </p:nvSpPr>
        <p:spPr>
          <a:xfrm>
            <a:off x="899592" y="1772816"/>
            <a:ext cx="3824808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 smtClean="0">
                <a:latin typeface="+mj-lt"/>
                <a:cs typeface="Century Gothic"/>
              </a:rPr>
              <a:t>Que el público vea el partido sentado</a:t>
            </a:r>
          </a:p>
        </p:txBody>
      </p:sp>
      <p:sp>
        <p:nvSpPr>
          <p:cNvPr id="6" name="Marcador de contenido 14"/>
          <p:cNvSpPr>
            <a:spLocks noGrp="1"/>
          </p:cNvSpPr>
          <p:nvPr>
            <p:ph sz="quarter" idx="4294967295"/>
          </p:nvPr>
        </p:nvSpPr>
        <p:spPr>
          <a:xfrm>
            <a:off x="4648199" y="1600201"/>
            <a:ext cx="4495801" cy="25146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" sz="2400" dirty="0" smtClean="0">
                <a:latin typeface="+mj-lt"/>
                <a:cs typeface="Century Gothic"/>
              </a:rPr>
              <a:t>Saltar los 90 minutos.</a:t>
            </a:r>
          </a:p>
          <a:p>
            <a:pPr marL="0" indent="0" algn="ctr">
              <a:buNone/>
            </a:pPr>
            <a:r>
              <a:rPr lang="es-ES" sz="2400" dirty="0">
                <a:latin typeface="+mj-lt"/>
                <a:cs typeface="Century Gothic"/>
              </a:rPr>
              <a:t>C</a:t>
            </a:r>
            <a:r>
              <a:rPr lang="es-ES" sz="2400" dirty="0" smtClean="0">
                <a:latin typeface="+mj-lt"/>
                <a:cs typeface="Century Gothic"/>
              </a:rPr>
              <a:t>olgar sus banderas.</a:t>
            </a:r>
          </a:p>
          <a:p>
            <a:pPr marL="0" indent="0" algn="ctr">
              <a:buNone/>
            </a:pPr>
            <a:r>
              <a:rPr lang="es-ES" sz="2400" dirty="0">
                <a:latin typeface="+mj-lt"/>
                <a:cs typeface="Century Gothic"/>
              </a:rPr>
              <a:t>I</a:t>
            </a:r>
            <a:r>
              <a:rPr lang="es-ES" sz="2400" dirty="0" smtClean="0">
                <a:latin typeface="+mj-lt"/>
                <a:cs typeface="Century Gothic"/>
              </a:rPr>
              <a:t>ngresar instrumentos musicales</a:t>
            </a:r>
          </a:p>
          <a:p>
            <a:pPr marL="0" indent="0" algn="just">
              <a:buNone/>
            </a:pPr>
            <a:endParaRPr lang="es-ES" dirty="0" smtClean="0"/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10000"/>
            <a:ext cx="4114800" cy="297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895600"/>
            <a:ext cx="37338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Marcador de contenido 12"/>
          <p:cNvSpPr>
            <a:spLocks noGrp="1"/>
          </p:cNvSpPr>
          <p:nvPr>
            <p:ph sz="half" idx="2"/>
          </p:nvPr>
        </p:nvSpPr>
        <p:spPr>
          <a:xfrm rot="10800000" flipV="1">
            <a:off x="1907704" y="1066800"/>
            <a:ext cx="4968552" cy="34597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S" sz="9600" dirty="0" smtClean="0">
                <a:latin typeface="+mj-lt"/>
                <a:cs typeface="Century Gothic"/>
              </a:rPr>
              <a:t>COMODIDAD: para las entidades y barras</a:t>
            </a:r>
          </a:p>
          <a:p>
            <a:pPr marL="0" indent="0">
              <a:buNone/>
            </a:pPr>
            <a:endParaRPr lang="es-ES" sz="9600" dirty="0">
              <a:latin typeface="+mj-lt"/>
              <a:cs typeface="Century Gothic"/>
            </a:endParaRPr>
          </a:p>
          <a:p>
            <a:pPr marL="0" indent="0">
              <a:buNone/>
            </a:pPr>
            <a:endParaRPr lang="es-ES" dirty="0" smtClean="0">
              <a:latin typeface="Century Gothic"/>
              <a:cs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252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fase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9278"/>
            <a:ext cx="6748362" cy="52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70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slidesharecdn.com/plandecenalweb-140815095358-phpapp01/95/plan-decenal-de-ftbol-1-638.jpg?cb=14081146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58" y="1279425"/>
            <a:ext cx="3695700" cy="481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Rectángulo"/>
          <p:cNvSpPr>
            <a:spLocks noChangeArrowheads="1"/>
          </p:cNvSpPr>
          <p:nvPr/>
        </p:nvSpPr>
        <p:spPr bwMode="auto">
          <a:xfrm>
            <a:off x="683568" y="2132856"/>
            <a:ext cx="38931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+mj-lt"/>
                <a:cs typeface="Century Gothic"/>
              </a:rPr>
              <a:t>Hacer del fútbol profesional y recreativo un deporte integrador, cohesionador y transformador de la comunidad, que se desarrolle de manera pacífica, segura y en </a:t>
            </a:r>
            <a:r>
              <a:rPr lang="es-CO" sz="2400" dirty="0" smtClean="0">
                <a:latin typeface="+mj-lt"/>
                <a:cs typeface="Century Gothic"/>
              </a:rPr>
              <a:t>convivencia</a:t>
            </a:r>
            <a:r>
              <a:rPr lang="es-CO" sz="2400" dirty="0">
                <a:latin typeface="+mj-lt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04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/>
          <p:cNvSpPr>
            <a:spLocks noChangeArrowheads="1"/>
          </p:cNvSpPr>
          <p:nvPr/>
        </p:nvSpPr>
        <p:spPr bwMode="auto">
          <a:xfrm>
            <a:off x="100587" y="2068513"/>
            <a:ext cx="49560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+mj-lt"/>
              </a:rPr>
              <a:t>fomentar el desarrollo social y comunitario, haciendo uso del fútbol recreativo como herramienta de construcción de ciudadanía para la paz y La convivencia</a:t>
            </a:r>
          </a:p>
        </p:txBody>
      </p:sp>
      <p:pic>
        <p:nvPicPr>
          <p:cNvPr id="7" name="Picture 2" descr="http://www.mininterior.gov.co/sites/default/files/styles/noticia-detalle/public/futb_1_0.jpg?itok=TqYpNBZ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24" y="1785626"/>
            <a:ext cx="3746871" cy="31059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7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3 Título"/>
          <p:cNvSpPr>
            <a:spLocks noGrp="1"/>
          </p:cNvSpPr>
          <p:nvPr>
            <p:ph type="title"/>
          </p:nvPr>
        </p:nvSpPr>
        <p:spPr>
          <a:xfrm>
            <a:off x="4964113" y="4933950"/>
            <a:ext cx="3756025" cy="509588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  <p:sp>
        <p:nvSpPr>
          <p:cNvPr id="16388" name="1 Marcador de contenido"/>
          <p:cNvSpPr>
            <a:spLocks noGrp="1"/>
          </p:cNvSpPr>
          <p:nvPr>
            <p:ph idx="4294967295"/>
          </p:nvPr>
        </p:nvSpPr>
        <p:spPr>
          <a:xfrm>
            <a:off x="467544" y="3068960"/>
            <a:ext cx="8352928" cy="1753865"/>
          </a:xfrm>
        </p:spPr>
        <p:txBody>
          <a:bodyPr>
            <a:no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Durante el 2015 se cometieron 11.585 homicidios en Colombia para una tasa de 24,03 por cada 100 mil habitantes. Del total de las víctimas 8,38% fueron mujeres y el 91,62% hombres, siendo, según grupos de edad las personas entre 20 y 24 años las más afectadas con el 20,14% de victimización.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331640" y="1556792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COMPORTAMIENTO DEL HOMICIDIO EN COLOMBIA AÑO 2015</a:t>
            </a:r>
          </a:p>
        </p:txBody>
      </p:sp>
    </p:spTree>
    <p:extLst>
      <p:ext uri="{BB962C8B-B14F-4D97-AF65-F5344CB8AC3E}">
        <p14:creationId xmlns:p14="http://schemas.microsoft.com/office/powerpoint/2010/main" val="11051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168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 </a:t>
            </a:r>
            <a:endParaRPr lang="es-E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547664" y="908720"/>
            <a:ext cx="3024336" cy="51412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s-ES" sz="2200" dirty="0">
                <a:solidFill>
                  <a:srgbClr val="000000"/>
                </a:solidFill>
                <a:latin typeface="+mj-lt"/>
                <a:cs typeface="Arial"/>
              </a:rPr>
              <a:t>F</a:t>
            </a:r>
            <a:r>
              <a:rPr lang="es-ES" sz="2200" dirty="0" smtClean="0">
                <a:solidFill>
                  <a:srgbClr val="000000"/>
                </a:solidFill>
                <a:latin typeface="+mj-lt"/>
                <a:cs typeface="Arial"/>
              </a:rPr>
              <a:t>ortalecimiento de la SCCF – CLSCCF - CNSCCF</a:t>
            </a:r>
          </a:p>
          <a:p>
            <a:pPr marL="0" indent="0" algn="just">
              <a:buNone/>
            </a:pPr>
            <a:endParaRPr lang="es-ES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algn="just"/>
            <a:endParaRPr lang="es-ES" dirty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es-ES" sz="2000" dirty="0" smtClean="0">
                <a:solidFill>
                  <a:srgbClr val="000000"/>
                </a:solidFill>
                <a:latin typeface="+mj-lt"/>
                <a:cs typeface="Arial"/>
              </a:rPr>
              <a:t>Fortalecimiento del </a:t>
            </a:r>
            <a:r>
              <a:rPr lang="es-ES" sz="2000" dirty="0" err="1" smtClean="0">
                <a:solidFill>
                  <a:srgbClr val="000000"/>
                </a:solidFill>
                <a:latin typeface="+mj-lt"/>
                <a:cs typeface="Arial"/>
              </a:rPr>
              <a:t>Barrismo</a:t>
            </a:r>
            <a:r>
              <a:rPr lang="es-ES" sz="2000" dirty="0" smtClean="0">
                <a:solidFill>
                  <a:srgbClr val="000000"/>
                </a:solidFill>
                <a:latin typeface="+mj-lt"/>
                <a:cs typeface="Arial"/>
              </a:rPr>
              <a:t> social</a:t>
            </a:r>
          </a:p>
          <a:p>
            <a:pPr algn="just"/>
            <a:endParaRPr lang="es-ES" dirty="0">
              <a:latin typeface="Arial"/>
              <a:cs typeface="Arial"/>
            </a:endParaRPr>
          </a:p>
        </p:txBody>
      </p:sp>
      <p:pic>
        <p:nvPicPr>
          <p:cNvPr id="7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8024" y="908720"/>
            <a:ext cx="4151195" cy="27432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911310"/>
            <a:ext cx="4114800" cy="29466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16" descr="G:\BARRAS CONSTRUYENDO PAÍS FASE II\videos y fotos eje\DCIM\100MSDCF\DSC08623.JPG"/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990600" y="2590800"/>
            <a:ext cx="3276600" cy="20613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9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10800000" flipV="1">
            <a:off x="533400" y="1052736"/>
            <a:ext cx="5406752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</a:t>
            </a:r>
            <a:r>
              <a:rPr lang="es-ES" sz="2700" b="1" dirty="0" smtClean="0">
                <a:cs typeface="Arial"/>
              </a:rPr>
              <a:t>BARRISMO SOCIAL</a:t>
            </a:r>
            <a:endParaRPr lang="es-ES" sz="2700" b="1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9552" y="1988840"/>
            <a:ext cx="4489648" cy="40611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400" dirty="0" smtClean="0">
                <a:cs typeface="Arial"/>
              </a:rPr>
              <a:t>Fortalecimiento interno organizacional y operativo de las barras de fútbol.</a:t>
            </a:r>
          </a:p>
          <a:p>
            <a:pPr marL="0" indent="0" algn="just">
              <a:buNone/>
            </a:pPr>
            <a:endParaRPr lang="es-ES" sz="2400" dirty="0" smtClean="0">
              <a:cs typeface="Arial"/>
            </a:endParaRPr>
          </a:p>
          <a:p>
            <a:pPr marL="0" indent="0" algn="just">
              <a:buNone/>
            </a:pPr>
            <a:r>
              <a:rPr lang="es-ES" sz="2400" dirty="0" smtClean="0">
                <a:solidFill>
                  <a:srgbClr val="000000"/>
                </a:solidFill>
                <a:cs typeface="Arial"/>
              </a:rPr>
              <a:t>Formación en derechos y deberes.</a:t>
            </a:r>
          </a:p>
          <a:p>
            <a:pPr marL="0" indent="0" algn="just">
              <a:buNone/>
            </a:pPr>
            <a:endParaRPr lang="es-ES" sz="2400" dirty="0">
              <a:solidFill>
                <a:srgbClr val="000000"/>
              </a:solidFill>
              <a:cs typeface="Arial"/>
            </a:endParaRPr>
          </a:p>
          <a:p>
            <a:pPr marL="0" indent="0" algn="just">
              <a:buNone/>
            </a:pPr>
            <a:r>
              <a:rPr lang="es-ES" sz="2400" dirty="0" smtClean="0">
                <a:solidFill>
                  <a:srgbClr val="000000"/>
                </a:solidFill>
                <a:cs typeface="Arial"/>
              </a:rPr>
              <a:t>Creación de una mesa de concertación para el desarrollo del B.S. en cada municipio</a:t>
            </a: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 smtClean="0"/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7" name="5 Marcador de contenido" descr="C:\Users\icarvajal\Desktop\IMG01284-20120316-1931.jpg"/>
          <p:cNvPicPr>
            <a:picLocks noGrp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371600"/>
            <a:ext cx="3810000" cy="457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10389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10800000" flipV="1">
            <a:off x="0" y="692696"/>
            <a:ext cx="6624736" cy="107444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 </a:t>
            </a:r>
            <a:r>
              <a:rPr lang="es-ES" sz="2400" b="1" dirty="0" smtClean="0">
                <a:cs typeface="Arial"/>
              </a:rPr>
              <a:t>BARRISMO</a:t>
            </a:r>
            <a:r>
              <a:rPr lang="es-ES" sz="2400" b="1" dirty="0" smtClean="0">
                <a:latin typeface="Arial"/>
                <a:cs typeface="Arial"/>
              </a:rPr>
              <a:t> </a:t>
            </a:r>
            <a:r>
              <a:rPr lang="es-ES" sz="2400" b="1" dirty="0" smtClean="0">
                <a:cs typeface="Arial"/>
              </a:rPr>
              <a:t>SOCIAL</a:t>
            </a:r>
            <a:endParaRPr lang="es-ES" sz="2400" b="1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11560" y="2060848"/>
            <a:ext cx="4176464" cy="42637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rgbClr val="000000"/>
                </a:solidFill>
                <a:latin typeface="+mj-lt"/>
                <a:cs typeface="Arial"/>
              </a:rPr>
              <a:t>D</a:t>
            </a:r>
            <a:r>
              <a:rPr lang="es-ES" sz="2400" dirty="0" smtClean="0">
                <a:solidFill>
                  <a:srgbClr val="000000"/>
                </a:solidFill>
                <a:latin typeface="+mj-lt"/>
                <a:cs typeface="Arial"/>
              </a:rPr>
              <a:t>esarrollar campañas al interior de las barras para erradicar el alcoholismo y el consumo de sustancias psicoactivas.</a:t>
            </a:r>
          </a:p>
          <a:p>
            <a:pPr marL="0" indent="0" algn="just">
              <a:buNone/>
            </a:pPr>
            <a:endParaRPr lang="es-ES" sz="2400" dirty="0" smtClean="0">
              <a:solidFill>
                <a:srgbClr val="000000"/>
              </a:solidFill>
              <a:latin typeface="+mj-lt"/>
              <a:cs typeface="Century Gothic"/>
            </a:endParaRPr>
          </a:p>
          <a:p>
            <a:pPr marL="0" indent="0" algn="just">
              <a:buNone/>
            </a:pPr>
            <a:r>
              <a:rPr lang="es-ES" sz="2400" dirty="0">
                <a:solidFill>
                  <a:srgbClr val="000000"/>
                </a:solidFill>
                <a:latin typeface="+mj-lt"/>
                <a:cs typeface="Arial"/>
              </a:rPr>
              <a:t>E</a:t>
            </a:r>
            <a:r>
              <a:rPr lang="es-ES" sz="2400" dirty="0" smtClean="0">
                <a:solidFill>
                  <a:srgbClr val="000000"/>
                </a:solidFill>
                <a:latin typeface="+mj-lt"/>
                <a:cs typeface="Arial"/>
              </a:rPr>
              <a:t>stablecer el día del Aficionado.</a:t>
            </a:r>
          </a:p>
          <a:p>
            <a:pPr marL="0" indent="0" algn="just">
              <a:buNone/>
            </a:pPr>
            <a:endParaRPr lang="es-E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0" indent="0" algn="just">
              <a:buNone/>
            </a:pPr>
            <a:r>
              <a:rPr lang="es-ES" sz="2400" dirty="0" err="1">
                <a:solidFill>
                  <a:srgbClr val="000000"/>
                </a:solidFill>
                <a:latin typeface="+mj-lt"/>
                <a:cs typeface="Arial"/>
              </a:rPr>
              <a:t>Resignificación</a:t>
            </a:r>
            <a:r>
              <a:rPr lang="es-ES" sz="2400" dirty="0">
                <a:solidFill>
                  <a:srgbClr val="000000"/>
                </a:solidFill>
                <a:latin typeface="+mj-lt"/>
                <a:cs typeface="Arial"/>
              </a:rPr>
              <a:t> cultural del </a:t>
            </a:r>
            <a:r>
              <a:rPr lang="es-ES" sz="2400" dirty="0" err="1">
                <a:solidFill>
                  <a:srgbClr val="000000"/>
                </a:solidFill>
                <a:latin typeface="+mj-lt"/>
                <a:cs typeface="Arial"/>
              </a:rPr>
              <a:t>barrismo</a:t>
            </a:r>
            <a:r>
              <a:rPr lang="es-ES" sz="2400" dirty="0">
                <a:solidFill>
                  <a:srgbClr val="000000"/>
                </a:solidFill>
                <a:latin typeface="+mj-lt"/>
                <a:cs typeface="Arial"/>
              </a:rPr>
              <a:t>.</a:t>
            </a: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 smtClean="0"/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80728"/>
            <a:ext cx="4038600" cy="492254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41688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71600" y="1844824"/>
            <a:ext cx="4057600" cy="42051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rgbClr val="000000"/>
                </a:solidFill>
                <a:latin typeface="+mj-lt"/>
                <a:cs typeface="Arial"/>
              </a:rPr>
              <a:t>I</a:t>
            </a:r>
            <a:r>
              <a:rPr lang="es-ES" sz="2400" dirty="0" smtClean="0">
                <a:solidFill>
                  <a:srgbClr val="000000"/>
                </a:solidFill>
                <a:latin typeface="+mj-lt"/>
                <a:cs typeface="Arial"/>
              </a:rPr>
              <a:t>mpulsar la representación y el trabajo en red de las barras – seguimiento al Plan Decenal.</a:t>
            </a:r>
          </a:p>
          <a:p>
            <a:pPr marL="0" indent="0" algn="just">
              <a:buNone/>
            </a:pPr>
            <a:endParaRPr lang="es-ES" sz="2400" dirty="0" smtClean="0">
              <a:solidFill>
                <a:srgbClr val="000000"/>
              </a:solidFill>
              <a:latin typeface="+mj-lt"/>
              <a:cs typeface="Arial"/>
            </a:endParaRPr>
          </a:p>
          <a:p>
            <a:pPr marL="0" indent="0" algn="just">
              <a:buNone/>
            </a:pPr>
            <a:r>
              <a:rPr lang="es-ES" sz="2400" dirty="0">
                <a:latin typeface="+mj-lt"/>
                <a:cs typeface="Arial"/>
              </a:rPr>
              <a:t>D</a:t>
            </a:r>
            <a:r>
              <a:rPr lang="es-ES" sz="2400" dirty="0" smtClean="0">
                <a:latin typeface="+mj-lt"/>
                <a:cs typeface="Arial"/>
              </a:rPr>
              <a:t>esarrollar al interior de las barras una cultura de no violencia, respeto por la diferencias, reconciliación y paz.</a:t>
            </a: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 smtClean="0"/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algn="just"/>
            <a:endParaRPr lang="es-ES" dirty="0" smtClean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s-ES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s-ES" dirty="0">
              <a:latin typeface="Arial"/>
              <a:cs typeface="Arial"/>
            </a:endParaRPr>
          </a:p>
        </p:txBody>
      </p:sp>
      <p:pic>
        <p:nvPicPr>
          <p:cNvPr id="8" name="Picture 3" descr="E:\Informe Coldeportes - Imagenes -\BARRAS CONSRUYENDO PAIS II\ENCUENTRO CARIBE\FOTOS\20140503_163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744416" cy="2957264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4" descr="C:\Users\Aamaya\AppData\Local\Microsoft\Windows\Temporary Internet Files\Content.Outlook\4EJOQW3S\la foto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3581400" cy="23622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13803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10800000" flipV="1">
            <a:off x="1331640" y="1196752"/>
            <a:ext cx="360040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 </a:t>
            </a:r>
            <a:r>
              <a:rPr lang="es-ES" sz="2700" b="1" dirty="0" smtClean="0">
                <a:cs typeface="Arial"/>
              </a:rPr>
              <a:t>INVESTIGACIÓN</a:t>
            </a:r>
            <a:endParaRPr lang="es-ES" sz="2700" b="1" dirty="0">
              <a:cs typeface="Arial"/>
            </a:endParaRPr>
          </a:p>
        </p:txBody>
      </p:sp>
      <p:sp>
        <p:nvSpPr>
          <p:cNvPr id="7" name="CuadroTexto 2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971600" y="2348880"/>
            <a:ext cx="403244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es-ES" dirty="0">
                <a:latin typeface="+mj-lt"/>
              </a:rPr>
              <a:t>P</a:t>
            </a:r>
            <a:r>
              <a:rPr lang="es-ES" dirty="0" smtClean="0">
                <a:latin typeface="+mj-lt"/>
              </a:rPr>
              <a:t>rograma</a:t>
            </a:r>
            <a:r>
              <a:rPr lang="es-ES" dirty="0" smtClean="0"/>
              <a:t> de fortalecimiento de la investigación académica y social relacionada al futbol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83568" y="4365104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+mj-lt"/>
                <a:cs typeface="Arial"/>
              </a:rPr>
              <a:t>Desarrollar conocimiento académico que permita estudiar y entender el fútbol como fenómeno social, así como su influencia en los diversos escenarios sociales, políticos y económicos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5"/>
            <a:ext cx="3096344" cy="311895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23238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10800000" flipV="1">
            <a:off x="1259632" y="1124744"/>
            <a:ext cx="7884368" cy="360040"/>
          </a:xfrm>
        </p:spPr>
        <p:txBody>
          <a:bodyPr>
            <a:noAutofit/>
          </a:bodyPr>
          <a:lstStyle/>
          <a:p>
            <a:pPr algn="ctr"/>
            <a:r>
              <a:rPr lang="es-ES" sz="2400" dirty="0" smtClean="0">
                <a:cs typeface="Arial"/>
              </a:rPr>
              <a:t>SOLUCIÓN RESPONSABILIDAD DE TODOS </a:t>
            </a:r>
            <a:endParaRPr lang="es-ES" sz="2400" b="1" dirty="0">
              <a:cs typeface="Arial"/>
            </a:endParaRPr>
          </a:p>
        </p:txBody>
      </p:sp>
      <p:sp>
        <p:nvSpPr>
          <p:cNvPr id="6" name="Marcador de texto 9"/>
          <p:cNvSpPr txBox="1">
            <a:spLocks/>
          </p:cNvSpPr>
          <p:nvPr/>
        </p:nvSpPr>
        <p:spPr>
          <a:xfrm>
            <a:off x="3131840" y="1844824"/>
            <a:ext cx="5822930" cy="2562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sz="2400" dirty="0" smtClean="0">
                <a:latin typeface="+mj-lt"/>
                <a:cs typeface="Arial"/>
              </a:rPr>
              <a:t>Se siguen tomando las medidas de siempre ante la violencia en los estadios y los resultados no pueden ser distintos. Cerrar las tribunas a donde van los barristas, sancionar a los equipos con multas, prohibir la entrada a las hinchadas visitantes. Está demostrado que esas soluciones no han logrado su objetivo. Siempre volvemos a lo mismo. Antonio </a:t>
            </a:r>
            <a:r>
              <a:rPr lang="es-ES_tradnl" sz="2400" dirty="0" err="1" smtClean="0">
                <a:latin typeface="+mj-lt"/>
                <a:cs typeface="Arial"/>
              </a:rPr>
              <a:t>Casale</a:t>
            </a:r>
            <a:r>
              <a:rPr lang="es-ES_tradnl" sz="2400" dirty="0" smtClean="0">
                <a:latin typeface="+mj-lt"/>
                <a:cs typeface="Arial"/>
              </a:rPr>
              <a:t> – Abril 10 de 2016</a:t>
            </a:r>
            <a:endParaRPr lang="es-ES_tradnl" sz="2400" dirty="0">
              <a:latin typeface="+mj-lt"/>
              <a:cs typeface="Arial"/>
            </a:endParaRPr>
          </a:p>
        </p:txBody>
      </p:sp>
      <p:pic>
        <p:nvPicPr>
          <p:cNvPr id="10" name="Picture 2" descr="C:\Users\Toshiba\Documents\Presentaciones\IMG_25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736304" cy="322888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9869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 rot="10800000" flipV="1">
            <a:off x="1835696" y="1268760"/>
            <a:ext cx="5616624" cy="72008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/>
              <a:t>JUSTICIA MEDIATICA 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83568" y="2132856"/>
            <a:ext cx="7811145" cy="3424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O" sz="2400" dirty="0" smtClean="0">
                <a:latin typeface="+mn-lt"/>
                <a:ea typeface="MS PGothic" charset="0"/>
                <a:cs typeface="Arial"/>
              </a:rPr>
              <a:t>La violencia en el fútbol produce discursos periodísticos que exigen soluciones a los discursos políticos, y discursos políticos que prometen esas soluciones coincidiendo con las descripciones, los diagnósticos y las demandas que producen los discursos periodísticos – porque los discursos políticos prescinden de descripciones y demandas propias.</a:t>
            </a:r>
            <a:br>
              <a:rPr lang="es-CO" sz="2400" dirty="0" smtClean="0">
                <a:latin typeface="+mn-lt"/>
                <a:ea typeface="MS PGothic" charset="0"/>
                <a:cs typeface="Arial"/>
              </a:rPr>
            </a:br>
            <a:r>
              <a:rPr lang="es-CO" sz="2400" dirty="0" smtClean="0">
                <a:latin typeface="+mn-lt"/>
                <a:ea typeface="MS PGothic" charset="0"/>
                <a:cs typeface="Arial"/>
              </a:rPr>
              <a:t> </a:t>
            </a:r>
            <a:br>
              <a:rPr lang="es-CO" sz="2400" dirty="0" smtClean="0">
                <a:latin typeface="+mn-lt"/>
                <a:ea typeface="MS PGothic" charset="0"/>
                <a:cs typeface="Arial"/>
              </a:rPr>
            </a:br>
            <a:r>
              <a:rPr lang="es-CO" sz="2400" dirty="0" smtClean="0">
                <a:latin typeface="+mn-lt"/>
                <a:ea typeface="MS PGothic" charset="0"/>
                <a:cs typeface="Arial"/>
              </a:rPr>
              <a:t>Pablo </a:t>
            </a:r>
            <a:r>
              <a:rPr lang="es-CO" sz="2400" dirty="0">
                <a:latin typeface="+mn-lt"/>
                <a:ea typeface="MS PGothic" charset="0"/>
                <a:cs typeface="Arial"/>
              </a:rPr>
              <a:t>A</a:t>
            </a:r>
            <a:r>
              <a:rPr lang="es-CO" sz="2400" dirty="0" smtClean="0">
                <a:latin typeface="+mn-lt"/>
                <a:ea typeface="MS PGothic" charset="0"/>
                <a:cs typeface="Arial"/>
              </a:rPr>
              <a:t>labarces “la violencia, la academia y el fracaso”</a:t>
            </a:r>
            <a:endParaRPr lang="es-CO" sz="2400" dirty="0">
              <a:latin typeface="+mn-lt"/>
              <a:ea typeface="MS PGothic" charset="0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86" y="1124744"/>
            <a:ext cx="3740054" cy="2205814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9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85" y="3516428"/>
            <a:ext cx="3740055" cy="2288836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484784"/>
            <a:ext cx="3088215" cy="33123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322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3 Título"/>
          <p:cNvSpPr>
            <a:spLocks noGrp="1"/>
          </p:cNvSpPr>
          <p:nvPr>
            <p:ph type="title"/>
          </p:nvPr>
        </p:nvSpPr>
        <p:spPr>
          <a:xfrm>
            <a:off x="4964113" y="4933950"/>
            <a:ext cx="3756025" cy="509588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  <p:sp>
        <p:nvSpPr>
          <p:cNvPr id="18436" name="1 Marcador de contenido"/>
          <p:cNvSpPr>
            <a:spLocks noGrp="1"/>
          </p:cNvSpPr>
          <p:nvPr>
            <p:ph idx="4294967295"/>
          </p:nvPr>
        </p:nvSpPr>
        <p:spPr>
          <a:xfrm>
            <a:off x="107504" y="2348880"/>
            <a:ext cx="8784976" cy="2736304"/>
          </a:xfrm>
        </p:spPr>
        <p:txBody>
          <a:bodyPr>
            <a:no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Las personas solteras continúan siendo las victimas más frecuentes según el estado civil con el 54,66% de casos. Los consumidores de sustancias psicoactivas pasaron a ser el grupo vulnerable más afectado con el 3,99% de los casos registrados, superando a los campesinos y trabajadores del campo (3,63%) quienes durante más de una década fueron las principales víctimas.</a:t>
            </a:r>
          </a:p>
        </p:txBody>
      </p:sp>
    </p:spTree>
    <p:extLst>
      <p:ext uri="{BB962C8B-B14F-4D97-AF65-F5344CB8AC3E}">
        <p14:creationId xmlns:p14="http://schemas.microsoft.com/office/powerpoint/2010/main" val="17273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3 Marcador de contenido"/>
          <p:cNvSpPr>
            <a:spLocks noGrp="1"/>
          </p:cNvSpPr>
          <p:nvPr>
            <p:ph idx="1"/>
          </p:nvPr>
        </p:nvSpPr>
        <p:spPr>
          <a:xfrm>
            <a:off x="611560" y="2852936"/>
            <a:ext cx="8075240" cy="3273227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Las muertes por violencia interpersonal, en especial las riñas y ajuste de cuentas, explican el 46,96% del total de casos con información, en tanto que la violencia sociopolítica cobró el 9,94% del total. </a:t>
            </a:r>
          </a:p>
        </p:txBody>
      </p:sp>
      <p:sp>
        <p:nvSpPr>
          <p:cNvPr id="20484" name="3 Título"/>
          <p:cNvSpPr>
            <a:spLocks noGrp="1"/>
          </p:cNvSpPr>
          <p:nvPr>
            <p:ph type="title"/>
          </p:nvPr>
        </p:nvSpPr>
        <p:spPr>
          <a:xfrm>
            <a:off x="5192713" y="5259388"/>
            <a:ext cx="3646487" cy="650875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3 Marcador de contenido"/>
          <p:cNvSpPr>
            <a:spLocks noGrp="1"/>
          </p:cNvSpPr>
          <p:nvPr>
            <p:ph idx="1"/>
          </p:nvPr>
        </p:nvSpPr>
        <p:spPr>
          <a:xfrm>
            <a:off x="539552" y="2492896"/>
            <a:ext cx="8147248" cy="3633267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Las armas de fuego y corto punzantes son el mecanismo causal más utilizado para cometer homicidios en Colombia con 71,76% y 19,60% de los casos respectivamente. Por su parte, al examinar la ubicación anatómica de la lesión vemos cómo las víctimas han sufrido politraumatismo en 45,11% de los casos, trauma craneano en 22,99% y trauma de tórax en 21,09%.</a:t>
            </a:r>
          </a:p>
        </p:txBody>
      </p:sp>
      <p:sp>
        <p:nvSpPr>
          <p:cNvPr id="22532" name="3 Título"/>
          <p:cNvSpPr>
            <a:spLocks noGrp="1"/>
          </p:cNvSpPr>
          <p:nvPr>
            <p:ph type="title"/>
          </p:nvPr>
        </p:nvSpPr>
        <p:spPr>
          <a:xfrm>
            <a:off x="5192713" y="5259388"/>
            <a:ext cx="3646487" cy="650875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3 Marcador de contenido"/>
          <p:cNvSpPr>
            <a:spLocks noGrp="1"/>
          </p:cNvSpPr>
          <p:nvPr>
            <p:ph idx="1"/>
          </p:nvPr>
        </p:nvSpPr>
        <p:spPr>
          <a:xfrm>
            <a:off x="251520" y="2420888"/>
            <a:ext cx="8574980" cy="3184575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De otro lado, el homicidio es un fenómeno de concentración urbana; en las principales ciudades del país y cabeceras municipales se concentra el 77,23% de los casos; en la zona rural ocurre el 19,35% y en pequeños centros poblados el 3,43%. </a:t>
            </a:r>
          </a:p>
        </p:txBody>
      </p:sp>
      <p:sp>
        <p:nvSpPr>
          <p:cNvPr id="24580" name="3 Título"/>
          <p:cNvSpPr>
            <a:spLocks noGrp="1"/>
          </p:cNvSpPr>
          <p:nvPr>
            <p:ph type="title"/>
          </p:nvPr>
        </p:nvSpPr>
        <p:spPr>
          <a:xfrm rot="10800000" flipV="1">
            <a:off x="4919663" y="5130800"/>
            <a:ext cx="3798887" cy="1035050"/>
          </a:xfrm>
        </p:spPr>
        <p:txBody>
          <a:bodyPr/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3 Marcador de contenido"/>
          <p:cNvSpPr>
            <a:spLocks noGrp="1"/>
          </p:cNvSpPr>
          <p:nvPr>
            <p:ph idx="1"/>
          </p:nvPr>
        </p:nvSpPr>
        <p:spPr>
          <a:xfrm>
            <a:off x="251520" y="2348880"/>
            <a:ext cx="8543230" cy="4048745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En referencia al mes, Mayo (1.068 casos) y diciembre (1.056 casos) son los meses en que más homicidios se cometieron, pero siempre por debajo del promedio histórico según mes del hecho. </a:t>
            </a:r>
          </a:p>
        </p:txBody>
      </p:sp>
      <p:sp>
        <p:nvSpPr>
          <p:cNvPr id="26628" name="3 Título"/>
          <p:cNvSpPr>
            <a:spLocks noGrp="1"/>
          </p:cNvSpPr>
          <p:nvPr>
            <p:ph type="title"/>
          </p:nvPr>
        </p:nvSpPr>
        <p:spPr>
          <a:xfrm rot="10800000" flipV="1">
            <a:off x="4919663" y="5130800"/>
            <a:ext cx="3492500" cy="703263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3 Marcador de contenido"/>
          <p:cNvSpPr>
            <a:spLocks noGrp="1"/>
          </p:cNvSpPr>
          <p:nvPr>
            <p:ph idx="1"/>
          </p:nvPr>
        </p:nvSpPr>
        <p:spPr>
          <a:xfrm>
            <a:off x="251520" y="2636913"/>
            <a:ext cx="8574980" cy="296855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CO" sz="2400" dirty="0">
                <a:latin typeface="+mj-lt"/>
                <a:ea typeface="MS PGothic" charset="0"/>
              </a:rPr>
              <a:t>Los fines de semana parecen haberse extendido desde el jueves por cuanto la tendencia comienza a incrementarse a partir de este día, siendo el domingo (21,64%) el que de lejos desborda los homicidios. </a:t>
            </a:r>
          </a:p>
          <a:p>
            <a:pPr marL="0" indent="0" algn="just">
              <a:buFont typeface="Arial" charset="0"/>
              <a:buNone/>
            </a:pPr>
            <a:endParaRPr lang="es-CO" sz="1800" dirty="0">
              <a:latin typeface="+mj-lt"/>
              <a:ea typeface="MS PGothic" charset="0"/>
            </a:endParaRPr>
          </a:p>
        </p:txBody>
      </p:sp>
      <p:sp>
        <p:nvSpPr>
          <p:cNvPr id="28676" name="3 Título"/>
          <p:cNvSpPr>
            <a:spLocks noGrp="1"/>
          </p:cNvSpPr>
          <p:nvPr>
            <p:ph type="title"/>
          </p:nvPr>
        </p:nvSpPr>
        <p:spPr>
          <a:xfrm rot="10800000" flipV="1">
            <a:off x="4919663" y="5680075"/>
            <a:ext cx="3798887" cy="485775"/>
          </a:xfrm>
        </p:spPr>
        <p:txBody>
          <a:bodyPr>
            <a:normAutofit fontScale="90000"/>
          </a:bodyPr>
          <a:lstStyle/>
          <a:p>
            <a:pPr algn="just"/>
            <a:r>
              <a:rPr lang="es-CO" sz="1000" b="1">
                <a:latin typeface="Century Gothic" charset="0"/>
                <a:ea typeface="MS PGothic" charset="0"/>
              </a:rPr>
              <a:t>Comportamiento del homicidio. Colombia, 2015 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Grupo Centro de Referencia Nacional sobre Violencia</a:t>
            </a:r>
            <a:br>
              <a:rPr lang="es-CO" sz="1000" b="1">
                <a:latin typeface="Century Gothic" charset="0"/>
                <a:ea typeface="MS PGothic" charset="0"/>
              </a:rPr>
            </a:br>
            <a:r>
              <a:rPr lang="es-CO" sz="1000" b="1">
                <a:latin typeface="Century Gothic" charset="0"/>
                <a:ea typeface="MS PGothic" charset="0"/>
              </a:rPr>
              <a:t>Instituto Nacional de Medicina Legal y Ciencias Forenses</a:t>
            </a:r>
            <a:endParaRPr lang="es-CO" sz="1000">
              <a:latin typeface="Century Gothic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1801</Words>
  <Application>Microsoft Office PowerPoint</Application>
  <PresentationFormat>Presentación en pantalla (4:3)</PresentationFormat>
  <Paragraphs>197</Paragraphs>
  <Slides>37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MS PGothic</vt:lpstr>
      <vt:lpstr>Arial</vt:lpstr>
      <vt:lpstr>Calibri</vt:lpstr>
      <vt:lpstr>Century Gothic</vt:lpstr>
      <vt:lpstr>Eras Demi ITC</vt:lpstr>
      <vt:lpstr>Tema de Office</vt:lpstr>
      <vt:lpstr>Presentación de PowerPoint</vt:lpstr>
      <vt:lpstr>Presentación de PowerPoint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Comportamiento del homicidio. Colombia, 2015  Grupo Centro de Referencia Nacional sobre Violencia Instituto Nacional de Medicina Legal y Ciencias Forenses</vt:lpstr>
      <vt:lpstr>Presentación de PowerPoint</vt:lpstr>
      <vt:lpstr>Presentación de PowerPoint</vt:lpstr>
      <vt:lpstr>Balance y perspectivas de la SCC en el Fútbol Colombiano</vt:lpstr>
      <vt:lpstr>CONOCER PARA INTERVENIR</vt:lpstr>
      <vt:lpstr>Presentación de PowerPoint</vt:lpstr>
      <vt:lpstr> ESTADIOS DE FÚTBOL</vt:lpstr>
      <vt:lpstr> BOGOTA EL PRIMER PASO</vt:lpstr>
      <vt:lpstr> LOGROS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 BARRISMO SOCIAL</vt:lpstr>
      <vt:lpstr> BARRISMO SOCIAL</vt:lpstr>
      <vt:lpstr>Presentación de PowerPoint</vt:lpstr>
      <vt:lpstr> INVESTIGACIÓN</vt:lpstr>
      <vt:lpstr>SOLUCIÓN RESPONSABILIDAD DE TODOS </vt:lpstr>
      <vt:lpstr>JUSTICIA MEDIATICA 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Toshiba-User</dc:creator>
  <cp:lastModifiedBy>Juan Esteban Castrillon Rivera</cp:lastModifiedBy>
  <cp:revision>17</cp:revision>
  <dcterms:created xsi:type="dcterms:W3CDTF">2017-04-19T19:20:13Z</dcterms:created>
  <dcterms:modified xsi:type="dcterms:W3CDTF">2017-05-26T13:06:02Z</dcterms:modified>
</cp:coreProperties>
</file>