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61" r:id="rId3"/>
    <p:sldId id="262" r:id="rId4"/>
    <p:sldId id="263" r:id="rId5"/>
    <p:sldId id="264" r:id="rId6"/>
    <p:sldId id="265" r:id="rId7"/>
    <p:sldId id="268" r:id="rId8"/>
    <p:sldId id="269" r:id="rId9"/>
    <p:sldId id="272" r:id="rId10"/>
    <p:sldId id="274" r:id="rId11"/>
    <p:sldId id="275" r:id="rId12"/>
    <p:sldId id="276" r:id="rId13"/>
    <p:sldId id="277" r:id="rId14"/>
    <p:sldId id="278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91" r:id="rId24"/>
    <p:sldId id="297" r:id="rId25"/>
    <p:sldId id="298" r:id="rId26"/>
    <p:sldId id="300" r:id="rId27"/>
    <p:sldId id="301" r:id="rId28"/>
    <p:sldId id="304" r:id="rId29"/>
    <p:sldId id="306" r:id="rId30"/>
    <p:sldId id="307" r:id="rId31"/>
    <p:sldId id="308" r:id="rId32"/>
    <p:sldId id="309" r:id="rId33"/>
    <p:sldId id="311" r:id="rId34"/>
    <p:sldId id="407" r:id="rId35"/>
    <p:sldId id="312" r:id="rId36"/>
    <p:sldId id="313" r:id="rId37"/>
    <p:sldId id="314" r:id="rId38"/>
    <p:sldId id="315" r:id="rId39"/>
    <p:sldId id="316" r:id="rId40"/>
    <p:sldId id="318" r:id="rId41"/>
    <p:sldId id="319" r:id="rId42"/>
    <p:sldId id="320" r:id="rId43"/>
    <p:sldId id="321" r:id="rId44"/>
    <p:sldId id="322" r:id="rId45"/>
    <p:sldId id="323" r:id="rId46"/>
    <p:sldId id="334" r:id="rId47"/>
    <p:sldId id="335" r:id="rId48"/>
    <p:sldId id="337" r:id="rId49"/>
    <p:sldId id="338" r:id="rId50"/>
    <p:sldId id="341" r:id="rId51"/>
    <p:sldId id="342" r:id="rId52"/>
    <p:sldId id="343" r:id="rId53"/>
    <p:sldId id="344" r:id="rId54"/>
    <p:sldId id="350" r:id="rId55"/>
    <p:sldId id="364" r:id="rId56"/>
    <p:sldId id="365" r:id="rId57"/>
    <p:sldId id="371" r:id="rId58"/>
    <p:sldId id="372" r:id="rId59"/>
    <p:sldId id="373" r:id="rId60"/>
    <p:sldId id="375" r:id="rId61"/>
    <p:sldId id="376" r:id="rId62"/>
    <p:sldId id="378" r:id="rId63"/>
    <p:sldId id="380" r:id="rId64"/>
    <p:sldId id="379" r:id="rId65"/>
    <p:sldId id="354" r:id="rId6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50"/>
        <a:sy n="53" d="5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6299F-28A2-4423-8C12-2F2A689482F6}" type="datetimeFigureOut">
              <a:rPr lang="es-ES" smtClean="0"/>
              <a:t>27/05/2017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AB363-258D-410D-B50E-FB5A4183DE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77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88BD7C-1B99-4CAA-BF3C-A34AF46DEA84}" type="slidenum">
              <a:rPr lang="es-ES_tradnl" altLang="es-ES"/>
              <a:pPr/>
              <a:t>8</a:t>
            </a:fld>
            <a:endParaRPr lang="es-ES_tradnl" altLang="es-ES"/>
          </a:p>
        </p:txBody>
      </p:sp>
      <p:sp>
        <p:nvSpPr>
          <p:cNvPr id="1229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52475"/>
            <a:ext cx="5033963" cy="3775075"/>
          </a:xfrm>
          <a:ln/>
        </p:spPr>
      </p:sp>
      <p:sp>
        <p:nvSpPr>
          <p:cNvPr id="12292" name="2 Marcador de notas"/>
          <p:cNvSpPr>
            <a:spLocks noGrp="1"/>
          </p:cNvSpPr>
          <p:nvPr>
            <p:ph type="body" idx="1"/>
          </p:nvPr>
        </p:nvSpPr>
        <p:spPr>
          <a:xfrm>
            <a:off x="687388" y="4779963"/>
            <a:ext cx="5499100" cy="4530725"/>
          </a:xfrm>
          <a:noFill/>
        </p:spPr>
        <p:txBody>
          <a:bodyPr lIns="100206" tIns="50103" rIns="100206" bIns="50103"/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12293" name="3 Marcador de número de diapositiva"/>
          <p:cNvSpPr txBox="1">
            <a:spLocks noGrp="1"/>
          </p:cNvSpPr>
          <p:nvPr/>
        </p:nvSpPr>
        <p:spPr bwMode="auto">
          <a:xfrm>
            <a:off x="3894138" y="9558338"/>
            <a:ext cx="29781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206" tIns="50103" rIns="100206" bIns="50103" anchor="b"/>
          <a:lstStyle>
            <a:lvl1pPr defTabSz="1001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4388" indent="-312738" defTabSz="1001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2538" indent="-250825" defTabSz="1001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4188" indent="-252413" defTabSz="1001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55838" indent="-252413" defTabSz="1001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13038" indent="-252413" defTabSz="1001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70238" indent="-252413" defTabSz="1001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7438" indent="-252413" defTabSz="1001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4638" indent="-252413" defTabSz="1001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2C11892-C508-4351-B60D-7E6C67919E9C}" type="slidenum">
              <a:rPr lang="es-ES" altLang="es-ES" sz="1300">
                <a:latin typeface="Tahoma" panose="020B0604030504040204" pitchFamily="34" charset="0"/>
              </a:rPr>
              <a:pPr algn="r" eaLnBrk="1" hangingPunct="1"/>
              <a:t>8</a:t>
            </a:fld>
            <a:endParaRPr lang="es-ES" altLang="es-ES" sz="13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65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  <p:sp>
        <p:nvSpPr>
          <p:cNvPr id="45060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54C31F1-0045-4903-9110-ADE34DDAC4D3}" type="slidenum">
              <a:rPr lang="es-ES" altLang="es-ES" sz="1200">
                <a:latin typeface="Tahoma" panose="020B0604030504040204" pitchFamily="34" charset="0"/>
              </a:rPr>
              <a:pPr algn="r" eaLnBrk="1" hangingPunct="1"/>
              <a:t>63</a:t>
            </a:fld>
            <a:endParaRPr lang="es-ES" altLang="es-E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019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  <p:sp>
        <p:nvSpPr>
          <p:cNvPr id="16388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02AD27A-8F51-4490-824F-FFA6115EA834}" type="slidenum">
              <a:rPr lang="es-ES" altLang="es-ES" sz="1200">
                <a:latin typeface="Tahoma" panose="020B0604030504040204" pitchFamily="34" charset="0"/>
              </a:rPr>
              <a:pPr algn="r" eaLnBrk="1" hangingPunct="1"/>
              <a:t>55</a:t>
            </a:fld>
            <a:endParaRPr lang="es-ES" altLang="es-E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65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  <p:sp>
        <p:nvSpPr>
          <p:cNvPr id="18436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9B59778-A230-46B6-AA7C-6AF1B56EB685}" type="slidenum">
              <a:rPr lang="es-ES" altLang="es-ES" sz="1200">
                <a:latin typeface="Tahoma" panose="020B0604030504040204" pitchFamily="34" charset="0"/>
              </a:rPr>
              <a:pPr algn="r" eaLnBrk="1" hangingPunct="1"/>
              <a:t>56</a:t>
            </a:fld>
            <a:endParaRPr lang="es-ES" altLang="es-E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8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  <p:sp>
        <p:nvSpPr>
          <p:cNvPr id="27652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79E7353-A1C7-4B8B-A877-BCCCCE9664B5}" type="slidenum">
              <a:rPr lang="es-ES" altLang="es-ES" sz="1200">
                <a:latin typeface="Tahoma" panose="020B0604030504040204" pitchFamily="34" charset="0"/>
              </a:rPr>
              <a:pPr algn="r" eaLnBrk="1" hangingPunct="1"/>
              <a:t>57</a:t>
            </a:fld>
            <a:endParaRPr lang="es-ES" altLang="es-E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94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  <p:sp>
        <p:nvSpPr>
          <p:cNvPr id="29700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C3736A9-0664-4966-AE0A-2D3226ACA416}" type="slidenum">
              <a:rPr lang="es-ES" altLang="es-ES" sz="1200">
                <a:latin typeface="Tahoma" panose="020B0604030504040204" pitchFamily="34" charset="0"/>
              </a:rPr>
              <a:pPr algn="r" eaLnBrk="1" hangingPunct="1"/>
              <a:t>58</a:t>
            </a:fld>
            <a:endParaRPr lang="es-ES" altLang="es-E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65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6303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858652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770035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  <p:sp>
        <p:nvSpPr>
          <p:cNvPr id="41988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CDBEB25-A724-4A21-AE50-F32B4FE21280}" type="slidenum">
              <a:rPr lang="es-ES" altLang="es-ES" sz="1200">
                <a:latin typeface="Tahoma" panose="020B0604030504040204" pitchFamily="34" charset="0"/>
              </a:rPr>
              <a:pPr algn="r" eaLnBrk="1" hangingPunct="1"/>
              <a:t>62</a:t>
            </a:fld>
            <a:endParaRPr lang="es-ES" altLang="es-E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7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C42-D141-435F-B36D-B02C13130049}" type="datetimeFigureOut">
              <a:rPr lang="es-CO" smtClean="0"/>
              <a:t>27/05/2017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FBF-3946-4008-BD27-68B34D0804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937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C42-D141-435F-B36D-B02C13130049}" type="datetimeFigureOut">
              <a:rPr lang="es-CO" smtClean="0"/>
              <a:t>27/05/2017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FBF-3946-4008-BD27-68B34D0804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556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C42-D141-435F-B36D-B02C13130049}" type="datetimeFigureOut">
              <a:rPr lang="es-CO" smtClean="0"/>
              <a:t>27/05/2017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FBF-3946-4008-BD27-68B34D0804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9037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690EE-D665-4C71-8E6D-9DE837CD6E28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038694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F5168-BA31-4D1C-B7FD-5E36694FD654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54592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C42-D141-435F-B36D-B02C13130049}" type="datetimeFigureOut">
              <a:rPr lang="es-CO" smtClean="0"/>
              <a:t>27/05/2017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FBF-3946-4008-BD27-68B34D0804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951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C42-D141-435F-B36D-B02C13130049}" type="datetimeFigureOut">
              <a:rPr lang="es-CO" smtClean="0"/>
              <a:t>27/05/2017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FBF-3946-4008-BD27-68B34D0804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41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C42-D141-435F-B36D-B02C13130049}" type="datetimeFigureOut">
              <a:rPr lang="es-CO" smtClean="0"/>
              <a:t>27/05/2017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FBF-3946-4008-BD27-68B34D0804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637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C42-D141-435F-B36D-B02C13130049}" type="datetimeFigureOut">
              <a:rPr lang="es-CO" smtClean="0"/>
              <a:t>27/05/2017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FBF-3946-4008-BD27-68B34D0804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970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C42-D141-435F-B36D-B02C13130049}" type="datetimeFigureOut">
              <a:rPr lang="es-CO" smtClean="0"/>
              <a:t>27/05/2017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FBF-3946-4008-BD27-68B34D0804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844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C42-D141-435F-B36D-B02C13130049}" type="datetimeFigureOut">
              <a:rPr lang="es-CO" smtClean="0"/>
              <a:t>27/05/2017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FBF-3946-4008-BD27-68B34D0804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409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C42-D141-435F-B36D-B02C13130049}" type="datetimeFigureOut">
              <a:rPr lang="es-CO" smtClean="0"/>
              <a:t>27/05/2017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FBF-3946-4008-BD27-68B34D0804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772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CC42-D141-435F-B36D-B02C13130049}" type="datetimeFigureOut">
              <a:rPr lang="es-CO" smtClean="0"/>
              <a:t>27/05/2017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EFBF-3946-4008-BD27-68B34D0804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191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2CC42-D141-435F-B36D-B02C13130049}" type="datetimeFigureOut">
              <a:rPr lang="es-CO" smtClean="0"/>
              <a:t>27/05/2017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EFBF-3946-4008-BD27-68B34D0804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392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oepm.es/es/index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://www.sic.gov.co/marca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vjavaloyes\Desktop\Pereira\Manual%20T2018%20-%20Part%201%20MARCA_cat_gen17_low.pdf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sgae.es/es-Es/SitePages/corp-ventalicenciaP3.aspx?l=91&amp;s=23&amp;c=2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deporshop.es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PAR-Q.pdf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hyperlink" Target="http://es.linkedin.com/in/vjavaloyes/" TargetMode="External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2" Type="http://schemas.openxmlformats.org/officeDocument/2006/relationships/hyperlink" Target="https://www.facebook.com/vicente.javaloyessanchi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hyperlink" Target="mailto:vjavaloyes@inefc.es" TargetMode="External"/><Relationship Id="rId5" Type="http://schemas.openxmlformats.org/officeDocument/2006/relationships/image" Target="../media/image43.jpe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hyperlink" Target="http://www.deporteyocio.e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elmundo.es/elmundo/2013/10/18/comunicacion/1382110368.html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desmarque.com/futbol/49629-un-nino-muere-por-el-impacto-de-un-disco-en-un-partido-de-hockey-hiel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3140968"/>
            <a:ext cx="7200800" cy="794519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Aspectos jurídicos en la organización de eventos y la gestión de instalaciones deportivas</a:t>
            </a:r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6300788" y="6309320"/>
            <a:ext cx="215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@</a:t>
            </a:r>
            <a:r>
              <a:rPr lang="es-ES" sz="2400" dirty="0" err="1"/>
              <a:t>javaloyesv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8624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71600" y="1340768"/>
            <a:ext cx="8351837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600" b="1" dirty="0" smtClean="0"/>
              <a:t>     Nombres </a:t>
            </a:r>
            <a:r>
              <a:rPr lang="es-ES" altLang="es-ES" sz="2600" b="1" dirty="0"/>
              <a:t>y símbolos a proteger (Marca):</a:t>
            </a:r>
          </a:p>
          <a:p>
            <a:pPr eaLnBrk="1" hangingPunct="1"/>
            <a:endParaRPr lang="es-ES" altLang="es-ES" sz="2600" dirty="0"/>
          </a:p>
          <a:p>
            <a:pPr eaLnBrk="1" hangingPunct="1"/>
            <a:r>
              <a:rPr lang="es-ES" altLang="es-ES" sz="2400" dirty="0"/>
              <a:t>- Nombre de la entidad organizadora.</a:t>
            </a:r>
          </a:p>
          <a:p>
            <a:pPr eaLnBrk="1" hangingPunct="1"/>
            <a:r>
              <a:rPr lang="es-ES" altLang="es-ES" sz="2400" dirty="0"/>
              <a:t>- Nombre genérico del evento (salvo que ya lo haya realizado el propietario u anteriores organizadores).</a:t>
            </a:r>
          </a:p>
          <a:p>
            <a:pPr eaLnBrk="1" hangingPunct="1"/>
            <a:r>
              <a:rPr lang="es-ES" altLang="es-ES" sz="2400" dirty="0"/>
              <a:t>- Nombre genérico del evento de cada año </a:t>
            </a:r>
            <a:r>
              <a:rPr lang="es-ES" altLang="es-ES" sz="2000" dirty="0"/>
              <a:t>(si es diferente).</a:t>
            </a:r>
          </a:p>
          <a:p>
            <a:pPr eaLnBrk="1" hangingPunct="1"/>
            <a:r>
              <a:rPr lang="es-ES" altLang="es-ES" sz="2400" dirty="0"/>
              <a:t>- Logotipo del evento.</a:t>
            </a:r>
          </a:p>
          <a:p>
            <a:pPr eaLnBrk="1" hangingPunct="1"/>
            <a:r>
              <a:rPr lang="es-ES" altLang="es-ES" sz="2400" dirty="0"/>
              <a:t>- Nombre del evento con el logotipo.</a:t>
            </a:r>
          </a:p>
          <a:p>
            <a:pPr eaLnBrk="1" hangingPunct="1"/>
            <a:r>
              <a:rPr lang="es-ES" altLang="es-ES" sz="2400" dirty="0"/>
              <a:t>- Mascota del evento.</a:t>
            </a:r>
          </a:p>
          <a:p>
            <a:pPr eaLnBrk="1" hangingPunct="1"/>
            <a:r>
              <a:rPr lang="es-ES" altLang="es-ES" sz="2400" dirty="0"/>
              <a:t>- Nombre de la mascota.</a:t>
            </a:r>
            <a:endParaRPr lang="es-ES_tradnl" altLang="es-ES" sz="2400" dirty="0"/>
          </a:p>
        </p:txBody>
      </p:sp>
      <p:pic>
        <p:nvPicPr>
          <p:cNvPr id="16387" name="Picture 5" descr="Logo-OEPM-Bluemi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09751"/>
            <a:ext cx="2292053" cy="107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2" descr="Inici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45224"/>
            <a:ext cx="4126731" cy="89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3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965260" cy="4968552"/>
          </a:xfrm>
          <a:prstGeom prst="rect">
            <a:avLst/>
          </a:prstGeom>
        </p:spPr>
      </p:pic>
      <p:sp>
        <p:nvSpPr>
          <p:cNvPr id="3" name="Botón de acción: Documento 2">
            <a:hlinkClick r:id="rId3" action="ppaction://hlinkfile" highlightClick="1"/>
          </p:cNvPr>
          <p:cNvSpPr/>
          <p:nvPr/>
        </p:nvSpPr>
        <p:spPr>
          <a:xfrm>
            <a:off x="8676456" y="5733256"/>
            <a:ext cx="360040" cy="36004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18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7627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187624" y="1645637"/>
            <a:ext cx="4464496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900" b="1" dirty="0"/>
              <a:t>CARTA OLÍMPICA</a:t>
            </a:r>
            <a:r>
              <a:rPr lang="es-ES" altLang="es-ES" sz="1900" dirty="0"/>
              <a:t> prohíbe cualquier forma de publicidad o propaganda comercial </a:t>
            </a:r>
            <a:r>
              <a:rPr lang="es-ES" altLang="es-ES" sz="1900" dirty="0" smtClean="0"/>
              <a:t>sobre </a:t>
            </a:r>
            <a:r>
              <a:rPr lang="es-ES" altLang="es-ES" sz="1900" dirty="0"/>
              <a:t>las personas, la ropa deportiva, los accesorios </a:t>
            </a:r>
            <a:r>
              <a:rPr lang="es-ES" altLang="es-ES" sz="1900" dirty="0" smtClean="0"/>
              <a:t>utilizado </a:t>
            </a:r>
            <a:r>
              <a:rPr lang="es-ES" altLang="es-ES" sz="1900" dirty="0"/>
              <a:t>por los atletas u otros participantes de los JJOO, a excepción de la </a:t>
            </a:r>
            <a:r>
              <a:rPr lang="es-ES" altLang="es-ES" sz="1900" b="1" dirty="0"/>
              <a:t>marca del fabricante</a:t>
            </a:r>
            <a:r>
              <a:rPr lang="es-ES" altLang="es-ES" sz="1900" dirty="0"/>
              <a:t> de la prenda o del artículo en cuestión.</a:t>
            </a:r>
          </a:p>
        </p:txBody>
      </p:sp>
      <p:pic>
        <p:nvPicPr>
          <p:cNvPr id="20483" name="Picture 6" descr="londres_2012_juegos_olimpicos_107953357_65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82" y="1654572"/>
            <a:ext cx="3311511" cy="220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249833" y="4293096"/>
            <a:ext cx="87137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900" dirty="0"/>
              <a:t>La marca del fabricante </a:t>
            </a:r>
            <a:r>
              <a:rPr lang="es-ES" altLang="es-ES" sz="1900" b="1" dirty="0"/>
              <a:t>no puede figurar más de una vez </a:t>
            </a:r>
            <a:r>
              <a:rPr lang="es-ES" altLang="es-ES" sz="1900" dirty="0"/>
              <a:t>en cada prenda de vestir o artículo de equipamiento. Toda marca del fabricante que ocupe más del </a:t>
            </a:r>
            <a:r>
              <a:rPr lang="es-ES" altLang="es-ES" sz="1900" b="1" dirty="0"/>
              <a:t>10%</a:t>
            </a:r>
            <a:r>
              <a:rPr lang="es-ES" altLang="es-ES" sz="1900" dirty="0"/>
              <a:t> de la superficie total del equipamiento expuesto durante la competición se considerará ostentosa. En cualquier caso, ninguna marca del fabricante podrá sobrepasar </a:t>
            </a:r>
            <a:r>
              <a:rPr lang="es-ES" altLang="es-ES" sz="1900" b="1" dirty="0"/>
              <a:t>60cm2</a:t>
            </a:r>
            <a:r>
              <a:rPr lang="es-ES" altLang="es-ES" sz="19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743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50825" y="3369473"/>
            <a:ext cx="864235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900" dirty="0" smtClean="0"/>
              <a:t>Los </a:t>
            </a:r>
            <a:r>
              <a:rPr lang="es-ES" altLang="es-ES" sz="1900" b="1" dirty="0"/>
              <a:t>dorsales</a:t>
            </a:r>
            <a:r>
              <a:rPr lang="es-ES" altLang="es-ES" sz="1900" dirty="0"/>
              <a:t> </a:t>
            </a:r>
            <a:r>
              <a:rPr lang="es-ES" altLang="es-ES" sz="1900" b="1" dirty="0" smtClean="0">
                <a:solidFill>
                  <a:srgbClr val="FF0000"/>
                </a:solidFill>
              </a:rPr>
              <a:t>no</a:t>
            </a:r>
            <a:r>
              <a:rPr lang="es-ES" altLang="es-ES" sz="1900" dirty="0" smtClean="0"/>
              <a:t> </a:t>
            </a:r>
            <a:r>
              <a:rPr lang="es-ES" altLang="es-ES" sz="1900" dirty="0"/>
              <a:t>podrán exhibir ninguna forma de publicidad y deberán llevar el emblema olímpico del Comité Organizador de los JJOO.</a:t>
            </a:r>
          </a:p>
          <a:p>
            <a:pPr eaLnBrk="1" hangingPunct="1"/>
            <a:endParaRPr lang="es-ES" altLang="es-ES" sz="1900" dirty="0"/>
          </a:p>
          <a:p>
            <a:pPr eaLnBrk="1" hangingPunct="1"/>
            <a:r>
              <a:rPr lang="es-ES" altLang="es-ES" sz="1900" dirty="0"/>
              <a:t>En todos los </a:t>
            </a:r>
            <a:r>
              <a:rPr lang="es-ES" altLang="es-ES" sz="1900" b="1" dirty="0"/>
              <a:t>aparatos, instalaciones y material técnico</a:t>
            </a:r>
            <a:r>
              <a:rPr lang="es-ES" altLang="es-ES" sz="1900" dirty="0"/>
              <a:t> que no sean utilizados por los atletas ni por el personal oficial de los JJOO, incluidos los aparatos de cronometraje y los paneles de resultados, la identificación no podrá superar la décima parte de la altura del aparato, de la instalación o del material técnico en cuestión, y en ningún caso </a:t>
            </a:r>
            <a:r>
              <a:rPr lang="es-ES" altLang="es-ES" sz="1900" dirty="0" smtClean="0"/>
              <a:t>más 10 </a:t>
            </a:r>
            <a:r>
              <a:rPr lang="es-ES" altLang="es-ES" sz="1900" dirty="0"/>
              <a:t>cm </a:t>
            </a:r>
            <a:r>
              <a:rPr lang="es-ES" altLang="es-ES" sz="1900" dirty="0" smtClean="0"/>
              <a:t>altura</a:t>
            </a:r>
            <a:r>
              <a:rPr lang="es-ES" altLang="es-ES" sz="1900" dirty="0"/>
              <a:t>.</a:t>
            </a:r>
            <a:endParaRPr lang="es-ES_tradnl" altLang="es-ES" sz="19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259631" y="1366317"/>
            <a:ext cx="76335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19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alt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ccesorios </a:t>
            </a:r>
            <a:r>
              <a:rPr lang="es-ES" altLang="es-ES" sz="1900" dirty="0">
                <a:latin typeface="Arial" panose="020B0604020202020204" pitchFamily="34" charset="0"/>
                <a:cs typeface="Arial" panose="020B0604020202020204" pitchFamily="34" charset="0"/>
              </a:rPr>
              <a:t>para la </a:t>
            </a:r>
            <a:r>
              <a:rPr lang="es-ES" altLang="es-ES" sz="1900" b="1" dirty="0">
                <a:latin typeface="Arial" panose="020B0604020202020204" pitchFamily="34" charset="0"/>
                <a:cs typeface="Arial" panose="020B0604020202020204" pitchFamily="34" charset="0"/>
              </a:rPr>
              <a:t>cabeza</a:t>
            </a:r>
            <a:r>
              <a:rPr lang="es-ES" alt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(por ejemplo sombreros, gorras, gafas de sol y otras) y guantes, toda marca del fabricante cuyo tamaño sobrepase 6 cm2 se considerará ostentosa. En la </a:t>
            </a:r>
            <a:r>
              <a:rPr lang="es-ES" altLang="es-E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ropa</a:t>
            </a:r>
            <a:r>
              <a:rPr lang="es-ES" altLang="es-E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altLang="es-ES" sz="1900" dirty="0">
                <a:latin typeface="Arial" panose="020B0604020202020204" pitchFamily="34" charset="0"/>
                <a:cs typeface="Arial" panose="020B0604020202020204" pitchFamily="34" charset="0"/>
              </a:rPr>
              <a:t>podrá sobrepasar 12 cm2. </a:t>
            </a:r>
            <a:r>
              <a:rPr lang="es-ES" altLang="es-E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Calzado</a:t>
            </a:r>
            <a:r>
              <a:rPr lang="es-ES" altLang="es-ES" sz="1900" dirty="0">
                <a:latin typeface="Arial" panose="020B0604020202020204" pitchFamily="34" charset="0"/>
                <a:cs typeface="Arial" panose="020B0604020202020204" pitchFamily="34" charset="0"/>
              </a:rPr>
              <a:t>, se admite el diseño distintivo normal del fabricante y el nombre y/o logo pueden figurar siempre y cuando su tamaño no sobrepase 6 cm2</a:t>
            </a:r>
            <a:r>
              <a:rPr lang="es-ES" alt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E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004048" y="6021288"/>
            <a:ext cx="3889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Normas Federaciones y Ligas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46175"/>
            <a:ext cx="8424863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7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408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14726"/>
              </p:ext>
            </p:extLst>
          </p:nvPr>
        </p:nvGraphicFramePr>
        <p:xfrm>
          <a:off x="250825" y="1628800"/>
          <a:ext cx="8785671" cy="4608512"/>
        </p:xfrm>
        <a:graphic>
          <a:graphicData uri="http://schemas.openxmlformats.org/drawingml/2006/table">
            <a:tbl>
              <a:tblPr/>
              <a:tblGrid>
                <a:gridCol w="8785671">
                  <a:extLst>
                    <a:ext uri="{9D8B030D-6E8A-4147-A177-3AD203B41FA5}">
                      <a16:colId xmlns="" xmlns:a16="http://schemas.microsoft.com/office/drawing/2014/main" val="1731523801"/>
                    </a:ext>
                  </a:extLst>
                </a:gridCol>
              </a:tblGrid>
              <a:tr h="4608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Toda persona que pretenda acceder a un recinto deportivo deberá portar un </a:t>
                      </a:r>
                      <a:r>
                        <a:rPr kumimoji="0" lang="es-ES" alt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billete de entrada </a:t>
                      </a: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expedido a título individual, de billete múltiple, de abono o de cualquier otro título que autorice al interesado a acceder a un espectáculo o a más de uno.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Cada espectador está obligado a conservar su billete de entrada hasta su salida del recinto deportivo, debiendo presentarlo a requerimiento de cualquier empleado o colaborador del organizador.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 billetes de entrada, que serán </a:t>
                      </a:r>
                      <a:r>
                        <a:rPr kumimoji="0" lang="es-ES" alt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numerados</a:t>
                      </a: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han de impedir su falsificación, y se compondrán de dos partes: una, la entrada, destinada al espectador; y otra, la matriz, destinada al control. Se puede limitar el número de localidades a adquirir por persona en taquilla, al igual que las que se pongan a la venta para los espectadores visitantes.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</a:rPr>
                        <a:t>Los billetes de entrada podrán ser de las siguientes </a:t>
                      </a:r>
                      <a:r>
                        <a:rPr kumimoji="0" lang="es-ES" alt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</a:rPr>
                        <a:t>clases y tipos</a:t>
                      </a: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</a:rPr>
                        <a:t>: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</a:rPr>
                        <a:t>a) Clases: Se clasificarán en función de la naturaleza de las localidades y de su ubicación en el recinto deportivo. Las distintas clases de localidades y su ubicación deberán reflejarse en un plano del recinto deportivo, el cual deberá estar expuesto públicamente de forma permanente en las taquillas instaladas en el propio recinto.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</a:rPr>
                        <a:t>b) Tipos: Se clasificarán en función del precio, para cada una de las clases, en: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</a:rPr>
                        <a:t>1. Ordinarios, sin especialidad alguna.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</a:rPr>
                        <a:t>2. Reducidos, con un precio inferior al ordinario de los billetes de entrada para la misma clase de localidades y que será ofertado a personas que pertenezcan a grupos o colectivos sociales.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1531205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259632" y="98072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alt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 203/2010, 26 febrero, aprueba el Reglamento de prevención de la violencia, el racismo, la xenofobia y la intolerancia en el </a:t>
            </a:r>
            <a:r>
              <a:rPr lang="es-ES" altLang="es-E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deporte</a:t>
            </a:r>
            <a:endParaRPr lang="es-ES" altLang="es-E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18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45424"/>
              </p:ext>
            </p:extLst>
          </p:nvPr>
        </p:nvGraphicFramePr>
        <p:xfrm>
          <a:off x="251520" y="1196752"/>
          <a:ext cx="8785225" cy="5112568"/>
        </p:xfrm>
        <a:graphic>
          <a:graphicData uri="http://schemas.openxmlformats.org/drawingml/2006/table">
            <a:tbl>
              <a:tblPr/>
              <a:tblGrid>
                <a:gridCol w="8785225">
                  <a:extLst>
                    <a:ext uri="{9D8B030D-6E8A-4147-A177-3AD203B41FA5}">
                      <a16:colId xmlns="" xmlns:a16="http://schemas.microsoft.com/office/drawing/2014/main" val="2684941338"/>
                    </a:ext>
                  </a:extLst>
                </a:gridCol>
              </a:tblGrid>
              <a:tr h="5112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Las </a:t>
                      </a: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entradas deberán contener en el </a:t>
                      </a:r>
                      <a:r>
                        <a:rPr kumimoji="0" lang="es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anverso</a:t>
                      </a: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los siguientes datos de identificación: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a) Numeración correspondiente.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b) Recinto deportivo.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c) Clase de competición, torneo, organizador y entidades participantes.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d) Clase y tipo de localidad y puertas de acceso al recinto.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Las entradas indicarán en su </a:t>
                      </a:r>
                      <a:r>
                        <a:rPr kumimoji="0" lang="es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reverso</a:t>
                      </a: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que el recinto deportivo es una zona vídeo vigilada y especificarán las causas que impiden el acceso o la permanencia en la instalación: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a) Participar en altercados, peleas o desórdenes públicos.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b) Introducir o utilizar cualquier clase de armas u objetos punzantes, cortantes, o de peso superior a 500 gramos/mililitros susceptibles de utilizarse como proyectiles.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c) Introducir o estar en posesión de bengalas, petardos o productos inflamables.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d) Encontrarse bajo los efectos de bebidas alcohólicas o estupefacientes.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e) Introducir o vender bebidas alcohólicas con una graduación superior al 1 por 100 o sustancias estupefacientes.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f) Introducir o exhibir pancartas, banderas o símbolos con mensajes que inciten a la violencia o sean discriminatorias.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g) Realizar cánticos, expresiones, sonidos o actitudes que inciten a la violencia o tengan una finalidad vejatoria.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h) Irrumpir en el terreno de juego.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i) Haber sido sancionado con la prohibición de acceso a cualquier recinto deportivo.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Por último se hará constar el </a:t>
                      </a:r>
                      <a:r>
                        <a:rPr kumimoji="0" lang="es-ES" alt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precio de la entrada y tributos </a:t>
                      </a:r>
                      <a:r>
                        <a:rPr kumimoji="0" lang="es-ES" alt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 graven la operación.</a:t>
                      </a:r>
                      <a:endParaRPr kumimoji="0" lang="es-ES_tradnl" altLang="es-E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65800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3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1009792939_13122010133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1055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3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59832" y="119675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Confidencialidad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79512" y="1989995"/>
            <a:ext cx="88569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/>
              <a:t>El abajo firmante, en condición de empleado y en consideración de la relación laboral que mantengo con XXX, así como del acceso que se me permite a su información, documentos, archivos y bases de datos, </a:t>
            </a:r>
            <a:r>
              <a:rPr lang="es-ES" sz="1500" b="1" dirty="0"/>
              <a:t>declaro</a:t>
            </a:r>
            <a:r>
              <a:rPr lang="es-ES" sz="1500" dirty="0"/>
              <a:t> por la presente que:</a:t>
            </a:r>
          </a:p>
          <a:p>
            <a:r>
              <a:rPr lang="es-ES" sz="1500" dirty="0"/>
              <a:t> </a:t>
            </a:r>
          </a:p>
          <a:p>
            <a:pPr lvl="0"/>
            <a:r>
              <a:rPr lang="es-ES" sz="1500" dirty="0"/>
              <a:t>Soy plenamente consciente de que la empresa XXX es la responsable de organizar YYYY, y de la importancia de mis responsabilidades en el seno de dicha organización, en cuanto a no poner en peligro la integridad, disponibilidad y confidencialidad de la información a la que haya tenido, tengo o tenga en el futuro acceso.</a:t>
            </a:r>
          </a:p>
          <a:p>
            <a:r>
              <a:rPr lang="es-ES" sz="1500" dirty="0"/>
              <a:t> </a:t>
            </a:r>
          </a:p>
          <a:p>
            <a:pPr lvl="0"/>
            <a:r>
              <a:rPr lang="es-ES" sz="1500" dirty="0"/>
              <a:t>Me comprometo a cumplir todas las disposiciones relativas a la política de XXX en materia de acceso, uso y difusión de información, y a no divulgar la información que haya recibido o reciba a lo largo de mi relación con XXX, subsistiendo este deber de secreto aun después de finalizada, dicha relación y tanto si ésta como información es propiedad de XXX como si pertenece a un tercero relacionado por cualquier vía, cualquiera que sea la forma de acceso a tales datos o información y el soporte en el que consten, quedando absolutamente prohibido obtener copias sin previa autorización.</a:t>
            </a:r>
          </a:p>
          <a:p>
            <a:r>
              <a:rPr lang="es-ES" sz="1500" dirty="0"/>
              <a:t> </a:t>
            </a:r>
          </a:p>
          <a:p>
            <a:pPr lvl="0"/>
            <a:r>
              <a:rPr lang="es-ES" sz="1500" dirty="0"/>
              <a:t>Entiendo que el incumplimiento de cualesquiera de las obligaciones que constan en el presente documento, intencionadamente o por negligencia, podrían implicar en su caso, las sanciones disciplinarias correspondientes por parte de la XXX y la posible reclamación por parte de la misma de los daños económicos causados.</a:t>
            </a:r>
          </a:p>
        </p:txBody>
      </p:sp>
    </p:spTree>
    <p:extLst>
      <p:ext uri="{BB962C8B-B14F-4D97-AF65-F5344CB8AC3E}">
        <p14:creationId xmlns:p14="http://schemas.microsoft.com/office/powerpoint/2010/main" val="39688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910058_big_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16113"/>
            <a:ext cx="5256213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3" descr="comodo_y_luminoso_apartamento_a_100_metros_de_la_playa_1008745368542381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492375"/>
            <a:ext cx="360045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Oval 4"/>
          <p:cNvSpPr>
            <a:spLocks noChangeArrowheads="1"/>
          </p:cNvSpPr>
          <p:nvPr/>
        </p:nvSpPr>
        <p:spPr bwMode="auto">
          <a:xfrm>
            <a:off x="5795963" y="3357563"/>
            <a:ext cx="528637" cy="4667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6597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95288" y="2071876"/>
            <a:ext cx="86042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000" dirty="0" smtClean="0"/>
              <a:t>- </a:t>
            </a:r>
            <a:r>
              <a:rPr lang="es-ES" altLang="es-ES" sz="2000" dirty="0"/>
              <a:t>Determinar los principios básicos y de organización del evento.</a:t>
            </a:r>
          </a:p>
          <a:p>
            <a:pPr eaLnBrk="1" hangingPunct="1"/>
            <a:r>
              <a:rPr lang="es-ES" altLang="es-ES" sz="2000" dirty="0"/>
              <a:t>- Establecer las obligaciones y derechos exigibles a cada una de las partes en lo referente a los alojamientos y los transportes.</a:t>
            </a:r>
          </a:p>
          <a:p>
            <a:pPr eaLnBrk="1" hangingPunct="1"/>
            <a:r>
              <a:rPr lang="es-ES" altLang="es-ES" sz="2000" dirty="0"/>
              <a:t>- Concretar los detalles de la organización y el programa deportivo.</a:t>
            </a:r>
          </a:p>
          <a:p>
            <a:pPr eaLnBrk="1" hangingPunct="1"/>
            <a:r>
              <a:rPr lang="es-ES" altLang="es-ES" sz="2000" dirty="0"/>
              <a:t>- Establecer las instalaciones deportivas necesarias.</a:t>
            </a:r>
          </a:p>
          <a:p>
            <a:pPr eaLnBrk="1" hangingPunct="1"/>
            <a:r>
              <a:rPr lang="es-ES" altLang="es-ES" sz="2000" dirty="0"/>
              <a:t>- Las obligaciones financieras y comerciales adquiridas.</a:t>
            </a:r>
          </a:p>
          <a:p>
            <a:pPr eaLnBrk="1" hangingPunct="1"/>
            <a:r>
              <a:rPr lang="es-ES" altLang="es-ES" sz="2000" dirty="0"/>
              <a:t>- La cobertura y servicios médicos ofertados.</a:t>
            </a:r>
          </a:p>
          <a:p>
            <a:pPr eaLnBrk="1" hangingPunct="1"/>
            <a:r>
              <a:rPr lang="es-ES" altLang="es-ES" sz="2000" dirty="0"/>
              <a:t>- Todas las publicaciones que se deberán editar.</a:t>
            </a:r>
          </a:p>
          <a:p>
            <a:pPr eaLnBrk="1" hangingPunct="1"/>
            <a:r>
              <a:rPr lang="es-ES" altLang="es-ES" sz="2000" dirty="0"/>
              <a:t>- La organización de las ceremonias.</a:t>
            </a:r>
          </a:p>
          <a:p>
            <a:pPr eaLnBrk="1" hangingPunct="1"/>
            <a:r>
              <a:rPr lang="es-ES" altLang="es-ES" sz="2000" dirty="0"/>
              <a:t>- Las obligaciones posteriores a la celebración del evento deportivo.</a:t>
            </a:r>
          </a:p>
          <a:p>
            <a:pPr eaLnBrk="1" hangingPunct="1"/>
            <a:r>
              <a:rPr lang="es-ES" altLang="es-ES" sz="2000" dirty="0"/>
              <a:t>- Duración y las causas de resolución del contrato.</a:t>
            </a:r>
          </a:p>
          <a:p>
            <a:pPr eaLnBrk="1" hangingPunct="1"/>
            <a:r>
              <a:rPr lang="es-ES" altLang="es-ES" sz="2000" dirty="0"/>
              <a:t>- Las indemnizaciones en el caso de incumplimientos.</a:t>
            </a:r>
          </a:p>
          <a:p>
            <a:pPr eaLnBrk="1" hangingPunct="1"/>
            <a:r>
              <a:rPr lang="es-ES" altLang="es-ES" sz="2000" dirty="0"/>
              <a:t>- Otros aspectos.</a:t>
            </a:r>
            <a:endParaRPr lang="es-ES_tradnl" altLang="es-ES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483768" y="134076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Contrato de organización</a:t>
            </a:r>
            <a:r>
              <a:rPr lang="es-ES_tradnl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83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259632" y="1743774"/>
            <a:ext cx="727159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200" dirty="0" smtClean="0"/>
              <a:t>Acreditaciones</a:t>
            </a:r>
            <a:endParaRPr lang="es-ES" altLang="es-ES" sz="2200" dirty="0"/>
          </a:p>
          <a:p>
            <a:pPr eaLnBrk="1" hangingPunct="1"/>
            <a:r>
              <a:rPr lang="es-ES" altLang="es-ES" sz="2200" dirty="0"/>
              <a:t>Control de resultados</a:t>
            </a:r>
          </a:p>
          <a:p>
            <a:pPr eaLnBrk="1" hangingPunct="1"/>
            <a:r>
              <a:rPr lang="es-ES" altLang="es-ES" sz="2200" dirty="0"/>
              <a:t>Servicios tecnológicos</a:t>
            </a:r>
          </a:p>
          <a:p>
            <a:pPr eaLnBrk="1" hangingPunct="1"/>
            <a:r>
              <a:rPr lang="es-ES" altLang="es-ES" sz="2200" dirty="0"/>
              <a:t>Catering</a:t>
            </a:r>
          </a:p>
          <a:p>
            <a:pPr eaLnBrk="1" hangingPunct="1"/>
            <a:r>
              <a:rPr lang="es-ES" altLang="es-ES" sz="2200" dirty="0"/>
              <a:t>Seguridad</a:t>
            </a:r>
          </a:p>
          <a:p>
            <a:pPr eaLnBrk="1" hangingPunct="1"/>
            <a:r>
              <a:rPr lang="es-ES" altLang="es-ES" sz="2200" dirty="0"/>
              <a:t>Limpieza</a:t>
            </a:r>
          </a:p>
          <a:p>
            <a:pPr eaLnBrk="1" hangingPunct="1"/>
            <a:r>
              <a:rPr lang="es-ES" altLang="es-ES" sz="2200" dirty="0"/>
              <a:t>Venta de entradas</a:t>
            </a:r>
          </a:p>
          <a:p>
            <a:pPr eaLnBrk="1" hangingPunct="1"/>
            <a:r>
              <a:rPr lang="es-ES" altLang="es-ES" sz="2200" dirty="0"/>
              <a:t>Señalética y publicidad (look)</a:t>
            </a:r>
          </a:p>
          <a:p>
            <a:pPr eaLnBrk="1" hangingPunct="1"/>
            <a:r>
              <a:rPr lang="es-ES" altLang="es-ES" sz="2200" dirty="0"/>
              <a:t>Servicios médicos y de ambulancia</a:t>
            </a:r>
          </a:p>
          <a:p>
            <a:pPr eaLnBrk="1" hangingPunct="1"/>
            <a:r>
              <a:rPr lang="es-ES" altLang="es-ES" sz="2200" dirty="0"/>
              <a:t>Equipamiento</a:t>
            </a:r>
          </a:p>
          <a:p>
            <a:pPr eaLnBrk="1" hangingPunct="1"/>
            <a:r>
              <a:rPr lang="es-ES" altLang="es-ES" sz="2200" dirty="0"/>
              <a:t>Montaje y desmontaje</a:t>
            </a:r>
          </a:p>
          <a:p>
            <a:pPr eaLnBrk="1" hangingPunct="1"/>
            <a:r>
              <a:rPr lang="es-ES" altLang="es-ES" sz="2200" dirty="0"/>
              <a:t>Otros</a:t>
            </a:r>
            <a:endParaRPr lang="es-ES_tradnl" altLang="es-ES" sz="2200" dirty="0"/>
          </a:p>
        </p:txBody>
      </p:sp>
      <p:pic>
        <p:nvPicPr>
          <p:cNvPr id="24579" name="Picture 6" descr="atdp_acreditacio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43774"/>
            <a:ext cx="42513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403648" y="119675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Contratos de servicios </a:t>
            </a: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(externalización de ciertos servicios</a:t>
            </a:r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s-ES" alt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4"/>
          <p:cNvSpPr>
            <a:spLocks noChangeArrowheads="1"/>
          </p:cNvSpPr>
          <p:nvPr/>
        </p:nvSpPr>
        <p:spPr bwMode="auto">
          <a:xfrm>
            <a:off x="1620465" y="4077742"/>
            <a:ext cx="2016125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400" b="1" dirty="0"/>
              <a:t>Contratos </a:t>
            </a:r>
          </a:p>
          <a:p>
            <a:pPr algn="ctr" eaLnBrk="1" hangingPunct="1"/>
            <a:r>
              <a:rPr lang="es-ES" altLang="es-ES" sz="2400" b="1" dirty="0"/>
              <a:t>patrocinio</a:t>
            </a:r>
            <a:endParaRPr lang="es-ES_tradnl" altLang="es-ES" sz="2400" b="1" dirty="0"/>
          </a:p>
        </p:txBody>
      </p:sp>
      <p:sp>
        <p:nvSpPr>
          <p:cNvPr id="25603" name="Oval 6"/>
          <p:cNvSpPr>
            <a:spLocks noChangeArrowheads="1"/>
          </p:cNvSpPr>
          <p:nvPr/>
        </p:nvSpPr>
        <p:spPr bwMode="auto">
          <a:xfrm>
            <a:off x="1331540" y="1484982"/>
            <a:ext cx="2016125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400" b="1"/>
              <a:t>Contratos </a:t>
            </a:r>
          </a:p>
          <a:p>
            <a:pPr algn="ctr" eaLnBrk="1" hangingPunct="1"/>
            <a:r>
              <a:rPr lang="es-ES" altLang="es-ES" sz="2400" b="1"/>
              <a:t>laborales</a:t>
            </a:r>
            <a:endParaRPr lang="es-ES_tradnl" altLang="es-ES" sz="2400" b="1"/>
          </a:p>
        </p:txBody>
      </p:sp>
      <p:sp>
        <p:nvSpPr>
          <p:cNvPr id="25604" name="Oval 7"/>
          <p:cNvSpPr>
            <a:spLocks noChangeArrowheads="1"/>
          </p:cNvSpPr>
          <p:nvPr/>
        </p:nvSpPr>
        <p:spPr bwMode="auto">
          <a:xfrm>
            <a:off x="3923927" y="2491829"/>
            <a:ext cx="2016125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400" b="1"/>
              <a:t>Contratos </a:t>
            </a:r>
          </a:p>
          <a:p>
            <a:pPr algn="ctr" eaLnBrk="1" hangingPunct="1"/>
            <a:r>
              <a:rPr lang="es-ES" altLang="es-ES" sz="2000" b="1"/>
              <a:t>Derechos</a:t>
            </a:r>
          </a:p>
          <a:p>
            <a:pPr algn="ctr" eaLnBrk="1" hangingPunct="1"/>
            <a:r>
              <a:rPr lang="es-ES" altLang="es-ES" sz="2000" b="1"/>
              <a:t>retransmisión</a:t>
            </a:r>
            <a:endParaRPr lang="es-ES_tradnl" altLang="es-ES" sz="2000" b="1"/>
          </a:p>
        </p:txBody>
      </p:sp>
      <p:sp>
        <p:nvSpPr>
          <p:cNvPr id="25605" name="Oval 8"/>
          <p:cNvSpPr>
            <a:spLocks noChangeArrowheads="1"/>
          </p:cNvSpPr>
          <p:nvPr/>
        </p:nvSpPr>
        <p:spPr bwMode="auto">
          <a:xfrm>
            <a:off x="6516315" y="1412329"/>
            <a:ext cx="2016125" cy="172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400" b="1"/>
              <a:t>Contratos </a:t>
            </a:r>
          </a:p>
          <a:p>
            <a:pPr algn="ctr" eaLnBrk="1" hangingPunct="1"/>
            <a:r>
              <a:rPr lang="es-ES" altLang="es-ES" sz="2400" b="1"/>
              <a:t>licencia</a:t>
            </a:r>
            <a:endParaRPr lang="es-ES_tradnl" altLang="es-ES" sz="2400" b="1"/>
          </a:p>
        </p:txBody>
      </p:sp>
      <p:sp>
        <p:nvSpPr>
          <p:cNvPr id="25606" name="Oval 9"/>
          <p:cNvSpPr>
            <a:spLocks noChangeArrowheads="1"/>
          </p:cNvSpPr>
          <p:nvPr/>
        </p:nvSpPr>
        <p:spPr bwMode="auto">
          <a:xfrm>
            <a:off x="5940052" y="4365079"/>
            <a:ext cx="2376760" cy="187223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400" b="1" dirty="0"/>
              <a:t>Contratos </a:t>
            </a:r>
          </a:p>
          <a:p>
            <a:pPr algn="ctr" eaLnBrk="1" hangingPunct="1"/>
            <a:r>
              <a:rPr lang="es-ES" altLang="es-ES" sz="2300" b="1" dirty="0"/>
              <a:t>dirección obra y</a:t>
            </a:r>
          </a:p>
          <a:p>
            <a:pPr algn="ctr" eaLnBrk="1" hangingPunct="1"/>
            <a:r>
              <a:rPr lang="es-ES" altLang="es-ES" sz="2300" b="1" dirty="0"/>
              <a:t>construcción</a:t>
            </a:r>
            <a:endParaRPr lang="es-ES_tradnl" altLang="es-ES" sz="2300" b="1" dirty="0"/>
          </a:p>
        </p:txBody>
      </p:sp>
    </p:spTree>
    <p:extLst>
      <p:ext uri="{BB962C8B-B14F-4D97-AF65-F5344CB8AC3E}">
        <p14:creationId xmlns:p14="http://schemas.microsoft.com/office/powerpoint/2010/main" val="903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259632" y="1340768"/>
            <a:ext cx="788436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900" dirty="0"/>
              <a:t>La celebración de actividades, eventos o competiciones deportivas en espacios públicos (calles, carreteras, playas, puertos, etcétera) sin obtener previamente la necesaria y preceptiva autorización, puede suponer sanciones económicas e incluso la cancelación del evento.</a:t>
            </a:r>
            <a:endParaRPr lang="es-ES_tradnl" altLang="es-ES" sz="1900" dirty="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131840" y="893664"/>
            <a:ext cx="38888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400" b="1" dirty="0"/>
              <a:t>Permisos necesarios</a:t>
            </a:r>
            <a:r>
              <a:rPr lang="es-ES_tradnl" altLang="es-ES" sz="2400" dirty="0"/>
              <a:t> </a:t>
            </a:r>
          </a:p>
        </p:txBody>
      </p:sp>
      <p:graphicFrame>
        <p:nvGraphicFramePr>
          <p:cNvPr id="15465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63306"/>
              </p:ext>
            </p:extLst>
          </p:nvPr>
        </p:nvGraphicFramePr>
        <p:xfrm>
          <a:off x="611188" y="2840338"/>
          <a:ext cx="7921625" cy="3108942"/>
        </p:xfrm>
        <a:graphic>
          <a:graphicData uri="http://schemas.openxmlformats.org/drawingml/2006/table">
            <a:tbl>
              <a:tblPr/>
              <a:tblGrid>
                <a:gridCol w="7921625">
                  <a:extLst>
                    <a:ext uri="{9D8B030D-6E8A-4147-A177-3AD203B41FA5}">
                      <a16:colId xmlns="" xmlns:a16="http://schemas.microsoft.com/office/drawing/2014/main" val="2535879781"/>
                    </a:ext>
                  </a:extLst>
                </a:gridCol>
              </a:tblGrid>
              <a:tr h="3108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STSJ Comunidad Valenciana 357/1999 (Sala de lo Contencioso-Administrativo, Sección 3ª), de 27 febrero</a:t>
                      </a:r>
                      <a:endParaRPr kumimoji="0" lang="es-ES_tradnl" altLang="es-E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La práctica de un deporte potencialmente peligroso en un camino público está condicionada a la necesaria autorización municipal y a la disposición de medidas de control y seguridad en orden a minimizar los riesgos para personas y bienes. Por lo tanto, el organizador debe solicitar dicha autorización y disponer de las medidas de prevención y seguridad adecuadas.</a:t>
                      </a:r>
                      <a:endParaRPr kumimoji="0" lang="es-ES" altLang="es-E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35533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7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2" name="Picture 4" descr="1381321225_shutterstock_764969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40263"/>
            <a:ext cx="7344048" cy="312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14" name="Picture 6" descr="imagen-sin-fines-de-luc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15843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2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2554288" y="980728"/>
            <a:ext cx="410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altLang="es-ES" sz="2400" b="1"/>
              <a:t>Programa de Voluntariado</a:t>
            </a: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468313" y="2129507"/>
            <a:ext cx="835183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s-ES" sz="2000" dirty="0"/>
              <a:t>a) Denominación.</a:t>
            </a:r>
          </a:p>
          <a:p>
            <a:r>
              <a:rPr lang="es-ES" altLang="es-ES" sz="2000" dirty="0"/>
              <a:t>b) Identificación del responsable del programa.</a:t>
            </a:r>
          </a:p>
          <a:p>
            <a:r>
              <a:rPr lang="es-ES" altLang="es-ES" sz="2000" dirty="0"/>
              <a:t>c) Fines y objetivos que se proponga.</a:t>
            </a:r>
          </a:p>
          <a:p>
            <a:r>
              <a:rPr lang="es-ES" altLang="es-ES" sz="2000" dirty="0"/>
              <a:t>d) Descripción de las actividades que comprenda.</a:t>
            </a:r>
          </a:p>
          <a:p>
            <a:r>
              <a:rPr lang="es-ES" altLang="es-ES" sz="2000" dirty="0"/>
              <a:t>e) Ámbito territorial que abarque.</a:t>
            </a:r>
          </a:p>
          <a:p>
            <a:r>
              <a:rPr lang="es-ES" altLang="es-ES" sz="2000" dirty="0"/>
              <a:t>f) Duración prevista para su ejecución.</a:t>
            </a:r>
          </a:p>
          <a:p>
            <a:r>
              <a:rPr lang="es-ES" altLang="es-ES" sz="2000" dirty="0"/>
              <a:t>g) Número de voluntarios necesario, el perfil adecuado para los cometidos que vayan a desarrollar y la cualificación o formación exigible.</a:t>
            </a:r>
          </a:p>
          <a:p>
            <a:r>
              <a:rPr lang="es-ES" altLang="es-ES" sz="2000" dirty="0"/>
              <a:t>h) Criterios para determinar, en su caso, el perfil de las personas destinatarias del programa.</a:t>
            </a:r>
          </a:p>
          <a:p>
            <a:r>
              <a:rPr lang="es-ES" altLang="es-ES" sz="2000" dirty="0"/>
              <a:t>i) Medios y recursos precisos para llevarlo a cabo.</a:t>
            </a:r>
          </a:p>
          <a:p>
            <a:r>
              <a:rPr lang="es-ES" altLang="es-ES" sz="2000" dirty="0"/>
              <a:t>j) Mecanismos de control, seguimiento y evaluación.</a:t>
            </a:r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3203575" y="1630016"/>
            <a:ext cx="28082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200" b="1" dirty="0"/>
              <a:t>Contenido mínimo</a:t>
            </a:r>
            <a:endParaRPr lang="es-ES" altLang="es-E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2844675" y="2061146"/>
            <a:ext cx="61198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s-ES" altLang="es-ES" sz="2000"/>
              <a:t>Información; formación; igualdad; acreditación; reconocimiento…</a:t>
            </a:r>
          </a:p>
          <a:p>
            <a:pPr>
              <a:buFontTx/>
              <a:buChar char="-"/>
            </a:pPr>
            <a:r>
              <a:rPr lang="es-ES" altLang="es-ES" sz="2000"/>
              <a:t>Cobertura riesgos accidente, enfermedad y RC</a:t>
            </a:r>
          </a:p>
          <a:p>
            <a:pPr>
              <a:buFontTx/>
              <a:buChar char="-"/>
            </a:pPr>
            <a:r>
              <a:rPr lang="es-ES" altLang="es-ES" sz="2000"/>
              <a:t>Reembolsar los gastos realizados</a:t>
            </a:r>
          </a:p>
        </p:txBody>
      </p:sp>
      <p:sp>
        <p:nvSpPr>
          <p:cNvPr id="220163" name="Oval 3"/>
          <p:cNvSpPr>
            <a:spLocks noChangeArrowheads="1"/>
          </p:cNvSpPr>
          <p:nvPr/>
        </p:nvSpPr>
        <p:spPr bwMode="auto">
          <a:xfrm>
            <a:off x="899988" y="2061146"/>
            <a:ext cx="1655762" cy="1439862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/>
              <a:t>Derechos</a:t>
            </a:r>
          </a:p>
        </p:txBody>
      </p:sp>
      <p:sp>
        <p:nvSpPr>
          <p:cNvPr id="220164" name="Oval 4"/>
          <p:cNvSpPr>
            <a:spLocks noChangeArrowheads="1"/>
          </p:cNvSpPr>
          <p:nvPr/>
        </p:nvSpPr>
        <p:spPr bwMode="auto">
          <a:xfrm>
            <a:off x="6300788" y="3860800"/>
            <a:ext cx="1871662" cy="15843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/>
              <a:t>Obligaciones</a:t>
            </a:r>
          </a:p>
        </p:txBody>
      </p:sp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827584" y="4076700"/>
            <a:ext cx="5689104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altLang="es-ES" sz="2000" dirty="0"/>
              <a:t>-Cumplir compromiso; confidencialidad; respeto; formarse; diligencia…</a:t>
            </a:r>
          </a:p>
          <a:p>
            <a:r>
              <a:rPr lang="es-ES" altLang="es-ES" sz="2000" dirty="0"/>
              <a:t>-Cumplir medidas seguridad; respetar materiales</a:t>
            </a:r>
          </a:p>
          <a:p>
            <a:r>
              <a:rPr lang="es-ES" altLang="es-ES" sz="2000" dirty="0"/>
              <a:t>-Rechazar contraprestación material o económico</a:t>
            </a:r>
          </a:p>
        </p:txBody>
      </p:sp>
    </p:spTree>
    <p:extLst>
      <p:ext uri="{BB962C8B-B14F-4D97-AF65-F5344CB8AC3E}">
        <p14:creationId xmlns:p14="http://schemas.microsoft.com/office/powerpoint/2010/main" val="912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23850" y="1551533"/>
            <a:ext cx="84963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2000" b="1" dirty="0" smtClean="0"/>
              <a:t>                                            Contenido</a:t>
            </a:r>
            <a:r>
              <a:rPr lang="es-ES_tradnl" altLang="es-ES" sz="2000" b="1" dirty="0"/>
              <a:t>:</a:t>
            </a:r>
          </a:p>
          <a:p>
            <a:pPr eaLnBrk="1" hangingPunct="1"/>
            <a:endParaRPr lang="es-ES_tradnl" altLang="es-ES" sz="2000" b="1" dirty="0"/>
          </a:p>
          <a:p>
            <a:pPr eaLnBrk="1" hangingPunct="1"/>
            <a:r>
              <a:rPr lang="es-ES_tradnl" altLang="es-ES" sz="2000" dirty="0"/>
              <a:t>- La </a:t>
            </a:r>
            <a:r>
              <a:rPr lang="es-ES_tradnl" altLang="es-ES" sz="2000" b="1" dirty="0"/>
              <a:t>descripción</a:t>
            </a:r>
            <a:r>
              <a:rPr lang="es-ES_tradnl" altLang="es-ES" sz="2000" dirty="0"/>
              <a:t> de las </a:t>
            </a:r>
            <a:r>
              <a:rPr lang="es-ES_tradnl" altLang="es-ES" sz="2000" b="1" dirty="0"/>
              <a:t>funciones</a:t>
            </a:r>
            <a:r>
              <a:rPr lang="es-ES_tradnl" altLang="es-ES" sz="2000" dirty="0"/>
              <a:t> a desarrollar por parte del voluntario.</a:t>
            </a:r>
          </a:p>
          <a:p>
            <a:pPr eaLnBrk="1" hangingPunct="1"/>
            <a:r>
              <a:rPr lang="es-ES_tradnl" altLang="es-ES" sz="2000" dirty="0"/>
              <a:t>- El </a:t>
            </a:r>
            <a:r>
              <a:rPr lang="es-ES_tradnl" altLang="es-ES" sz="2000" b="1" dirty="0"/>
              <a:t>tiempo</a:t>
            </a:r>
            <a:r>
              <a:rPr lang="es-ES_tradnl" altLang="es-ES" sz="2000" dirty="0"/>
              <a:t> de </a:t>
            </a:r>
            <a:r>
              <a:rPr lang="es-ES_tradnl" altLang="es-ES" sz="2000" b="1" dirty="0"/>
              <a:t>dedicación </a:t>
            </a:r>
            <a:r>
              <a:rPr lang="es-ES_tradnl" altLang="es-ES" sz="2000" dirty="0"/>
              <a:t>y </a:t>
            </a:r>
            <a:r>
              <a:rPr lang="es-ES_tradnl" altLang="es-ES" sz="2000" b="1" dirty="0"/>
              <a:t>horario</a:t>
            </a:r>
            <a:r>
              <a:rPr lang="es-ES_tradnl" altLang="es-ES" sz="2000" dirty="0"/>
              <a:t> establecido.</a:t>
            </a:r>
          </a:p>
          <a:p>
            <a:pPr eaLnBrk="1" hangingPunct="1"/>
            <a:r>
              <a:rPr lang="es-ES_tradnl" altLang="es-ES" sz="2000" dirty="0"/>
              <a:t>- El hecho de la </a:t>
            </a:r>
            <a:r>
              <a:rPr lang="es-ES_tradnl" altLang="es-ES" sz="2000" b="1" dirty="0"/>
              <a:t>aceptación </a:t>
            </a:r>
            <a:r>
              <a:rPr lang="es-ES_tradnl" altLang="es-ES" sz="2000" dirty="0"/>
              <a:t>libre y voluntaria de la función a realizar.</a:t>
            </a:r>
          </a:p>
          <a:p>
            <a:pPr eaLnBrk="1" hangingPunct="1"/>
            <a:r>
              <a:rPr lang="es-ES_tradnl" altLang="es-ES" sz="2000" dirty="0"/>
              <a:t>- La enumeración de los </a:t>
            </a:r>
            <a:r>
              <a:rPr lang="es-ES_tradnl" altLang="es-ES" sz="2000" b="1" dirty="0"/>
              <a:t>derechos y obligaciones</a:t>
            </a:r>
            <a:r>
              <a:rPr lang="es-ES_tradnl" altLang="es-ES" sz="2000" dirty="0"/>
              <a:t> de las dos partes.</a:t>
            </a:r>
          </a:p>
          <a:p>
            <a:pPr eaLnBrk="1" hangingPunct="1"/>
            <a:r>
              <a:rPr lang="es-ES_tradnl" altLang="es-ES" sz="2000" dirty="0"/>
              <a:t>- El proceso de </a:t>
            </a:r>
            <a:r>
              <a:rPr lang="es-ES_tradnl" altLang="es-ES" sz="2000" b="1" dirty="0"/>
              <a:t>formación</a:t>
            </a:r>
            <a:r>
              <a:rPr lang="es-ES_tradnl" altLang="es-ES" sz="2000" dirty="0"/>
              <a:t> que se requiere.</a:t>
            </a:r>
          </a:p>
          <a:p>
            <a:pPr eaLnBrk="1" hangingPunct="1"/>
            <a:r>
              <a:rPr lang="es-ES_tradnl" altLang="es-ES" sz="2000" dirty="0"/>
              <a:t>- La </a:t>
            </a:r>
            <a:r>
              <a:rPr lang="es-ES_tradnl" altLang="es-ES" sz="2000" b="1" dirty="0"/>
              <a:t>duración</a:t>
            </a:r>
            <a:r>
              <a:rPr lang="es-ES_tradnl" altLang="es-ES" sz="2000" dirty="0"/>
              <a:t> del compromiso.</a:t>
            </a:r>
          </a:p>
          <a:p>
            <a:pPr eaLnBrk="1" hangingPunct="1">
              <a:buFontTx/>
              <a:buChar char="-"/>
            </a:pPr>
            <a:r>
              <a:rPr lang="es-ES_tradnl" altLang="es-ES" sz="2000" dirty="0"/>
              <a:t> Las condiciones y la forma de </a:t>
            </a:r>
            <a:r>
              <a:rPr lang="es-ES_tradnl" altLang="es-ES" sz="2000" b="1" dirty="0"/>
              <a:t>finalización</a:t>
            </a:r>
            <a:r>
              <a:rPr lang="es-ES_tradnl" altLang="es-ES" sz="2000" dirty="0"/>
              <a:t> del compromiso y de la desvinculación por las dos partes.</a:t>
            </a:r>
          </a:p>
          <a:p>
            <a:pPr>
              <a:buFontTx/>
              <a:buChar char="-"/>
            </a:pPr>
            <a:r>
              <a:rPr lang="es-ES_tradnl" altLang="es-ES" sz="2000" dirty="0"/>
              <a:t> Régimen </a:t>
            </a:r>
            <a:r>
              <a:rPr lang="es-ES_tradnl" altLang="es-ES" sz="2000" b="1" dirty="0"/>
              <a:t>dirimir</a:t>
            </a:r>
            <a:r>
              <a:rPr lang="es-ES_tradnl" altLang="es-ES" sz="2000" dirty="0"/>
              <a:t> los conflictos.</a:t>
            </a:r>
          </a:p>
          <a:p>
            <a:pPr>
              <a:buFontTx/>
              <a:buChar char="-"/>
            </a:pPr>
            <a:r>
              <a:rPr lang="es-ES_tradnl" altLang="es-ES" sz="2000" dirty="0"/>
              <a:t> Los </a:t>
            </a:r>
            <a:r>
              <a:rPr lang="es-ES_tradnl" altLang="es-ES" sz="2000" b="1" dirty="0"/>
              <a:t>gastos</a:t>
            </a:r>
            <a:r>
              <a:rPr lang="es-ES_tradnl" altLang="es-ES" sz="2000" dirty="0"/>
              <a:t> a compensar y su </a:t>
            </a:r>
            <a:r>
              <a:rPr lang="es-ES_tradnl" altLang="es-ES" sz="2000" b="1" dirty="0"/>
              <a:t>cuantía</a:t>
            </a:r>
            <a:r>
              <a:rPr lang="es-ES_tradnl" altLang="es-ES" sz="2000" dirty="0"/>
              <a:t>.</a:t>
            </a:r>
          </a:p>
          <a:p>
            <a:pPr>
              <a:buFontTx/>
              <a:buChar char="-"/>
            </a:pPr>
            <a:r>
              <a:rPr lang="es-ES_tradnl" altLang="es-ES" sz="2000" dirty="0"/>
              <a:t> La existencia de un </a:t>
            </a:r>
            <a:r>
              <a:rPr lang="es-ES_tradnl" altLang="es-ES" sz="2000" b="1" dirty="0"/>
              <a:t>seguro</a:t>
            </a:r>
            <a:r>
              <a:rPr lang="es-ES_tradnl" altLang="es-ES" sz="2000" dirty="0"/>
              <a:t>.</a:t>
            </a:r>
          </a:p>
          <a:p>
            <a:pPr eaLnBrk="1" hangingPunct="1"/>
            <a:endParaRPr lang="es-ES_tradnl" altLang="es-ES" sz="2000" dirty="0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763688" y="1036870"/>
            <a:ext cx="61685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400" b="1" dirty="0"/>
              <a:t>Acuerdo / Compromiso de Voluntariado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843097" y="4941168"/>
            <a:ext cx="2089150" cy="12954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/>
              <a:t>Por escrito</a:t>
            </a:r>
          </a:p>
          <a:p>
            <a:pPr algn="ctr"/>
            <a:r>
              <a:rPr lang="es-ES" altLang="es-ES" sz="2400"/>
              <a:t>duplicado</a:t>
            </a:r>
          </a:p>
        </p:txBody>
      </p:sp>
    </p:spTree>
    <p:extLst>
      <p:ext uri="{BB962C8B-B14F-4D97-AF65-F5344CB8AC3E}">
        <p14:creationId xmlns:p14="http://schemas.microsoft.com/office/powerpoint/2010/main" val="42746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187625" y="1147176"/>
            <a:ext cx="784887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100" dirty="0"/>
              <a:t>Aportar los tickets o facturas que justifican el gasto </a:t>
            </a:r>
            <a:r>
              <a:rPr lang="es-ES" altLang="es-ES" sz="2100" dirty="0" smtClean="0"/>
              <a:t>soportado</a:t>
            </a:r>
            <a:endParaRPr lang="es-ES_tradnl" altLang="es-ES" sz="2100" dirty="0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468313" y="1845221"/>
            <a:ext cx="8208962" cy="3455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468313" y="2140982"/>
            <a:ext cx="8351837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1900" dirty="0"/>
              <a:t>HE RECIBIDO LA CANTIDAD DE XXX EUROS (XXX €), DE YYY, EN CONCEPTO DE COMPENSACIÓN DE LOS GASTOS DE KILOMETRAJE POR LA ASISTENCIA A MIS ACTIVIDADES DE VOLUNTARIADO SEGÚN ACUERDO DE FECHA </a:t>
            </a:r>
            <a:r>
              <a:rPr lang="es-ES_tradnl" altLang="es-ES" sz="1900" dirty="0" smtClean="0"/>
              <a:t>31/05/2016, </a:t>
            </a:r>
            <a:r>
              <a:rPr lang="es-ES_tradnl" altLang="es-ES" sz="1900" dirty="0"/>
              <a:t>SEGÚN EL DETALLE SIGUIENTE:</a:t>
            </a:r>
          </a:p>
          <a:p>
            <a:pPr eaLnBrk="1" hangingPunct="1"/>
            <a:endParaRPr lang="es-ES_tradnl" altLang="es-ES" sz="1900" dirty="0"/>
          </a:p>
          <a:p>
            <a:pPr eaLnBrk="1" hangingPunct="1"/>
            <a:r>
              <a:rPr lang="es-ES_tradnl" altLang="es-ES" sz="1900" dirty="0" smtClean="0"/>
              <a:t>9/05/2017</a:t>
            </a:r>
            <a:r>
              <a:rPr lang="es-ES_tradnl" altLang="es-ES" sz="1900" dirty="0"/>
              <a:t>: Identificar desplazamiento nº km x 0,19 euros = XX euros</a:t>
            </a:r>
          </a:p>
          <a:p>
            <a:pPr eaLnBrk="1" hangingPunct="1"/>
            <a:r>
              <a:rPr lang="es-ES_tradnl" altLang="es-ES" sz="1900" dirty="0" smtClean="0"/>
              <a:t>12/05/2017</a:t>
            </a:r>
            <a:r>
              <a:rPr lang="es-ES_tradnl" altLang="es-ES" sz="1900" dirty="0"/>
              <a:t>: Identificar desplazamiento nº km x 0,19 euros = XX euros</a:t>
            </a:r>
            <a:endParaRPr lang="es-ES" altLang="es-ES" sz="1900" dirty="0"/>
          </a:p>
          <a:p>
            <a:pPr eaLnBrk="1" hangingPunct="1"/>
            <a:r>
              <a:rPr lang="es-ES" altLang="es-ES" sz="1900" dirty="0"/>
              <a:t>…</a:t>
            </a:r>
          </a:p>
          <a:p>
            <a:pPr eaLnBrk="1" hangingPunct="1"/>
            <a:endParaRPr lang="es-ES_tradnl" altLang="es-ES" sz="1900" dirty="0"/>
          </a:p>
          <a:p>
            <a:pPr eaLnBrk="1" hangingPunct="1"/>
            <a:r>
              <a:rPr lang="es-ES_tradnl" altLang="es-ES" sz="1900" dirty="0" smtClean="0"/>
              <a:t>Pereira, </a:t>
            </a:r>
            <a:r>
              <a:rPr lang="es-ES_tradnl" altLang="es-ES" sz="1900" dirty="0"/>
              <a:t>a </a:t>
            </a:r>
            <a:r>
              <a:rPr lang="es-ES_tradnl" altLang="es-ES" sz="1900" dirty="0" smtClean="0"/>
              <a:t>26 </a:t>
            </a:r>
            <a:r>
              <a:rPr lang="es-ES_tradnl" altLang="es-ES" sz="1900" dirty="0"/>
              <a:t>de </a:t>
            </a:r>
            <a:r>
              <a:rPr lang="es-ES_tradnl" altLang="es-ES" sz="1900" dirty="0" smtClean="0"/>
              <a:t>mayo </a:t>
            </a:r>
            <a:r>
              <a:rPr lang="es-ES_tradnl" altLang="es-ES" sz="1900" dirty="0"/>
              <a:t>de dos mil diecisiete.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1547664" y="5416188"/>
            <a:ext cx="662478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900" b="1" dirty="0"/>
              <a:t>Límites Dietas</a:t>
            </a:r>
            <a:r>
              <a:rPr lang="es-ES" altLang="es-ES" sz="1900" dirty="0"/>
              <a:t>: kilometraje (0,19€/km), manutención (26,67€/53,34€) y alojamiento (importe justificado)</a:t>
            </a:r>
            <a:endParaRPr lang="es-ES_tradnl" altLang="es-ES" sz="1900" dirty="0"/>
          </a:p>
        </p:txBody>
      </p:sp>
    </p:spTree>
    <p:extLst>
      <p:ext uri="{BB962C8B-B14F-4D97-AF65-F5344CB8AC3E}">
        <p14:creationId xmlns:p14="http://schemas.microsoft.com/office/powerpoint/2010/main" val="97196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39552" y="2276872"/>
            <a:ext cx="835292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200" b="1" dirty="0"/>
              <a:t>La Ley Orgánica 1/1982, de 5 mayo, de protección del derecho al honor, a la intimidad personal y familiar y a la propia imagen </a:t>
            </a:r>
            <a:r>
              <a:rPr lang="es-ES" altLang="es-ES" sz="2200" dirty="0"/>
              <a:t>establece que son </a:t>
            </a:r>
            <a:r>
              <a:rPr lang="es-ES" altLang="es-ES" sz="2200" dirty="0">
                <a:solidFill>
                  <a:srgbClr val="FF3300"/>
                </a:solidFill>
              </a:rPr>
              <a:t>intromisiones ilegítimas</a:t>
            </a:r>
            <a:r>
              <a:rPr lang="es-ES" altLang="es-ES" sz="2200" dirty="0"/>
              <a:t>, entre otras, la captación, reproducción o publicación por fotografía, filme, o cualquier otro procedimiento, de la imagen de una persona en lugares o momentos de su vida privada o fuera de ellos y, la utilización del nombre, de la voz o de la imagen de una persona para </a:t>
            </a:r>
            <a:r>
              <a:rPr lang="es-ES" altLang="es-ES" sz="2200" dirty="0">
                <a:solidFill>
                  <a:srgbClr val="FF0000"/>
                </a:solidFill>
              </a:rPr>
              <a:t>fines publicitarios, comerciales o de naturaleza análoga</a:t>
            </a:r>
            <a:r>
              <a:rPr lang="es-ES" altLang="es-E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04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044575" y="1852216"/>
            <a:ext cx="741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4000" dirty="0"/>
              <a:t>“El desconocimiento de la ley no exime de su cumplimiento”</a:t>
            </a:r>
            <a:r>
              <a:rPr lang="es-ES_tradnl" altLang="es-ES" sz="4000" dirty="0"/>
              <a:t>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71550" y="3514328"/>
            <a:ext cx="74882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3200" dirty="0" smtClean="0"/>
              <a:t>Prever </a:t>
            </a:r>
            <a:r>
              <a:rPr lang="es-ES" altLang="es-ES" sz="3200" dirty="0"/>
              <a:t>(conocer y cumplir) antes que curar (evitar consecuencias jurídicas)</a:t>
            </a:r>
            <a:r>
              <a:rPr lang="es-ES_tradnl" altLang="es-ES" sz="3200" dirty="0"/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28900" y="4789959"/>
            <a:ext cx="3816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800" b="1" dirty="0"/>
              <a:t>No pasa nada….</a:t>
            </a:r>
            <a:endParaRPr lang="es-ES_tradnl" altLang="es-ES" sz="2800" b="1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76600" y="5517232"/>
            <a:ext cx="3240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800" b="1" dirty="0"/>
              <a:t>…hasta que pasa</a:t>
            </a:r>
            <a:endParaRPr lang="es-ES_tradnl" alt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3626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39750" y="1319277"/>
            <a:ext cx="820896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200" dirty="0" smtClean="0"/>
              <a:t>              El </a:t>
            </a:r>
            <a:r>
              <a:rPr lang="es-ES" altLang="es-ES" sz="2200" dirty="0"/>
              <a:t>derecho a la propia imagen </a:t>
            </a:r>
            <a:r>
              <a:rPr lang="es-ES" altLang="es-ES" sz="2200" b="1" dirty="0"/>
              <a:t>no impide</a:t>
            </a:r>
            <a:r>
              <a:rPr lang="es-ES" altLang="es-ES" sz="2200" dirty="0"/>
              <a:t>:</a:t>
            </a:r>
          </a:p>
          <a:p>
            <a:pPr eaLnBrk="1" hangingPunct="1"/>
            <a:endParaRPr lang="es-ES" altLang="es-ES" sz="2200" dirty="0"/>
          </a:p>
          <a:p>
            <a:pPr eaLnBrk="1" hangingPunct="1">
              <a:buFontTx/>
              <a:buChar char="-"/>
            </a:pPr>
            <a:r>
              <a:rPr lang="es-ES" altLang="es-ES" sz="2200" dirty="0"/>
              <a:t>Su captación, reproducción o publicación por cualquier medio cuando se trate de personas que ejerzan un </a:t>
            </a:r>
            <a:r>
              <a:rPr lang="es-ES" altLang="es-ES" sz="2200" b="1" dirty="0"/>
              <a:t>cargo público</a:t>
            </a:r>
            <a:r>
              <a:rPr lang="es-ES" altLang="es-ES" sz="2200" dirty="0"/>
              <a:t> o una profesión de notoriedad o proyección pública y la imagen se capte durante un acto público o en lugares abiertos al público.</a:t>
            </a:r>
          </a:p>
          <a:p>
            <a:pPr eaLnBrk="1" hangingPunct="1"/>
            <a:endParaRPr lang="es-ES" altLang="es-ES" sz="2200" dirty="0"/>
          </a:p>
          <a:p>
            <a:pPr eaLnBrk="1" hangingPunct="1"/>
            <a:r>
              <a:rPr lang="es-ES" altLang="es-ES" sz="2200" b="1" dirty="0"/>
              <a:t>- </a:t>
            </a:r>
            <a:r>
              <a:rPr lang="es-ES" altLang="es-ES" sz="2200" b="1" dirty="0">
                <a:solidFill>
                  <a:srgbClr val="FF0000"/>
                </a:solidFill>
              </a:rPr>
              <a:t>La información gráfica sobre un suceso o acaecimiento público cuando la imagen de una persona determinada aparezca como meramente accesoria</a:t>
            </a:r>
            <a:r>
              <a:rPr lang="es-ES" altLang="es-ES" sz="2200" b="1" dirty="0"/>
              <a:t>.</a:t>
            </a:r>
          </a:p>
        </p:txBody>
      </p:sp>
      <p:pic>
        <p:nvPicPr>
          <p:cNvPr id="35843" name="Picture 3" descr="20140705-205625-75385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31986"/>
            <a:ext cx="3815755" cy="189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7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331640" y="1259017"/>
            <a:ext cx="748851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2100" dirty="0"/>
              <a:t>El consentimiento deberá </a:t>
            </a:r>
            <a:r>
              <a:rPr lang="es-ES_tradnl" altLang="es-ES" sz="2100" b="1" dirty="0"/>
              <a:t>solicitarse</a:t>
            </a:r>
            <a:r>
              <a:rPr lang="es-ES_tradnl" altLang="es-ES" sz="2100" dirty="0"/>
              <a:t> en el momento de la inscripción al evento como una cláusula más del contrato que se firma.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67544" y="2572004"/>
            <a:ext cx="468019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2100" dirty="0"/>
              <a:t>Las imágenes, al tratarse de datos personales, deben incorporarse a los </a:t>
            </a:r>
            <a:r>
              <a:rPr lang="es-ES_tradnl" altLang="es-ES" sz="2100" b="1" dirty="0"/>
              <a:t>ficheros</a:t>
            </a:r>
            <a:r>
              <a:rPr lang="es-ES_tradnl" altLang="es-ES" sz="2100" dirty="0"/>
              <a:t> que gestiona el organizador, debiendo éste adoptar las medidas de seguridad que exige la LOPD en relación a su tratamiento y custodia durante el tiempo de vigencia de la autorización.</a:t>
            </a:r>
          </a:p>
        </p:txBody>
      </p:sp>
      <p:pic>
        <p:nvPicPr>
          <p:cNvPr id="36868" name="Picture 5" descr="CARTEL_TRAIL_RUNNING_BALMES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20846"/>
            <a:ext cx="2866641" cy="406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2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68313" y="2163628"/>
            <a:ext cx="82073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2000" dirty="0"/>
              <a:t>“De acuerdo con el artículo 18.1 de la Constitución y la regulación establecida en la Ley 1/1982 sobre el derecho al honor, a la intimidad personal y familiar y a la propia imagen, </a:t>
            </a:r>
            <a:r>
              <a:rPr lang="es-ES_tradnl" altLang="es-ES" sz="2000" b="1" dirty="0"/>
              <a:t>autorizo</a:t>
            </a:r>
            <a:r>
              <a:rPr lang="es-ES_tradnl" altLang="es-ES" sz="2000" dirty="0"/>
              <a:t> la </a:t>
            </a:r>
            <a:r>
              <a:rPr lang="es-ES_tradnl" altLang="es-ES" sz="2000" b="1" dirty="0"/>
              <a:t>captación</a:t>
            </a:r>
            <a:r>
              <a:rPr lang="es-ES_tradnl" altLang="es-ES" sz="2000" dirty="0"/>
              <a:t> de imágenes en fotografía o vídeo durante el transcurso de las actividades (o evento determinado), y a que éstas puedan ser </a:t>
            </a:r>
            <a:r>
              <a:rPr lang="es-ES_tradnl" altLang="es-ES" sz="2000" b="1" dirty="0"/>
              <a:t>reproducidas y difundidas</a:t>
            </a:r>
            <a:r>
              <a:rPr lang="es-ES_tradnl" altLang="es-ES" sz="2000" dirty="0"/>
              <a:t> por la entidad organizadora, propietaria o gestora con la finalidad informativa, docente, divulgativa o publicitaria en folletos, revistas, libros u otras publicaciones, vídeos, webs o redes sociales de la propia entidad o de entidades o asociaciones dependientes o relacionadas con ella, </a:t>
            </a:r>
            <a:r>
              <a:rPr lang="es-ES_tradnl" altLang="es-ES" sz="2000" b="1" dirty="0"/>
              <a:t>renunciando </a:t>
            </a:r>
            <a:r>
              <a:rPr lang="es-ES_tradnl" altLang="es-ES" sz="2000" dirty="0"/>
              <a:t>a cualquier compensación económica o indemnización a la que pudiera tener derecho.”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763688" y="1268760"/>
            <a:ext cx="633586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2200" b="1" dirty="0"/>
              <a:t>Modelo de cláusula de autorización expresa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95288" y="2060847"/>
            <a:ext cx="8353425" cy="396044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231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artel-misterbackstag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0899"/>
            <a:ext cx="33274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3779838" y="1806029"/>
            <a:ext cx="5040312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000" b="1"/>
              <a:t>Artículo 270 Código Penal</a:t>
            </a:r>
            <a:r>
              <a:rPr lang="es-ES" altLang="es-ES" sz="2000"/>
              <a:t>: “Será castigado con la pena de prisión de seis meses a dos años y multa de 12 a 24 meses quien, con ánimo de lucro y en perjuicio de tercero, </a:t>
            </a:r>
            <a:r>
              <a:rPr lang="es-ES" altLang="es-ES" sz="2000" b="1"/>
              <a:t>reproduzca, plagie, distribuya o comunique públicamente</a:t>
            </a:r>
            <a:r>
              <a:rPr lang="es-ES" altLang="es-ES" sz="2000"/>
              <a:t>, en todo o en parte, una obra literaria, artística o científica, o su transformación, interpretación o ejecución artística fijada en cualquier tipo de soporte o comunicada a través de cualquier medio, sin la autorización de los titulares de los correspondientes derechos de propiedad intelectual o de sus cesionarios.”</a:t>
            </a:r>
            <a:r>
              <a:rPr lang="es-ES_tradnl" altLang="es-ES"/>
              <a:t> 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751263" y="1771675"/>
            <a:ext cx="5068887" cy="44656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334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259632" y="1302440"/>
            <a:ext cx="781293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000" dirty="0" smtClean="0"/>
              <a:t>La </a:t>
            </a:r>
            <a:r>
              <a:rPr lang="es-ES" altLang="es-ES" sz="2000" dirty="0"/>
              <a:t>propiedad intelectual de una obra literaria, artística o científica corresponde al </a:t>
            </a:r>
            <a:r>
              <a:rPr lang="es-ES" altLang="es-ES" sz="2200" b="1" dirty="0"/>
              <a:t>autor</a:t>
            </a:r>
            <a:r>
              <a:rPr lang="es-ES" altLang="es-ES" sz="2200" dirty="0"/>
              <a:t> </a:t>
            </a:r>
            <a:r>
              <a:rPr lang="es-ES" altLang="es-ES" sz="2000" dirty="0"/>
              <a:t>por el solo hecho de su creación y está integrada por derechos de carácter personal y patrimonial. </a:t>
            </a: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322263" y="2564904"/>
            <a:ext cx="86423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000"/>
              <a:t>Por </a:t>
            </a:r>
            <a:r>
              <a:rPr lang="es-ES" altLang="es-ES" sz="2000" b="1"/>
              <a:t>ejemplo </a:t>
            </a:r>
            <a:r>
              <a:rPr lang="es-ES" altLang="es-ES" sz="2000"/>
              <a:t>sobre un CD, que contenga una grabación sonora, es compatible que </a:t>
            </a:r>
            <a:r>
              <a:rPr lang="es-ES" altLang="es-ES" sz="2000" b="1"/>
              <a:t>coexistan derechos</a:t>
            </a:r>
            <a:r>
              <a:rPr lang="es-ES" altLang="es-ES" sz="2000"/>
              <a:t> de explotación de distintos titulares, así encontramos los derechos del </a:t>
            </a:r>
            <a:r>
              <a:rPr lang="es-ES" altLang="es-ES" sz="2000" b="1">
                <a:solidFill>
                  <a:srgbClr val="FF0000"/>
                </a:solidFill>
              </a:rPr>
              <a:t>autor de la letra y la música, del intérprete vocalista o ejecutante de los instrumentos musicales y los del productor de la grabación</a:t>
            </a:r>
            <a:r>
              <a:rPr lang="es-ES" altLang="es-ES" sz="2000"/>
              <a:t>.</a:t>
            </a:r>
            <a:endParaRPr lang="es-ES_tradnl" altLang="es-ES" sz="2000"/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322263" y="4365129"/>
            <a:ext cx="86423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000"/>
              <a:t>Si usamos esta grabación musical para impartir una clase dirigida en un gimnasio o para ambientar las instalaciones de nuestro club deportivo, esto es </a:t>
            </a:r>
            <a:r>
              <a:rPr lang="es-ES" altLang="es-ES" sz="2000" b="1"/>
              <a:t>comunicar al público</a:t>
            </a:r>
            <a:r>
              <a:rPr lang="es-ES" altLang="es-ES" sz="2000"/>
              <a:t> el contenido de la grabación, y por lo tanto estaremos utilizando los derechos que la ley ha reconocido a los distintos titulares. </a:t>
            </a:r>
            <a:endParaRPr lang="es-ES_tradnl" altLang="es-ES" sz="2000"/>
          </a:p>
        </p:txBody>
      </p:sp>
    </p:spTree>
    <p:extLst>
      <p:ext uri="{BB962C8B-B14F-4D97-AF65-F5344CB8AC3E}">
        <p14:creationId xmlns:p14="http://schemas.microsoft.com/office/powerpoint/2010/main" val="40194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237396"/>
            <a:ext cx="4143949" cy="51032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099" y="2276872"/>
            <a:ext cx="1734423" cy="10801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47" y="3789040"/>
            <a:ext cx="25431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roteccion%20datos%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2520975" cy="25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250825" y="2060848"/>
            <a:ext cx="85693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ES" sz="2200" dirty="0"/>
              <a:t>Notificación previa a la APD, indicando: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_tradnl" altLang="es-ES" sz="2200" dirty="0"/>
              <a:t>Responsable del fichero,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_tradnl" altLang="es-ES" sz="2200" dirty="0"/>
              <a:t>Finalidad del mismo,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_tradnl" altLang="es-ES" sz="2200" dirty="0"/>
              <a:t>Su ubicación,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_tradnl" altLang="es-ES" sz="2200" dirty="0"/>
              <a:t>Tipo de datos de carácter personal que contiene,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_tradnl" altLang="es-ES" sz="2200" dirty="0"/>
              <a:t>Medidas de seguridad, con indicación del nivel básico, medio o alto,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_tradnl" altLang="es-ES" sz="2200" dirty="0"/>
              <a:t>Cesiones de datos de carácter personal que se prevean realizar. 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248348" y="5949280"/>
            <a:ext cx="698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2000" dirty="0"/>
              <a:t>Inscripción en el Registro General de Protección de Datos</a:t>
            </a:r>
            <a:r>
              <a:rPr lang="es-ES" altLang="es-E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35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2916238" y="1387624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b="1" dirty="0"/>
              <a:t>Datos menores edad</a:t>
            </a:r>
            <a:endParaRPr lang="es-ES_tradnl" altLang="es-ES" sz="2400" b="1" dirty="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95288" y="3726085"/>
            <a:ext cx="8497887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2200"/>
              <a:t>En ningún caso podrán recabarse del menor datos que permitan obtener </a:t>
            </a:r>
            <a:r>
              <a:rPr lang="es-ES_tradnl" altLang="es-ES" sz="2200" b="1"/>
              <a:t>información sobre los demás miembros</a:t>
            </a:r>
            <a:r>
              <a:rPr lang="es-ES_tradnl" altLang="es-ES" sz="2200"/>
              <a:t> de la familia (profesión de los progenitores, información económica, etc.).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ES" sz="2200"/>
              <a:t>La información deberá expresarse en un lenguaje que sea fácilmente </a:t>
            </a:r>
            <a:r>
              <a:rPr lang="es-ES_tradnl" altLang="es-ES" sz="2200" b="1"/>
              <a:t>comprensible </a:t>
            </a:r>
            <a:r>
              <a:rPr lang="es-ES_tradnl" altLang="es-ES" sz="2200"/>
              <a:t>por aquéllos.</a:t>
            </a:r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2916238" y="2108423"/>
            <a:ext cx="1079500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000"/>
              <a:t>14-18</a:t>
            </a:r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5003800" y="2108423"/>
            <a:ext cx="1081088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/>
              <a:t>Menos 14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651500" y="3025998"/>
            <a:ext cx="302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000"/>
              <a:t>Consentimiento padres</a:t>
            </a:r>
          </a:p>
        </p:txBody>
      </p:sp>
    </p:spTree>
    <p:extLst>
      <p:ext uri="{BB962C8B-B14F-4D97-AF65-F5344CB8AC3E}">
        <p14:creationId xmlns:p14="http://schemas.microsoft.com/office/powerpoint/2010/main" val="4911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107504" y="1937732"/>
            <a:ext cx="8677275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000" dirty="0"/>
              <a:t>Cuando </a:t>
            </a:r>
            <a:r>
              <a:rPr lang="es-ES" altLang="es-ES" sz="2000" b="1" dirty="0"/>
              <a:t>solicitemos datos</a:t>
            </a:r>
            <a:r>
              <a:rPr lang="es-ES" altLang="es-ES" sz="2000" dirty="0"/>
              <a:t> </a:t>
            </a:r>
            <a:r>
              <a:rPr lang="es-ES" altLang="es-ES" sz="2000" b="1" dirty="0"/>
              <a:t>personales</a:t>
            </a:r>
            <a:r>
              <a:rPr lang="es-ES" altLang="es-ES" sz="2000" dirty="0"/>
              <a:t> debemos </a:t>
            </a:r>
            <a:r>
              <a:rPr lang="es-ES" altLang="es-ES" sz="2000" b="1" dirty="0"/>
              <a:t>informar </a:t>
            </a:r>
            <a:r>
              <a:rPr lang="es-ES" altLang="es-ES" sz="2000" dirty="0"/>
              <a:t>de: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s-ES" altLang="es-ES" sz="2000" dirty="0"/>
              <a:t>La existencia de un</a:t>
            </a:r>
            <a:r>
              <a:rPr lang="es-ES" altLang="es-ES" sz="2000" b="1" dirty="0"/>
              <a:t> fichero</a:t>
            </a:r>
            <a:r>
              <a:rPr lang="es-ES" altLang="es-ES" sz="2000" dirty="0"/>
              <a:t> o tratamiento de datos de carácter personal, la finalidad de la recogida de éstos y los destinatarios de la información.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s-ES" altLang="es-ES" sz="2000" dirty="0"/>
              <a:t>El carácter obligatorio o facultativo de la </a:t>
            </a:r>
            <a:r>
              <a:rPr lang="es-ES" altLang="es-ES" sz="2000" b="1" dirty="0"/>
              <a:t>respuesta </a:t>
            </a:r>
            <a:r>
              <a:rPr lang="es-ES" altLang="es-ES" sz="2000" dirty="0"/>
              <a:t>a las preguntas planteadas.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s-ES" altLang="es-ES" sz="2000" dirty="0"/>
              <a:t>Las </a:t>
            </a:r>
            <a:r>
              <a:rPr lang="es-ES" altLang="es-ES" sz="2000" b="1" dirty="0"/>
              <a:t>consecuencias</a:t>
            </a:r>
            <a:r>
              <a:rPr lang="es-ES" altLang="es-ES" sz="2000" dirty="0"/>
              <a:t> de la obtención de los datos o de la negativa a suministrarlos.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s-ES" altLang="es-ES" sz="2000" dirty="0"/>
              <a:t>La posibilidad de ejercitar los </a:t>
            </a:r>
            <a:r>
              <a:rPr lang="es-ES" altLang="es-ES" sz="2000" b="1" dirty="0"/>
              <a:t>derechos</a:t>
            </a:r>
            <a:r>
              <a:rPr lang="es-ES" altLang="es-ES" sz="2000" dirty="0"/>
              <a:t> de acceso, rectificación, cancelación y oposición.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s-ES" altLang="es-ES" sz="2000" dirty="0"/>
              <a:t>La </a:t>
            </a:r>
            <a:r>
              <a:rPr lang="es-ES" altLang="es-ES" sz="2000" b="1" dirty="0"/>
              <a:t>identidad</a:t>
            </a:r>
            <a:r>
              <a:rPr lang="es-ES" altLang="es-ES" sz="2000" dirty="0"/>
              <a:t> y dirección responsable del tratamiento. </a:t>
            </a:r>
          </a:p>
        </p:txBody>
      </p:sp>
      <p:sp>
        <p:nvSpPr>
          <p:cNvPr id="132099" name="Oval 3"/>
          <p:cNvSpPr>
            <a:spLocks noChangeArrowheads="1"/>
          </p:cNvSpPr>
          <p:nvPr/>
        </p:nvSpPr>
        <p:spPr bwMode="auto">
          <a:xfrm>
            <a:off x="6948264" y="5068143"/>
            <a:ext cx="1800225" cy="1673225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200" b="1"/>
              <a:t>Sanción 900 </a:t>
            </a:r>
          </a:p>
          <a:p>
            <a:pPr algn="ctr" eaLnBrk="1" hangingPunct="1"/>
            <a:r>
              <a:rPr lang="es-ES" altLang="es-ES" sz="2200" b="1"/>
              <a:t>a 600.000 €</a:t>
            </a:r>
            <a:endParaRPr lang="es-ES_tradnl" altLang="es-ES" sz="2200" b="1"/>
          </a:p>
        </p:txBody>
      </p:sp>
    </p:spTree>
    <p:extLst>
      <p:ext uri="{BB962C8B-B14F-4D97-AF65-F5344CB8AC3E}">
        <p14:creationId xmlns:p14="http://schemas.microsoft.com/office/powerpoint/2010/main" val="112967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323850" y="2091620"/>
            <a:ext cx="871264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es-ES" sz="2000" dirty="0"/>
              <a:t>“En cumplimiento de la </a:t>
            </a:r>
            <a:r>
              <a:rPr lang="es-ES" altLang="es-ES" sz="2000" dirty="0" smtClean="0"/>
              <a:t>(normativa de aplicación), </a:t>
            </a:r>
            <a:r>
              <a:rPr lang="es-ES" altLang="es-ES" sz="2000" dirty="0"/>
              <a:t>(</a:t>
            </a:r>
            <a:r>
              <a:rPr lang="es-ES" altLang="es-ES" sz="2000" i="1" dirty="0">
                <a:solidFill>
                  <a:srgbClr val="FF3300"/>
                </a:solidFill>
              </a:rPr>
              <a:t>incluir el nombre del responsable del fichero</a:t>
            </a:r>
            <a:r>
              <a:rPr lang="es-ES" altLang="es-ES" sz="2000" dirty="0"/>
              <a:t>) como responsable del fichero informa de las siguientes consideraciones: Los datos de carácter personal que le solicitamos, quedarán incorporados a un fichero cuya finalidad es (</a:t>
            </a:r>
            <a:r>
              <a:rPr lang="es-ES" altLang="es-ES" sz="2000" i="1" dirty="0">
                <a:solidFill>
                  <a:srgbClr val="FF3300"/>
                </a:solidFill>
              </a:rPr>
              <a:t>describir</a:t>
            </a:r>
            <a:r>
              <a:rPr lang="es-ES" altLang="es-ES" sz="2000" dirty="0"/>
              <a:t>). Los campos marcados con asterisco son de cumplimentación obligatoria, siendo imposible realizar la finalidad expresada si no aporta esos datos (</a:t>
            </a:r>
            <a:r>
              <a:rPr lang="es-ES" altLang="es-ES" sz="2000" i="1" dirty="0">
                <a:solidFill>
                  <a:srgbClr val="FF3300"/>
                </a:solidFill>
              </a:rPr>
              <a:t>detallar</a:t>
            </a:r>
            <a:r>
              <a:rPr lang="es-ES" altLang="es-ES" sz="2000" dirty="0"/>
              <a:t>).Queda igualmente informado de la posibilidad de ejercitar los derechos de acceso, rectificación, cancelación y oposición, de sus datos personales comunicándolo por escrito a (</a:t>
            </a:r>
            <a:r>
              <a:rPr lang="es-ES" altLang="es-ES" sz="2000" i="1" dirty="0">
                <a:solidFill>
                  <a:srgbClr val="FF3300"/>
                </a:solidFill>
              </a:rPr>
              <a:t>domicilio para ejercitar los derechos</a:t>
            </a:r>
            <a:r>
              <a:rPr lang="es-ES" altLang="es-ES" sz="2000" dirty="0"/>
              <a:t>) o mediante correo electrónico a (</a:t>
            </a:r>
            <a:r>
              <a:rPr lang="es-ES" altLang="es-ES" sz="2000" i="1" dirty="0">
                <a:solidFill>
                  <a:srgbClr val="FF3300"/>
                </a:solidFill>
              </a:rPr>
              <a:t>dirección</a:t>
            </a:r>
            <a:r>
              <a:rPr lang="es-ES" altLang="es-ES" sz="2000" dirty="0"/>
              <a:t>). </a:t>
            </a:r>
            <a:r>
              <a:rPr lang="es-ES_tradnl" altLang="es-ES" sz="2000" dirty="0"/>
              <a:t>El titular de los datos autoriza expresamente a que sus datos sean cedidos a (</a:t>
            </a:r>
            <a:r>
              <a:rPr lang="es-ES_tradnl" altLang="es-ES" sz="2000" i="1" dirty="0">
                <a:solidFill>
                  <a:srgbClr val="FF3300"/>
                </a:solidFill>
              </a:rPr>
              <a:t>por ejemplo: agencia de viaje, compañía de seguros, patrocinador, etc</a:t>
            </a:r>
            <a:r>
              <a:rPr lang="es-ES_tradnl" altLang="es-ES" sz="2000" dirty="0"/>
              <a:t>.).”</a:t>
            </a:r>
            <a:endParaRPr lang="es-ES" altLang="es-ES" sz="20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50825" y="1988840"/>
            <a:ext cx="8785671" cy="403244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0412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09650"/>
            <a:ext cx="6307138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 flipH="1">
            <a:off x="7854802" y="1844824"/>
            <a:ext cx="533622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1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6"/>
          <p:cNvSpPr txBox="1">
            <a:spLocks noChangeArrowheads="1"/>
          </p:cNvSpPr>
          <p:nvPr/>
        </p:nvSpPr>
        <p:spPr bwMode="auto">
          <a:xfrm>
            <a:off x="2555776" y="1261765"/>
            <a:ext cx="4103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400" b="1" dirty="0"/>
              <a:t>RESPONSABILIDAD CIVIL</a:t>
            </a:r>
          </a:p>
        </p:txBody>
      </p:sp>
      <p:pic>
        <p:nvPicPr>
          <p:cNvPr id="47107" name="Picture 10" descr="SEGUROS-DE-RESPONSABILIDAD-CIV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4929163" cy="369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4869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259632" y="1052736"/>
            <a:ext cx="770485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1088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767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54263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908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480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052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624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196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 dirty="0"/>
              <a:t>SAP Girona núm. 451/2001 de 8 octubre</a:t>
            </a:r>
          </a:p>
          <a:p>
            <a:pPr eaLnBrk="1" hangingPunct="1"/>
            <a:r>
              <a:rPr lang="es-ES" altLang="es-ES" dirty="0"/>
              <a:t>Culpa Extracontractual: muerte de menor por </a:t>
            </a:r>
            <a:r>
              <a:rPr lang="es-ES" altLang="es-ES" b="1" dirty="0"/>
              <a:t>ahogamiento</a:t>
            </a:r>
            <a:r>
              <a:rPr lang="es-ES" altLang="es-ES" dirty="0"/>
              <a:t> en </a:t>
            </a:r>
            <a:r>
              <a:rPr lang="es-ES" altLang="es-ES" dirty="0" smtClean="0"/>
              <a:t>piscina de </a:t>
            </a:r>
            <a:r>
              <a:rPr lang="es-ES" altLang="es-ES" dirty="0"/>
              <a:t>hotel (alojamiento en el mismo para la disputa de un torneo benjamín de fútbol). Negligencia en el cumplimiento de los deberes de custodia y vigilancia de los responsables del equipo: falta de servicio de vigilancia en la piscina: </a:t>
            </a:r>
            <a:r>
              <a:rPr lang="es-ES" altLang="es-ES" b="1" dirty="0"/>
              <a:t>responsabilidad solidaria</a:t>
            </a:r>
            <a:r>
              <a:rPr lang="es-ES" altLang="es-ES" dirty="0"/>
              <a:t> del entrenador, del jefe de la expedición, de la Federación Asturiana de Fútbol, de la entidad titular del hotel y de su aseguradora. </a:t>
            </a:r>
          </a:p>
        </p:txBody>
      </p:sp>
      <p:pic>
        <p:nvPicPr>
          <p:cNvPr id="162819" name="Picture 3" descr="cruza-el-rio-ingen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78446"/>
            <a:ext cx="3409174" cy="209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3995936" y="3663022"/>
            <a:ext cx="507682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1088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767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54263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908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480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052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624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196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 dirty="0" smtClean="0"/>
              <a:t>Penal </a:t>
            </a:r>
            <a:r>
              <a:rPr lang="es-ES" altLang="es-ES" b="1" dirty="0"/>
              <a:t>nº 1 Manresa núm. 116/2004 8 marzo</a:t>
            </a:r>
          </a:p>
          <a:p>
            <a:pPr eaLnBrk="1" hangingPunct="1"/>
            <a:r>
              <a:rPr lang="es-ES" altLang="es-ES" dirty="0"/>
              <a:t>Delito de Homicidio Imprudente: muerte de dos menores realizando actividades en medio natural. </a:t>
            </a:r>
            <a:r>
              <a:rPr lang="es-ES" altLang="es-ES" b="1" dirty="0"/>
              <a:t>Ahogamiento</a:t>
            </a:r>
            <a:r>
              <a:rPr lang="es-ES" altLang="es-ES" dirty="0"/>
              <a:t> en río. Pena de UN AÑO y DOS MESES PRISIÓN y TRES AÑOS INHABILITACIÓN por cada uno de los delitos e INDEMIZACIONES 300.000 euros (solidariamente compañías seguros y subsidiariamente AMPA). </a:t>
            </a:r>
          </a:p>
        </p:txBody>
      </p:sp>
    </p:spTree>
    <p:extLst>
      <p:ext uri="{BB962C8B-B14F-4D97-AF65-F5344CB8AC3E}">
        <p14:creationId xmlns:p14="http://schemas.microsoft.com/office/powerpoint/2010/main" val="233790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323850" y="2100609"/>
            <a:ext cx="87122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1088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767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54263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908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480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052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624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196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200" b="1"/>
              <a:t>STS (Sala de lo Civil)  Sentencia núm. 658/2007 de 13 junio</a:t>
            </a:r>
          </a:p>
          <a:p>
            <a:pPr eaLnBrk="1" hangingPunct="1"/>
            <a:r>
              <a:rPr lang="es-ES" altLang="es-ES" sz="2200"/>
              <a:t>Culpa extracontractual: Accidente en instalaciones deportivas: lesiones de un menor al caerle encima la portería en cuyo larguero se había colgado con los brazos cuando jugaba al futbol-7. Carencia de anclaje en el pavimento y ausencia de vigilancia: contratación por el Ayuntamiento de un servicio de mantenimiento y vigilancia. Corresponde a la entidad propietaria el </a:t>
            </a:r>
            <a:r>
              <a:rPr lang="es-ES" altLang="es-ES" sz="2200" b="1"/>
              <a:t>deber de control de la seguridad</a:t>
            </a:r>
            <a:r>
              <a:rPr lang="es-ES" altLang="es-ES" sz="2200"/>
              <a:t> de las instalaciones: deficiencia persistente; previsibilidad del resultado dañoso: negligente falta de control del riesgo generado. </a:t>
            </a:r>
            <a:r>
              <a:rPr lang="es-ES" altLang="es-ES" sz="2200" b="1"/>
              <a:t>Responsabilidad de Ayuntamiento y de encargado de mantenimiento y vigilancia</a:t>
            </a:r>
            <a:r>
              <a:rPr lang="es-ES" altLang="es-ES" sz="2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7837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179388" y="2143303"/>
            <a:ext cx="8893175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200" b="1" dirty="0"/>
              <a:t>STS (Sala de lo Penal) 20 noviembre 1989</a:t>
            </a:r>
          </a:p>
          <a:p>
            <a:pPr eaLnBrk="1" hangingPunct="1"/>
            <a:r>
              <a:rPr lang="es-ES" altLang="es-ES" sz="2200" dirty="0"/>
              <a:t>Delito Imprudencia Temeraria Director de Rally. Simple Imprudencia de conductor de carrera automovilística. </a:t>
            </a:r>
          </a:p>
          <a:p>
            <a:pPr eaLnBrk="1" hangingPunct="1"/>
            <a:r>
              <a:rPr lang="es-ES" altLang="es-ES" sz="2000" dirty="0"/>
              <a:t>“Si pese a la exigencia de especiales medidas de seguridad y vigilancia en los circuitos </a:t>
            </a:r>
            <a:r>
              <a:rPr lang="es-ES" altLang="es-ES" sz="2000" b="1" dirty="0"/>
              <a:t>faltaran</a:t>
            </a:r>
            <a:r>
              <a:rPr lang="es-ES" altLang="es-ES" sz="2000" dirty="0"/>
              <a:t> aquéllas </a:t>
            </a:r>
            <a:r>
              <a:rPr lang="es-ES" altLang="es-ES" sz="2000" b="1" dirty="0"/>
              <a:t>o fallaren </a:t>
            </a:r>
            <a:r>
              <a:rPr lang="es-ES" altLang="es-ES" sz="2000" dirty="0"/>
              <a:t>en un determinado momento, tal circunstancia </a:t>
            </a:r>
            <a:r>
              <a:rPr lang="es-ES" altLang="es-ES" sz="2000" b="1" dirty="0"/>
              <a:t>no puede ser indiferente</a:t>
            </a:r>
            <a:r>
              <a:rPr lang="es-ES" altLang="es-ES" sz="2000" dirty="0"/>
              <a:t> para los participantes; pues si éstos pueden advertir la anómala situación con tiempo suficiente para </a:t>
            </a:r>
            <a:r>
              <a:rPr lang="es-ES" altLang="es-ES" sz="2000" b="1" dirty="0"/>
              <a:t>reaccionar </a:t>
            </a:r>
            <a:r>
              <a:rPr lang="es-ES" altLang="es-ES" sz="2000" dirty="0"/>
              <a:t>adecuadamente es indudable que deberán </a:t>
            </a:r>
            <a:r>
              <a:rPr lang="es-ES" altLang="es-ES" sz="2000" b="1" dirty="0"/>
              <a:t>actuar en consecuencia </a:t>
            </a:r>
            <a:r>
              <a:rPr lang="es-ES" altLang="es-ES" sz="2000" dirty="0"/>
              <a:t>para evitar los consiguientes riesgos. De no hacerlo así, luego </a:t>
            </a:r>
            <a:r>
              <a:rPr lang="es-ES" altLang="es-ES" sz="2000" b="1" dirty="0"/>
              <a:t>no podrán alegar </a:t>
            </a:r>
            <a:r>
              <a:rPr lang="es-ES" altLang="es-ES" sz="2000" dirty="0"/>
              <a:t>haber actuado en el ejercicio legítimo de un derecho, especialmente cuando los bienes jurídicos puestos en peligro sean la vida y la integridad de las personas.”</a:t>
            </a:r>
          </a:p>
        </p:txBody>
      </p:sp>
    </p:spTree>
    <p:extLst>
      <p:ext uri="{BB962C8B-B14F-4D97-AF65-F5344CB8AC3E}">
        <p14:creationId xmlns:p14="http://schemas.microsoft.com/office/powerpoint/2010/main" val="1813427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270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310735"/>
              </p:ext>
            </p:extLst>
          </p:nvPr>
        </p:nvGraphicFramePr>
        <p:xfrm>
          <a:off x="323850" y="1412776"/>
          <a:ext cx="8496300" cy="4968552"/>
        </p:xfrm>
        <a:graphic>
          <a:graphicData uri="http://schemas.openxmlformats.org/drawingml/2006/table">
            <a:tbl>
              <a:tblPr/>
              <a:tblGrid>
                <a:gridCol w="2231926">
                  <a:extLst>
                    <a:ext uri="{9D8B030D-6E8A-4147-A177-3AD203B41FA5}">
                      <a16:colId xmlns="" xmlns:a16="http://schemas.microsoft.com/office/drawing/2014/main" val="3728343898"/>
                    </a:ext>
                  </a:extLst>
                </a:gridCol>
                <a:gridCol w="6264374">
                  <a:extLst>
                    <a:ext uri="{9D8B030D-6E8A-4147-A177-3AD203B41FA5}">
                      <a16:colId xmlns="" xmlns:a16="http://schemas.microsoft.com/office/drawing/2014/main" val="3192429705"/>
                    </a:ext>
                  </a:extLst>
                </a:gridCol>
              </a:tblGrid>
              <a:tr h="25867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AP </a:t>
                      </a:r>
                      <a:r>
                        <a:rPr kumimoji="0" lang="es-ES" alt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Zaragoza </a:t>
                      </a: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Sentencia 437/1996 </a:t>
                      </a:r>
                      <a:r>
                        <a:rPr kumimoji="0" lang="es-ES" alt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de 11 julio</a:t>
                      </a:r>
                      <a:endParaRPr kumimoji="0" lang="es-ES_tradnl" alt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Accidente en campo de fútbol. Lesiones producidas en el transcurso de un </a:t>
                      </a:r>
                      <a:r>
                        <a:rPr kumimoji="0" lang="es-ES" alt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partido</a:t>
                      </a: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, a consecuencia de una avalancha de público con derribo de las vallas existentes en el graderío que produjo la caída de varios espectadores al foso que circunda el terreno de juego. </a:t>
                      </a:r>
                      <a:r>
                        <a:rPr kumimoji="0" lang="es-ES" alt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Falta de adopción de la diligencia exigible </a:t>
                      </a: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por </a:t>
                      </a: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el club organizador </a:t>
                      </a: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del espectáculo que tenía el deber de prever el riesgo que podía conllevar la aglomeración de personas y la neutralización de sus efectos.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18612993"/>
                  </a:ext>
                </a:extLst>
              </a:tr>
              <a:tr h="2381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AP </a:t>
                      </a:r>
                      <a:r>
                        <a:rPr kumimoji="0" lang="es-ES" alt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Sevilla </a:t>
                      </a:r>
                      <a:endParaRPr kumimoji="0" lang="es-ES" alt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Sentencia 62/2001 </a:t>
                      </a:r>
                      <a:r>
                        <a:rPr kumimoji="0" lang="es-ES" alt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de 24 enero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Responsabilidad patrimonial de la Administración por funcionamiento de los servicios públicos. Accidente en centro deportivo al producirse el </a:t>
                      </a:r>
                      <a:r>
                        <a:rPr kumimoji="0" lang="es-ES" alt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ahogamiento</a:t>
                      </a: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 en piscina durante la celebración de una competición deportiva: responsabilidad del Ayuntamiento organizador de una competición de fútbol sala, que debió prever el uso de la piscina, que se encontraba con las puertas abiertas y comunicada con los campos de fútbol.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07714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7095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306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033083"/>
              </p:ext>
            </p:extLst>
          </p:nvPr>
        </p:nvGraphicFramePr>
        <p:xfrm>
          <a:off x="250825" y="2132856"/>
          <a:ext cx="8642350" cy="4023360"/>
        </p:xfrm>
        <a:graphic>
          <a:graphicData uri="http://schemas.openxmlformats.org/drawingml/2006/table">
            <a:tbl>
              <a:tblPr/>
              <a:tblGrid>
                <a:gridCol w="2520975">
                  <a:extLst>
                    <a:ext uri="{9D8B030D-6E8A-4147-A177-3AD203B41FA5}">
                      <a16:colId xmlns="" xmlns:a16="http://schemas.microsoft.com/office/drawing/2014/main" val="161664318"/>
                    </a:ext>
                  </a:extLst>
                </a:gridCol>
                <a:gridCol w="6121375">
                  <a:extLst>
                    <a:ext uri="{9D8B030D-6E8A-4147-A177-3AD203B41FA5}">
                      <a16:colId xmlns="" xmlns:a16="http://schemas.microsoft.com/office/drawing/2014/main" val="3096358941"/>
                    </a:ext>
                  </a:extLst>
                </a:gridCol>
              </a:tblGrid>
              <a:tr h="15049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AP Alicante (Sección 6ª). Sentencia núm. 166/2001 de 11 abril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Lesiones sufridas por un jugador de fútbol al caérsele encima un </a:t>
                      </a: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cartel publicitario</a:t>
                      </a: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: responsabilidad del colegio propietario del cartel y de la asociación que eligió el recinto y las instalaciones para organizar el evento deportivo.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25388281"/>
                  </a:ext>
                </a:extLst>
              </a:tr>
              <a:tr h="22390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AP </a:t>
                      </a:r>
                      <a:r>
                        <a:rPr kumimoji="0" lang="es-ES" alt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Ourense (Sección 1ª). Sentencia núm. 422/2009 de 23 octubre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Lesiones a menor jugando a hockey al ser golpeado en la boca con una bola y carecer de protector bucal. Actividad extraescolar organizada por la asociación de padres de alumnos de centro escolar, aprobada por el consejo escolar y celebrada conjuntamente con un club deportivo: </a:t>
                      </a:r>
                      <a:r>
                        <a:rPr kumimoji="0" lang="es-ES" alt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obligación de indemnizar </a:t>
                      </a: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por la aseguradora de todos ellos. La utilización de protector no es obligatoria pero sí recomendaba en el Reglamento de Juego del hockey.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5730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5893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618183" y="980728"/>
            <a:ext cx="662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2400" b="1" dirty="0"/>
              <a:t>Cláusulas que exoneran la responsabilidad</a:t>
            </a:r>
            <a:endParaRPr lang="es-ES_tradnl" altLang="es-ES" sz="2400" dirty="0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50825" y="2566541"/>
            <a:ext cx="87137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1900" b="1" dirty="0"/>
              <a:t>“El organizador del evento</a:t>
            </a:r>
            <a:r>
              <a:rPr lang="es-ES_tradnl" altLang="es-ES" sz="1900" dirty="0"/>
              <a:t> </a:t>
            </a:r>
            <a:r>
              <a:rPr lang="es-ES_tradnl" altLang="es-ES" sz="1900" b="1" dirty="0"/>
              <a:t>declina toda responsabilidad por los daños, perjuicios o lesiones que los participantes puedan sufrir u ocasionar a otras personas”</a:t>
            </a:r>
            <a:endParaRPr lang="es-ES" altLang="es-ES" sz="1900" b="1" dirty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95288" y="4975225"/>
            <a:ext cx="86407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2000" b="1">
                <a:solidFill>
                  <a:srgbClr val="FF0000"/>
                </a:solidFill>
              </a:rPr>
              <a:t>Nulidad de pleno derecho</a:t>
            </a:r>
            <a:r>
              <a:rPr lang="es-ES_tradnl" altLang="es-ES" sz="2000"/>
              <a:t>, se tienen por no puestas, siendo válidas el resto de estipulaciones. (</a:t>
            </a:r>
            <a:r>
              <a:rPr lang="es-ES" altLang="es-ES" sz="2000"/>
              <a:t>RD Legislativo 1/2007, 16 noviembre, por el que se aprueba Ley General para la Defensa de los Consumidores y Usuarios</a:t>
            </a:r>
            <a:r>
              <a:rPr lang="es-ES_tradnl" altLang="es-ES" sz="2000"/>
              <a:t>. Sentencia TS 20/10/1984. SAT Oviedo 6/07/1988)</a:t>
            </a:r>
            <a:endParaRPr lang="es-ES" altLang="es-ES" sz="2000"/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4500563" y="4510088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250825" y="3574653"/>
            <a:ext cx="8642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1900" b="1" dirty="0"/>
              <a:t>“El participante renuncia a exigir al organizador cualquier responsabilidad por los daños, perjuicios o lesiones que pueda sufrir derivados de los servicios contratados, prestados o utilizados”</a:t>
            </a:r>
            <a:endParaRPr lang="es-ES" altLang="es-ES" sz="1900" b="1" dirty="0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258888" y="1486421"/>
            <a:ext cx="77771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1900" dirty="0"/>
              <a:t>El participante en el evento, el cliente o usuario de las instalaciones o del servicio renuncia anticipadamente a exigir los daños y perjuicios que le pudieran ocasionar</a:t>
            </a:r>
            <a:endParaRPr lang="es-ES" altLang="es-ES" sz="1900" dirty="0"/>
          </a:p>
        </p:txBody>
      </p:sp>
    </p:spTree>
    <p:extLst>
      <p:ext uri="{BB962C8B-B14F-4D97-AF65-F5344CB8AC3E}">
        <p14:creationId xmlns:p14="http://schemas.microsoft.com/office/powerpoint/2010/main" val="30956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79388" y="2206401"/>
            <a:ext cx="896461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1088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767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54263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908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480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052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624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196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ES" sz="2000"/>
              <a:t>También nos podemos encontrar con que los organizadores de eventos o competiciones y/o titulares de instalaciones deportivas nos obliguen a firmar una cláusula en la que conste que “</a:t>
            </a:r>
            <a:r>
              <a:rPr lang="es-ES_tradnl" altLang="es-ES" sz="2000" b="1"/>
              <a:t>El participante/usuario es conocedor del riesgo implícito del ejercicio o la actividad deportiva que vamos a realizar</a:t>
            </a:r>
            <a:r>
              <a:rPr lang="es-ES_tradnl" altLang="es-ES" sz="2000"/>
              <a:t>” y que consecuentemente conocemos que puede suceder algo y que asumimos ese hecho.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95288" y="4798789"/>
            <a:ext cx="84978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2000" b="1">
                <a:solidFill>
                  <a:srgbClr val="FF0000"/>
                </a:solidFill>
              </a:rPr>
              <a:t>Nulidad de pleno derecho</a:t>
            </a:r>
            <a:r>
              <a:rPr lang="es-ES_tradnl" altLang="es-ES" sz="2000"/>
              <a:t>, se tienen por no puestas, siendo válidas el resto de estipulaciones. En su defecto, </a:t>
            </a:r>
            <a:r>
              <a:rPr lang="es-ES_tradnl" altLang="es-ES" sz="2000" b="1"/>
              <a:t>modulación</a:t>
            </a:r>
            <a:r>
              <a:rPr lang="es-ES_tradnl" altLang="es-ES" sz="2000"/>
              <a:t> de la culpa y disminución de la posible indemnización a percibir.</a:t>
            </a:r>
            <a:endParaRPr lang="es-ES" altLang="es-ES" sz="2000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4356100" y="4006626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123728" y="1306288"/>
            <a:ext cx="612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2400" b="1" dirty="0"/>
              <a:t>Cláusulas de conocimiento del riesgo</a:t>
            </a:r>
            <a:endParaRPr lang="es-ES_tradnl" altLang="es-ES" sz="2400" dirty="0"/>
          </a:p>
        </p:txBody>
      </p:sp>
    </p:spTree>
    <p:extLst>
      <p:ext uri="{BB962C8B-B14F-4D97-AF65-F5344CB8AC3E}">
        <p14:creationId xmlns:p14="http://schemas.microsoft.com/office/powerpoint/2010/main" val="31557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5"/>
          <p:cNvSpPr txBox="1">
            <a:spLocks noChangeArrowheads="1"/>
          </p:cNvSpPr>
          <p:nvPr/>
        </p:nvSpPr>
        <p:spPr bwMode="auto">
          <a:xfrm>
            <a:off x="395288" y="2278410"/>
            <a:ext cx="56896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2200" b="1"/>
              <a:t>Art. 636 Código Penal</a:t>
            </a:r>
            <a:r>
              <a:rPr lang="es-ES_tradnl" altLang="es-ES" sz="2200"/>
              <a:t>: “Los que realizaren actividades careciendo de los seguros obligatorios de RC que se exigieran legalmente para el ejercicio de aquéllas serán castigados con la pena de multa de uno a dos meses.”</a:t>
            </a:r>
            <a:endParaRPr lang="es-ES" altLang="es-ES" sz="2200"/>
          </a:p>
        </p:txBody>
      </p:sp>
      <p:pic>
        <p:nvPicPr>
          <p:cNvPr id="63491" name="Picture 19" descr="C:\MANEL\Valgo\VALGO Empresa\Tienda DeporShop\Logos\deporshop_es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447060"/>
            <a:ext cx="23669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8" descr="Seguro Clubes Deportiv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040285"/>
            <a:ext cx="2325687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6395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708400" y="1537820"/>
            <a:ext cx="1800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800" b="1" dirty="0"/>
              <a:t>Seguros</a:t>
            </a:r>
            <a:endParaRPr lang="es-ES_tradnl" altLang="es-ES" sz="2800" b="1" dirty="0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68313" y="2356425"/>
            <a:ext cx="8424862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200" dirty="0"/>
              <a:t>• Seguro de responsabilidad civil que cubra las actividades y el personal (incluido los voluntarios).</a:t>
            </a:r>
          </a:p>
          <a:p>
            <a:pPr eaLnBrk="1" hangingPunct="1"/>
            <a:r>
              <a:rPr lang="es-ES" altLang="es-ES" sz="2200" dirty="0"/>
              <a:t>• Seguro RC directivos.</a:t>
            </a:r>
          </a:p>
          <a:p>
            <a:pPr eaLnBrk="1" hangingPunct="1"/>
            <a:r>
              <a:rPr lang="es-ES" altLang="es-ES" sz="2200" dirty="0"/>
              <a:t>• Seguro integral de las instalaciones deportivas: continente y contenido.</a:t>
            </a:r>
          </a:p>
          <a:p>
            <a:pPr eaLnBrk="1" hangingPunct="1"/>
            <a:r>
              <a:rPr lang="es-ES" altLang="es-ES" sz="2200" dirty="0"/>
              <a:t>• Seguro de accidente de los participantes, usuarios o asistentes.</a:t>
            </a:r>
          </a:p>
          <a:p>
            <a:pPr eaLnBrk="1" hangingPunct="1"/>
            <a:r>
              <a:rPr lang="es-ES" altLang="es-ES" sz="2200" dirty="0"/>
              <a:t>• Otros seguros que cubran contingencias tales como la suspensión del evento o el incumplimiento de un patrocinador.</a:t>
            </a:r>
            <a:endParaRPr lang="es-ES_tradnl" altLang="es-ES" sz="2200" dirty="0"/>
          </a:p>
        </p:txBody>
      </p:sp>
    </p:spTree>
    <p:extLst>
      <p:ext uri="{BB962C8B-B14F-4D97-AF65-F5344CB8AC3E}">
        <p14:creationId xmlns:p14="http://schemas.microsoft.com/office/powerpoint/2010/main" val="229861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75093"/>
            <a:ext cx="4499992" cy="280499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556792"/>
            <a:ext cx="2124286" cy="2160240"/>
          </a:xfrm>
          <a:prstGeom prst="rect">
            <a:avLst/>
          </a:prstGeom>
        </p:spPr>
      </p:pic>
      <p:pic>
        <p:nvPicPr>
          <p:cNvPr id="1026" name="Picture 2" descr="Inicia Copa Nacional de Bicicross en Pereira, evento deportivo de ‘Risaralda 50 años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08" y="3573016"/>
            <a:ext cx="3482752" cy="232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porterisaraldense.com/wp-content/uploads/2017/05/MG_9855-cop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21088"/>
            <a:ext cx="3617690" cy="24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40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192562"/>
            <a:ext cx="5832475" cy="561975"/>
          </a:xfrm>
        </p:spPr>
        <p:txBody>
          <a:bodyPr/>
          <a:lstStyle/>
          <a:p>
            <a:pPr eaLnBrk="1" hangingPunct="1"/>
            <a:r>
              <a:rPr lang="es-ES" altLang="es-ES" sz="2400" b="1" dirty="0"/>
              <a:t>Reconocimiento Médico Deportivo</a:t>
            </a:r>
          </a:p>
        </p:txBody>
      </p:sp>
      <p:sp>
        <p:nvSpPr>
          <p:cNvPr id="67587" name="Text Box 8"/>
          <p:cNvSpPr txBox="1">
            <a:spLocks noChangeArrowheads="1"/>
          </p:cNvSpPr>
          <p:nvPr/>
        </p:nvSpPr>
        <p:spPr bwMode="auto">
          <a:xfrm>
            <a:off x="468313" y="2045717"/>
            <a:ext cx="83518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000" b="1" dirty="0"/>
              <a:t>STSJ Andalucía, Sevilla 28 febrero 2007</a:t>
            </a:r>
            <a:r>
              <a:rPr lang="es-ES" altLang="es-ES" sz="2000" dirty="0"/>
              <a:t>: Entendió que “no existía una obligación del Ayuntamiento de Sevilla de someter a reconocimiento médico a todos los participantes en la maratón, por lo que la omisión del control previo no puede dar lugar a responsabilidad alguna.”</a:t>
            </a:r>
          </a:p>
        </p:txBody>
      </p:sp>
      <p:pic>
        <p:nvPicPr>
          <p:cNvPr id="67588" name="Picture 13" descr="maraton_sevilla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3815953" cy="253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3844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96752"/>
            <a:ext cx="6192838" cy="561975"/>
          </a:xfrm>
        </p:spPr>
        <p:txBody>
          <a:bodyPr/>
          <a:lstStyle/>
          <a:p>
            <a:pPr eaLnBrk="1" hangingPunct="1"/>
            <a:r>
              <a:rPr lang="es-ES" altLang="es-ES" sz="2800" b="1" dirty="0"/>
              <a:t>Reconocimiento Médico Deportivo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156177" y="6021288"/>
            <a:ext cx="23762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400" b="1" dirty="0">
                <a:hlinkClick r:id="rId2" action="ppaction://hlinkfile"/>
              </a:rPr>
              <a:t>PAR-Q Test</a:t>
            </a:r>
            <a:r>
              <a:rPr lang="es-ES" altLang="es-ES" sz="2400" b="1" dirty="0"/>
              <a:t>.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23528" y="1975197"/>
            <a:ext cx="84963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000" b="1" dirty="0"/>
              <a:t>Sentencia Audiencia Provincial de Palencia de 2 noviembre de 2000</a:t>
            </a:r>
            <a:r>
              <a:rPr lang="es-ES" altLang="es-ES" sz="2000" dirty="0"/>
              <a:t> entiende que la no realización del reconocimiento médico supone el incumplimiento de un deber implícito en el contrato de arrendamiento de servicios tal y como se derivada del artículo 1258 del Código Civil que establece cómo </a:t>
            </a:r>
            <a:r>
              <a:rPr lang="es-ES" altLang="es-ES" sz="2000" dirty="0">
                <a:solidFill>
                  <a:srgbClr val="FF0000"/>
                </a:solidFill>
              </a:rPr>
              <a:t>los contratos no obligan sólo a lo expresamente pactado, sino también a todas las consecuencias que según su naturaleza, sean conformes a la buena fe, al uso y a la Ley</a:t>
            </a:r>
            <a:r>
              <a:rPr lang="es-ES" altLang="es-ES" sz="20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sz="2000" dirty="0"/>
              <a:t>La Audiencia entendió que existía una responsabilidad compartida entre los titulares del gimnasio y el cliente, al entender que era obligación de aquellos la adopción de precauciones médicas antes de la práctica de ejercicio físico, cuestión perfectamente concordante con el sentido común.</a:t>
            </a:r>
          </a:p>
        </p:txBody>
      </p:sp>
    </p:spTree>
    <p:extLst>
      <p:ext uri="{BB962C8B-B14F-4D97-AF65-F5344CB8AC3E}">
        <p14:creationId xmlns:p14="http://schemas.microsoft.com/office/powerpoint/2010/main" val="18534904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661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6372200" y="4221088"/>
            <a:ext cx="2592288" cy="1944216"/>
          </a:xfrm>
          <a:prstGeom prst="ellipse">
            <a:avLst/>
          </a:prstGeom>
          <a:solidFill>
            <a:schemeClr val="accent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Consentimiento informado</a:t>
            </a:r>
          </a:p>
        </p:txBody>
      </p:sp>
    </p:spTree>
    <p:extLst>
      <p:ext uri="{BB962C8B-B14F-4D97-AF65-F5344CB8AC3E}">
        <p14:creationId xmlns:p14="http://schemas.microsoft.com/office/powerpoint/2010/main" val="4360491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27" name="Group 1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12677839"/>
              </p:ext>
            </p:extLst>
          </p:nvPr>
        </p:nvGraphicFramePr>
        <p:xfrm>
          <a:off x="457200" y="2276872"/>
          <a:ext cx="8229600" cy="3370262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802357540"/>
                    </a:ext>
                  </a:extLst>
                </a:gridCol>
              </a:tblGrid>
              <a:tr h="337026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Cláusula tipo</a:t>
                      </a:r>
                      <a:r>
                        <a:rPr kumimoji="0" lang="es-ES" alt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 de una media-maratón: “Todo atleta por el mero hecho de su inscripción, conoce y acepta todas las normas de reglamentos de esta competición y reconoce que se encuentra en perfectas condiciones físicas, no padeciendo ninguna enfermedad que suponga riesgo para su persona o le incapacite para su participación. Y </a:t>
                      </a:r>
                      <a:r>
                        <a:rPr kumimoji="0" lang="es-ES" alt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se hace responsable </a:t>
                      </a:r>
                      <a:r>
                        <a:rPr kumimoji="0" lang="es-ES" alt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de los daños que pudiera ocasionarse por su participación.”</a:t>
                      </a:r>
                      <a:endParaRPr kumimoji="0" lang="es-ES_tradnl" alt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85361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5359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 descr="riesgos-laborales-trabajador-protegido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340"/>
            <a:ext cx="4067175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4140200" y="2144365"/>
            <a:ext cx="4535488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000"/>
              <a:t>El empresario (organizador del evento) deberá adoptar las medidas necesarias para la </a:t>
            </a:r>
            <a:r>
              <a:rPr lang="es-ES" altLang="es-ES" sz="2000">
                <a:solidFill>
                  <a:srgbClr val="FF0000"/>
                </a:solidFill>
              </a:rPr>
              <a:t>protección de la seguridad y la salud de los trabajadores</a:t>
            </a:r>
            <a:r>
              <a:rPr lang="es-ES" altLang="es-ES" sz="2000"/>
              <a:t> en materia de plan de prevención de riesgos laborales, evaluación de riesgos, información, consulta y participación y formación de los trabajadores, actuación en caso de emergencia y de riesgo grave e inminente, vigilancia de la salud.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91680" y="1052736"/>
            <a:ext cx="550125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altLang="es-ES" sz="2800" b="1" dirty="0"/>
              <a:t>Prevención de riesgos laborales</a:t>
            </a:r>
          </a:p>
        </p:txBody>
      </p:sp>
    </p:spTree>
    <p:extLst>
      <p:ext uri="{BB962C8B-B14F-4D97-AF65-F5344CB8AC3E}">
        <p14:creationId xmlns:p14="http://schemas.microsoft.com/office/powerpoint/2010/main" val="29678368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915816" y="1380296"/>
            <a:ext cx="424896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2800" b="1" dirty="0"/>
              <a:t>Ley Deporte </a:t>
            </a:r>
            <a:r>
              <a:rPr lang="es-ES_tradnl" altLang="es-ES" sz="2800" b="1" dirty="0" smtClean="0"/>
              <a:t>Estado</a:t>
            </a:r>
            <a:endParaRPr lang="es-ES" altLang="es-ES" sz="2800" b="1" dirty="0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11956" y="2492896"/>
            <a:ext cx="80645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400"/>
              <a:t>Toda instalación deportiva, cualquiera que sea la entidad titular, deberá ofrecer </a:t>
            </a:r>
            <a:r>
              <a:rPr lang="es-ES" altLang="es-ES" sz="2400" b="1"/>
              <a:t>información</a:t>
            </a:r>
            <a:r>
              <a:rPr lang="es-ES" altLang="es-ES" sz="2400"/>
              <a:t>, en lugar perfectamente </a:t>
            </a:r>
            <a:r>
              <a:rPr lang="es-ES" altLang="es-ES" sz="2400" b="1"/>
              <a:t>visible y accesible</a:t>
            </a:r>
            <a:r>
              <a:rPr lang="es-ES" altLang="es-ES" sz="2400"/>
              <a:t>, de los datos técnicos de la instalación o del establecimiento, así como de su equipamiento y el nombre y titulación respectiva de las personas que presten servicios profesionales en los niveles de dirección técnica, enseñanza o animación.</a:t>
            </a: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540518" y="2492896"/>
            <a:ext cx="8064500" cy="27352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3644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323850" y="2291556"/>
            <a:ext cx="446405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200"/>
              <a:t>En todas las instalaciones donde se celebren </a:t>
            </a:r>
            <a:r>
              <a:rPr lang="es-ES" altLang="es-ES" sz="2200" b="1"/>
              <a:t>competiciones profesionales</a:t>
            </a:r>
            <a:r>
              <a:rPr lang="es-ES" altLang="es-ES" sz="2200"/>
              <a:t> de ámbito estatal Localidades deberán ser </a:t>
            </a:r>
            <a:r>
              <a:rPr lang="es-ES" altLang="es-ES" sz="2200" b="1"/>
              <a:t>numeradas</a:t>
            </a:r>
            <a:r>
              <a:rPr lang="es-ES" altLang="es-ES" sz="2200"/>
              <a:t> </a:t>
            </a:r>
            <a:r>
              <a:rPr lang="es-ES" altLang="es-ES" sz="2200" b="1"/>
              <a:t>con asiento </a:t>
            </a:r>
            <a:r>
              <a:rPr lang="es-ES" altLang="es-ES" sz="2200"/>
              <a:t>para todos los espectadores. Existirá un puesto o </a:t>
            </a:r>
            <a:r>
              <a:rPr lang="es-ES" altLang="es-ES" sz="2200" b="1"/>
              <a:t>unidad central de control organizativo</a:t>
            </a:r>
            <a:r>
              <a:rPr lang="es-ES" altLang="es-ES" sz="2200"/>
              <a:t>, situada en zona estratégica y dotado de los medios técnicos necesarios. 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3047552" y="1291401"/>
            <a:ext cx="3657454" cy="49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2800" b="1" dirty="0"/>
              <a:t>Ley Deporte </a:t>
            </a:r>
            <a:r>
              <a:rPr lang="es-ES_tradnl" altLang="es-ES" sz="2800" b="1" dirty="0" smtClean="0"/>
              <a:t>Estado</a:t>
            </a:r>
            <a:endParaRPr lang="es-ES" altLang="es-ES" sz="2800" b="1" dirty="0"/>
          </a:p>
        </p:txBody>
      </p:sp>
      <p:pic>
        <p:nvPicPr>
          <p:cNvPr id="17412" name="Picture 8" descr="94ac5fe6e0a62b5203025c6a3432c4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20143"/>
            <a:ext cx="4198937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6643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5"/>
          <p:cNvSpPr>
            <a:spLocks noChangeArrowheads="1"/>
          </p:cNvSpPr>
          <p:nvPr/>
        </p:nvSpPr>
        <p:spPr bwMode="auto">
          <a:xfrm>
            <a:off x="1280469" y="1256885"/>
            <a:ext cx="1872183" cy="1511201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200" b="1"/>
              <a:t>Normas </a:t>
            </a:r>
          </a:p>
          <a:p>
            <a:pPr algn="ctr" eaLnBrk="1" hangingPunct="1"/>
            <a:r>
              <a:rPr lang="es-ES" altLang="es-ES" sz="2200" b="1"/>
              <a:t>generales</a:t>
            </a:r>
            <a:endParaRPr lang="es-ES_tradnl" altLang="es-ES" sz="2200" b="1"/>
          </a:p>
        </p:txBody>
      </p:sp>
      <p:sp>
        <p:nvSpPr>
          <p:cNvPr id="26627" name="Oval 6"/>
          <p:cNvSpPr>
            <a:spLocks noChangeArrowheads="1"/>
          </p:cNvSpPr>
          <p:nvPr/>
        </p:nvSpPr>
        <p:spPr bwMode="auto">
          <a:xfrm>
            <a:off x="3596382" y="965304"/>
            <a:ext cx="2139005" cy="1641601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200" b="1"/>
              <a:t>Normas </a:t>
            </a:r>
          </a:p>
          <a:p>
            <a:pPr algn="ctr" eaLnBrk="1" hangingPunct="1"/>
            <a:r>
              <a:rPr lang="es-ES" altLang="es-ES" sz="2200" b="1"/>
              <a:t>administrativas</a:t>
            </a:r>
            <a:endParaRPr lang="es-ES_tradnl" altLang="es-ES" sz="2200" b="1"/>
          </a:p>
        </p:txBody>
      </p:sp>
      <p:sp>
        <p:nvSpPr>
          <p:cNvPr id="26628" name="Oval 7"/>
          <p:cNvSpPr>
            <a:spLocks noChangeArrowheads="1"/>
          </p:cNvSpPr>
          <p:nvPr/>
        </p:nvSpPr>
        <p:spPr bwMode="auto">
          <a:xfrm>
            <a:off x="907441" y="3068738"/>
            <a:ext cx="1872183" cy="1511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200" b="1"/>
              <a:t>Normas </a:t>
            </a:r>
          </a:p>
          <a:p>
            <a:pPr algn="ctr" eaLnBrk="1" hangingPunct="1"/>
            <a:r>
              <a:rPr lang="es-ES" altLang="es-ES" sz="2200" b="1"/>
              <a:t>Sala</a:t>
            </a:r>
          </a:p>
          <a:p>
            <a:pPr algn="ctr" eaLnBrk="1" hangingPunct="1"/>
            <a:r>
              <a:rPr lang="es-ES" altLang="es-ES" sz="2200" b="1"/>
              <a:t>actividades</a:t>
            </a:r>
            <a:endParaRPr lang="es-ES_tradnl" altLang="es-ES" sz="2200" b="1"/>
          </a:p>
        </p:txBody>
      </p:sp>
      <p:pic>
        <p:nvPicPr>
          <p:cNvPr id="26629" name="Picture 9" descr="ANd9GcSKdmvJe68HCZTnLKqAUpDlAXABabYcxYd7KycQ7Ddue2Pkt8p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45" y="2768086"/>
            <a:ext cx="3412680" cy="170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Oval 10"/>
          <p:cNvSpPr>
            <a:spLocks noChangeArrowheads="1"/>
          </p:cNvSpPr>
          <p:nvPr/>
        </p:nvSpPr>
        <p:spPr bwMode="auto">
          <a:xfrm>
            <a:off x="2844280" y="4797525"/>
            <a:ext cx="1872183" cy="1511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200" b="1"/>
              <a:t>Normas </a:t>
            </a:r>
          </a:p>
          <a:p>
            <a:pPr algn="ctr" eaLnBrk="1" hangingPunct="1"/>
            <a:r>
              <a:rPr lang="es-ES" altLang="es-ES" sz="2200" b="1"/>
              <a:t>vestuarios</a:t>
            </a:r>
            <a:endParaRPr lang="es-ES_tradnl" altLang="es-ES" sz="2200" b="1"/>
          </a:p>
        </p:txBody>
      </p:sp>
      <p:sp>
        <p:nvSpPr>
          <p:cNvPr id="26631" name="Oval 11"/>
          <p:cNvSpPr>
            <a:spLocks noChangeArrowheads="1"/>
          </p:cNvSpPr>
          <p:nvPr/>
        </p:nvSpPr>
        <p:spPr bwMode="auto">
          <a:xfrm>
            <a:off x="5076056" y="4797525"/>
            <a:ext cx="1872183" cy="1511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200" b="1"/>
              <a:t>Normas </a:t>
            </a:r>
          </a:p>
          <a:p>
            <a:pPr algn="ctr" eaLnBrk="1" hangingPunct="1"/>
            <a:r>
              <a:rPr lang="es-ES" altLang="es-ES" sz="2200" b="1"/>
              <a:t>piscina</a:t>
            </a:r>
            <a:endParaRPr lang="es-ES_tradnl" altLang="es-ES" sz="2200" b="1"/>
          </a:p>
        </p:txBody>
      </p:sp>
      <p:sp>
        <p:nvSpPr>
          <p:cNvPr id="26632" name="Oval 12"/>
          <p:cNvSpPr>
            <a:spLocks noChangeArrowheads="1"/>
          </p:cNvSpPr>
          <p:nvPr/>
        </p:nvSpPr>
        <p:spPr bwMode="auto">
          <a:xfrm>
            <a:off x="6732067" y="3068737"/>
            <a:ext cx="1872183" cy="1511201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200" b="1"/>
              <a:t>Normas </a:t>
            </a:r>
          </a:p>
          <a:p>
            <a:pPr algn="ctr" eaLnBrk="1" hangingPunct="1"/>
            <a:r>
              <a:rPr lang="es-ES" altLang="es-ES" sz="2200" b="1"/>
              <a:t>Sala</a:t>
            </a:r>
          </a:p>
          <a:p>
            <a:pPr algn="ctr" eaLnBrk="1" hangingPunct="1"/>
            <a:r>
              <a:rPr lang="es-ES" altLang="es-ES" sz="2200" b="1"/>
              <a:t>fitness</a:t>
            </a:r>
            <a:endParaRPr lang="es-ES_tradnl" altLang="es-ES" sz="2200" b="1"/>
          </a:p>
        </p:txBody>
      </p:sp>
      <p:sp>
        <p:nvSpPr>
          <p:cNvPr id="26633" name="Oval 13"/>
          <p:cNvSpPr>
            <a:spLocks noChangeArrowheads="1"/>
          </p:cNvSpPr>
          <p:nvPr/>
        </p:nvSpPr>
        <p:spPr bwMode="auto">
          <a:xfrm>
            <a:off x="6179117" y="1233545"/>
            <a:ext cx="1872183" cy="1511201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200" b="1"/>
              <a:t>Normas </a:t>
            </a:r>
          </a:p>
          <a:p>
            <a:pPr algn="ctr" eaLnBrk="1" hangingPunct="1"/>
            <a:r>
              <a:rPr lang="es-ES" altLang="es-ES" sz="2200" b="1"/>
              <a:t>colectivos</a:t>
            </a:r>
            <a:endParaRPr lang="es-ES_tradnl" altLang="es-ES" sz="2200" b="1"/>
          </a:p>
        </p:txBody>
      </p:sp>
    </p:spTree>
    <p:extLst>
      <p:ext uri="{BB962C8B-B14F-4D97-AF65-F5344CB8AC3E}">
        <p14:creationId xmlns:p14="http://schemas.microsoft.com/office/powerpoint/2010/main" val="26829747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187623" y="1124744"/>
            <a:ext cx="7561089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200" dirty="0"/>
              <a:t>- </a:t>
            </a:r>
            <a:r>
              <a:rPr lang="es-ES" altLang="es-ES" sz="2000" b="1" dirty="0"/>
              <a:t>Normas generales</a:t>
            </a:r>
            <a:r>
              <a:rPr lang="es-ES" altLang="es-ES" sz="2000" dirty="0"/>
              <a:t>: derecho de admisión, información de los horarios y días de apertura del centro, y aspectos generales de funcionamiento de la instalación.</a:t>
            </a:r>
          </a:p>
          <a:p>
            <a:pPr eaLnBrk="1" hangingPunct="1"/>
            <a:r>
              <a:rPr lang="es-ES" altLang="es-ES" sz="2000" dirty="0"/>
              <a:t>- </a:t>
            </a:r>
            <a:r>
              <a:rPr lang="es-ES" altLang="es-ES" sz="2000" b="1" dirty="0"/>
              <a:t>Normas administrativas</a:t>
            </a:r>
            <a:r>
              <a:rPr lang="es-ES" altLang="es-ES" sz="2000" dirty="0"/>
              <a:t>: todas aquellas normas que influyen a los tipos de cuotas y precios de las que dispone el centro, inscripciones, recibos, forma de pago, aforos…</a:t>
            </a:r>
          </a:p>
          <a:p>
            <a:pPr eaLnBrk="1" hangingPunct="1"/>
            <a:r>
              <a:rPr lang="es-ES" altLang="es-ES" sz="2000" dirty="0"/>
              <a:t>- </a:t>
            </a:r>
            <a:r>
              <a:rPr lang="es-ES" altLang="es-ES" sz="2000" b="1" dirty="0"/>
              <a:t>Normas para las salas de actividades dirigidas</a:t>
            </a:r>
            <a:r>
              <a:rPr lang="es-ES" altLang="es-ES" sz="2000" dirty="0"/>
              <a:t>: acceso, características de éstas, puntualidad…</a:t>
            </a:r>
          </a:p>
          <a:p>
            <a:pPr eaLnBrk="1" hangingPunct="1"/>
            <a:r>
              <a:rPr lang="es-ES" altLang="es-ES" sz="2000" dirty="0"/>
              <a:t>- </a:t>
            </a:r>
            <a:r>
              <a:rPr lang="es-ES" altLang="es-ES" sz="2000" b="1" dirty="0"/>
              <a:t>Normas para los vestuarios</a:t>
            </a:r>
            <a:r>
              <a:rPr lang="es-ES" altLang="es-ES" sz="2000" dirty="0"/>
              <a:t>: zonas de secado, taquillas, secadores, saunas…</a:t>
            </a:r>
          </a:p>
          <a:p>
            <a:pPr eaLnBrk="1" hangingPunct="1"/>
            <a:r>
              <a:rPr lang="es-ES" altLang="es-ES" sz="2000" dirty="0"/>
              <a:t>- </a:t>
            </a:r>
            <a:r>
              <a:rPr lang="es-ES" altLang="es-ES" sz="2000" b="1" dirty="0"/>
              <a:t>Normas para la sala de </a:t>
            </a:r>
            <a:r>
              <a:rPr lang="es-ES" altLang="es-ES" sz="2000" b="1" dirty="0" err="1"/>
              <a:t>fitness</a:t>
            </a:r>
            <a:r>
              <a:rPr lang="es-ES" altLang="es-ES" sz="2000" dirty="0"/>
              <a:t>: el uso de la toalla, seguir las instrucciones del monitor de sala…</a:t>
            </a:r>
          </a:p>
          <a:p>
            <a:pPr eaLnBrk="1" hangingPunct="1"/>
            <a:r>
              <a:rPr lang="es-ES" altLang="es-ES" sz="2000" dirty="0"/>
              <a:t>- </a:t>
            </a:r>
            <a:r>
              <a:rPr lang="es-ES" altLang="es-ES" sz="2000" b="1" dirty="0"/>
              <a:t>Normas para la piscina</a:t>
            </a:r>
            <a:r>
              <a:rPr lang="es-ES" altLang="es-ES" sz="2000" dirty="0"/>
              <a:t>: uso o no de gorro de piscina, tirarse de cabeza, utilización de material, ducharse antes de entrar a la piscina…</a:t>
            </a:r>
          </a:p>
          <a:p>
            <a:pPr eaLnBrk="1" hangingPunct="1"/>
            <a:r>
              <a:rPr lang="es-ES" altLang="es-ES" sz="2000" dirty="0"/>
              <a:t>- </a:t>
            </a:r>
            <a:r>
              <a:rPr lang="es-ES" altLang="es-ES" sz="2000" b="1" dirty="0"/>
              <a:t>Normas para colectivos</a:t>
            </a:r>
            <a:r>
              <a:rPr lang="es-ES" altLang="es-ES" sz="2000" dirty="0"/>
              <a:t> (colegios, equipos, clubes, etcétera).</a:t>
            </a:r>
            <a:endParaRPr lang="es-ES_tradnl" altLang="es-ES" sz="2000" dirty="0"/>
          </a:p>
        </p:txBody>
      </p:sp>
    </p:spTree>
    <p:extLst>
      <p:ext uri="{BB962C8B-B14F-4D97-AF65-F5344CB8AC3E}">
        <p14:creationId xmlns:p14="http://schemas.microsoft.com/office/powerpoint/2010/main" val="39956095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-6350" y="1893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_tradnl" altLang="es-ES"/>
          </a:p>
        </p:txBody>
      </p:sp>
      <p:graphicFrame>
        <p:nvGraphicFramePr>
          <p:cNvPr id="82962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587140"/>
              </p:ext>
            </p:extLst>
          </p:nvPr>
        </p:nvGraphicFramePr>
        <p:xfrm>
          <a:off x="395288" y="1974577"/>
          <a:ext cx="8641208" cy="4622775"/>
        </p:xfrm>
        <a:graphic>
          <a:graphicData uri="http://schemas.openxmlformats.org/drawingml/2006/table">
            <a:tbl>
              <a:tblPr/>
              <a:tblGrid>
                <a:gridCol w="8641208">
                  <a:extLst>
                    <a:ext uri="{9D8B030D-6E8A-4147-A177-3AD203B41FA5}">
                      <a16:colId xmlns="" xmlns:a16="http://schemas.microsoft.com/office/drawing/2014/main" val="1179396760"/>
                    </a:ext>
                  </a:extLst>
                </a:gridCol>
              </a:tblGrid>
              <a:tr h="4622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_tradnl" altLang="es-E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kumimoji="0" lang="es-ES_tradnl" alt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virtud de lo dispuesto en el </a:t>
                      </a:r>
                      <a:r>
                        <a:rPr kumimoji="0" lang="es-ES_tradnl" altLang="es-E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artículo 59.1 e) del Real Decreto 2816/82, de 27 de agosto de 1982</a:t>
                      </a:r>
                      <a:r>
                        <a:rPr kumimoji="0" lang="es-ES_tradnl" alt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por el que se aprueba el </a:t>
                      </a:r>
                      <a:r>
                        <a:rPr kumimoji="0" lang="es-ES_tradnl" altLang="es-E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Reglamento General de Policía de Espectáculos Públicos y Actividades Recreativas</a:t>
                      </a:r>
                      <a:r>
                        <a:rPr kumimoji="0" lang="es-ES_tradnl" alt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QUEDA PROHIBIDA LA ENTRADA Y/O PERMANENCIA EN (NOMBRE DEL CENTRO DEPORTIVO) A TODA PERSONA QUE: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s-ES_tradnl" altLang="es-E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_tradnl" alt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 encuentre en estado de embriaguez; porte cualquier objeto susceptible de causar daño a personas o cosas; lleve o consuma cualquier tipo de drogas o cualquier tipo de sustancias psicotrópicas; falta de aseo personal; lleve indumentaria inadecuada; sea alborotador comprobado; provoque o incite cualquier desorden en las instalaciones; cualquier otra causa objetiva que pueda alterar la seguridad o higiene de las instalaciones (</a:t>
                      </a:r>
                      <a:r>
                        <a:rPr kumimoji="0" lang="es-ES_tradnl" alt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nombre</a:t>
                      </a:r>
                      <a:r>
                        <a:rPr kumimoji="0" lang="es-ES_tradnl" alt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95316406"/>
                  </a:ext>
                </a:extLst>
              </a:tr>
            </a:tbl>
          </a:graphicData>
        </a:graphic>
      </p:graphicFrame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-6350" y="40036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_tradnl" altLang="es-ES"/>
          </a:p>
        </p:txBody>
      </p:sp>
      <p:sp>
        <p:nvSpPr>
          <p:cNvPr id="2" name="CuadroTexto 1"/>
          <p:cNvSpPr txBox="1"/>
          <p:nvPr/>
        </p:nvSpPr>
        <p:spPr>
          <a:xfrm>
            <a:off x="2051720" y="119675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altLang="es-E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Reservado el Derecho de </a:t>
            </a:r>
            <a:r>
              <a:rPr lang="es-ES_tradnl" alt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Admisión</a:t>
            </a:r>
            <a:endParaRPr lang="es-ES_tradnl" altLang="es-E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616202" cy="251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" descr="logoFI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7045796" cy="101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0898"/>
            <a:ext cx="3544515" cy="40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5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50825" y="2092201"/>
            <a:ext cx="8748713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2000" dirty="0"/>
              <a:t>- </a:t>
            </a:r>
            <a:r>
              <a:rPr lang="es-ES_tradnl" altLang="es-ES" dirty="0"/>
              <a:t>Para solicitar el acceso, y una vez cumplimentada la hoja de inscripción, el cliente facilitará la siguiente </a:t>
            </a:r>
            <a:r>
              <a:rPr lang="es-ES_tradnl" altLang="es-ES" b="1" dirty="0"/>
              <a:t>documentación</a:t>
            </a:r>
            <a:r>
              <a:rPr lang="es-ES_tradnl" altLang="es-ES" dirty="0"/>
              <a:t>:</a:t>
            </a:r>
          </a:p>
          <a:p>
            <a:pPr eaLnBrk="1" hangingPunct="1"/>
            <a:r>
              <a:rPr lang="es-ES_tradnl" altLang="es-ES" dirty="0"/>
              <a:t>• Fotocopia del DNI</a:t>
            </a:r>
          </a:p>
          <a:p>
            <a:pPr eaLnBrk="1" hangingPunct="1"/>
            <a:r>
              <a:rPr lang="es-ES_tradnl" altLang="es-ES" dirty="0"/>
              <a:t>• Datos bancarios para la domiciliación de los recibos</a:t>
            </a:r>
          </a:p>
          <a:p>
            <a:pPr eaLnBrk="1" hangingPunct="1"/>
            <a:r>
              <a:rPr lang="es-ES_tradnl" altLang="es-ES" dirty="0"/>
              <a:t>• Libro familia o certificado de convivencia (para los abonos familiares o de pareja) </a:t>
            </a:r>
          </a:p>
          <a:p>
            <a:pPr eaLnBrk="1" hangingPunct="1"/>
            <a:r>
              <a:rPr lang="es-ES_tradnl" altLang="es-ES" dirty="0"/>
              <a:t>- El acceso se formalizará con la firma del </a:t>
            </a:r>
            <a:r>
              <a:rPr lang="es-ES_tradnl" altLang="es-ES" b="1" dirty="0"/>
              <a:t>contrato</a:t>
            </a:r>
            <a:r>
              <a:rPr lang="es-ES_tradnl" altLang="es-ES" dirty="0"/>
              <a:t> establecido y la acreditación prevista.</a:t>
            </a:r>
          </a:p>
          <a:p>
            <a:pPr eaLnBrk="1" hangingPunct="1"/>
            <a:r>
              <a:rPr lang="es-ES_tradnl" altLang="es-ES" dirty="0"/>
              <a:t>- La </a:t>
            </a:r>
            <a:r>
              <a:rPr lang="es-ES_tradnl" altLang="es-ES" b="1" dirty="0"/>
              <a:t>matrícula</a:t>
            </a:r>
            <a:r>
              <a:rPr lang="es-ES_tradnl" altLang="es-ES" dirty="0"/>
              <a:t> será un único pago inicial e incluye las contraprestaciones que en cada momento se determinen.</a:t>
            </a:r>
          </a:p>
          <a:p>
            <a:pPr eaLnBrk="1" hangingPunct="1"/>
            <a:r>
              <a:rPr lang="es-ES_tradnl" altLang="es-ES" dirty="0"/>
              <a:t>- Los tipos de abonos, </a:t>
            </a:r>
            <a:r>
              <a:rPr lang="es-ES_tradnl" altLang="es-ES" b="1" dirty="0"/>
              <a:t>precios</a:t>
            </a:r>
            <a:r>
              <a:rPr lang="es-ES_tradnl" altLang="es-ES" dirty="0"/>
              <a:t> y bonificaciones previstas en cada momento están a disposición en recepción.</a:t>
            </a:r>
          </a:p>
          <a:p>
            <a:pPr eaLnBrk="1" hangingPunct="1"/>
            <a:r>
              <a:rPr lang="es-ES_tradnl" altLang="es-ES" dirty="0"/>
              <a:t>- En caso de </a:t>
            </a:r>
            <a:r>
              <a:rPr lang="es-ES_tradnl" altLang="es-ES" b="1" dirty="0"/>
              <a:t>ausencia</a:t>
            </a:r>
            <a:r>
              <a:rPr lang="es-ES_tradnl" altLang="es-ES" dirty="0"/>
              <a:t> con una duración mínima de 2 meses al año, se podrá abonar una cuota de mantenimiento de 12 euros por mes, que permitirá ausentarse sin perder su plaza y matricula, previa comunicación por escrito.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2051720" y="1196752"/>
            <a:ext cx="59766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2000" b="1" u="sng" dirty="0"/>
              <a:t>Ejemplo de normativa sobre el acceso a una instalación deportiva</a:t>
            </a:r>
            <a:r>
              <a:rPr lang="es-ES_tradnl" altLang="es-ES" sz="2000" b="1" dirty="0"/>
              <a:t> </a:t>
            </a:r>
            <a:endParaRPr lang="es-ES_tradnl" altLang="es-ES" sz="2000" dirty="0"/>
          </a:p>
        </p:txBody>
      </p:sp>
    </p:spTree>
    <p:extLst>
      <p:ext uri="{BB962C8B-B14F-4D97-AF65-F5344CB8AC3E}">
        <p14:creationId xmlns:p14="http://schemas.microsoft.com/office/powerpoint/2010/main" val="10736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50825" y="2092201"/>
            <a:ext cx="8748713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2000" dirty="0"/>
              <a:t>- </a:t>
            </a:r>
            <a:r>
              <a:rPr lang="es-ES_tradnl" altLang="es-ES" dirty="0"/>
              <a:t>El </a:t>
            </a:r>
            <a:r>
              <a:rPr lang="es-ES_tradnl" altLang="es-ES" b="1" dirty="0"/>
              <a:t>pago</a:t>
            </a:r>
            <a:r>
              <a:rPr lang="es-ES_tradnl" altLang="es-ES" dirty="0"/>
              <a:t> de todos los abonos y cursos se realizará mediante ingreso o domiciliación bancaria.</a:t>
            </a:r>
          </a:p>
          <a:p>
            <a:pPr eaLnBrk="1" hangingPunct="1"/>
            <a:r>
              <a:rPr lang="es-ES_tradnl" altLang="es-ES" dirty="0"/>
              <a:t>- Las cuotas de los diferentes abonos se </a:t>
            </a:r>
            <a:r>
              <a:rPr lang="es-ES_tradnl" altLang="es-ES" b="1" dirty="0"/>
              <a:t>renovarán</a:t>
            </a:r>
            <a:r>
              <a:rPr lang="es-ES_tradnl" altLang="es-ES" dirty="0"/>
              <a:t> periódicamente, tomando como referencia el día 1 de cada mes.</a:t>
            </a:r>
          </a:p>
          <a:p>
            <a:pPr eaLnBrk="1" hangingPunct="1"/>
            <a:r>
              <a:rPr lang="es-ES_tradnl" altLang="es-ES" dirty="0"/>
              <a:t>- El pago del </a:t>
            </a:r>
            <a:r>
              <a:rPr lang="es-ES_tradnl" altLang="es-ES" b="1" dirty="0"/>
              <a:t>alquiler puntual</a:t>
            </a:r>
            <a:r>
              <a:rPr lang="es-ES_tradnl" altLang="es-ES" dirty="0"/>
              <a:t> de las instalaciones se hará en recepción.</a:t>
            </a:r>
          </a:p>
          <a:p>
            <a:pPr eaLnBrk="1" hangingPunct="1"/>
            <a:r>
              <a:rPr lang="es-ES_tradnl" altLang="es-ES" dirty="0"/>
              <a:t>- La empresa se reserva el derecho de </a:t>
            </a:r>
            <a:r>
              <a:rPr lang="es-ES_tradnl" altLang="es-ES" b="1" dirty="0"/>
              <a:t>modificar</a:t>
            </a:r>
            <a:r>
              <a:rPr lang="es-ES_tradnl" altLang="es-ES" dirty="0"/>
              <a:t> los precios y servicios de los abonos cuando sea necesario, notificándolo a los abonados/as y a los usuarios/as.</a:t>
            </a:r>
          </a:p>
          <a:p>
            <a:pPr eaLnBrk="1" hangingPunct="1"/>
            <a:r>
              <a:rPr lang="es-ES_tradnl" altLang="es-ES" dirty="0"/>
              <a:t>- Cada usuario tendrá un </a:t>
            </a:r>
            <a:r>
              <a:rPr lang="es-ES_tradnl" altLang="es-ES" b="1" dirty="0"/>
              <a:t>carnet</a:t>
            </a:r>
            <a:r>
              <a:rPr lang="es-ES_tradnl" altLang="es-ES" dirty="0"/>
              <a:t> para su identificación que es personal e intransferible, que deberá ser devuelto por el abonado cuando cause baja. Se podrá establecer un sistema de identificación para los accesos a las actividades.</a:t>
            </a:r>
          </a:p>
          <a:p>
            <a:pPr eaLnBrk="1" hangingPunct="1"/>
            <a:r>
              <a:rPr lang="es-ES_tradnl" altLang="es-ES" dirty="0"/>
              <a:t>- El acceso a las instalaciones está </a:t>
            </a:r>
            <a:r>
              <a:rPr lang="es-ES_tradnl" altLang="es-ES" b="1" dirty="0"/>
              <a:t>restringido</a:t>
            </a:r>
            <a:r>
              <a:rPr lang="es-ES_tradnl" altLang="es-ES" dirty="0"/>
              <a:t> en los siguientes casos:</a:t>
            </a:r>
          </a:p>
          <a:p>
            <a:pPr eaLnBrk="1" hangingPunct="1"/>
            <a:r>
              <a:rPr lang="es-ES_tradnl" altLang="es-ES" dirty="0"/>
              <a:t>• Tener cuotas pendientes de pago.</a:t>
            </a:r>
          </a:p>
          <a:p>
            <a:pPr eaLnBrk="1" hangingPunct="1"/>
            <a:r>
              <a:rPr lang="es-ES_tradnl" altLang="es-ES" dirty="0"/>
              <a:t>• Tener algún cargo domiciliado por banco que haya sido devuelto.</a:t>
            </a:r>
          </a:p>
          <a:p>
            <a:pPr eaLnBrk="1" hangingPunct="1"/>
            <a:r>
              <a:rPr lang="es-ES_tradnl" altLang="es-ES" dirty="0"/>
              <a:t>• Haber incumplido la normativa de uso.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51720" y="1196752"/>
            <a:ext cx="59766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ES" sz="2000" b="1" u="sng" dirty="0"/>
              <a:t>Ejemplo de normativa sobre el acceso a una instalación deportiva</a:t>
            </a:r>
            <a:r>
              <a:rPr lang="es-ES_tradnl" altLang="es-ES" sz="2000" b="1" dirty="0"/>
              <a:t> </a:t>
            </a:r>
            <a:endParaRPr lang="es-ES_tradnl" altLang="es-ES" sz="2000" dirty="0"/>
          </a:p>
        </p:txBody>
      </p:sp>
    </p:spTree>
    <p:extLst>
      <p:ext uri="{BB962C8B-B14F-4D97-AF65-F5344CB8AC3E}">
        <p14:creationId xmlns:p14="http://schemas.microsoft.com/office/powerpoint/2010/main" val="42131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250825" y="2127597"/>
            <a:ext cx="864235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s-ES_tradnl" altLang="es-ES" sz="2000" dirty="0"/>
              <a:t>- No se permite el acceso y la utilización a los menores de 16 años.</a:t>
            </a:r>
          </a:p>
          <a:p>
            <a:pPr lvl="1" eaLnBrk="1" hangingPunct="1"/>
            <a:r>
              <a:rPr lang="es-ES_tradnl" altLang="es-ES" sz="2000" dirty="0"/>
              <a:t>- No se puede entrar con chanclas, mojado, sin camiseta o vestido con ropa de calle.</a:t>
            </a:r>
          </a:p>
          <a:p>
            <a:pPr lvl="1" eaLnBrk="1" hangingPunct="1"/>
            <a:r>
              <a:rPr lang="es-ES_tradnl" altLang="es-ES" sz="2000" dirty="0"/>
              <a:t>- Dejar libre la maquinaria y aparatos durante el tiempo de </a:t>
            </a:r>
            <a:r>
              <a:rPr lang="es-ES_tradnl" altLang="es-ES" sz="2000" dirty="0" err="1"/>
              <a:t>descano</a:t>
            </a:r>
            <a:r>
              <a:rPr lang="es-ES_tradnl" altLang="es-ES" sz="2000" dirty="0"/>
              <a:t>.</a:t>
            </a:r>
          </a:p>
          <a:p>
            <a:pPr lvl="1" eaLnBrk="1" hangingPunct="1"/>
            <a:r>
              <a:rPr lang="es-ES_tradnl" altLang="es-ES" sz="2000" dirty="0"/>
              <a:t>- Colocar los pesos y barras en su lugar una vez utilizados.</a:t>
            </a:r>
          </a:p>
          <a:p>
            <a:pPr lvl="1" eaLnBrk="1" hangingPunct="1"/>
            <a:r>
              <a:rPr lang="es-ES_tradnl" altLang="es-ES" sz="2000" dirty="0"/>
              <a:t>- Por motivos de higiene, utilizar toalla en cada aparato.</a:t>
            </a:r>
          </a:p>
          <a:p>
            <a:pPr lvl="1" eaLnBrk="1" hangingPunct="1"/>
            <a:r>
              <a:rPr lang="es-ES_tradnl" altLang="es-ES" sz="2000" dirty="0"/>
              <a:t>- Secar el sudor en los aparatos utilizados.</a:t>
            </a:r>
          </a:p>
          <a:p>
            <a:pPr lvl="1" eaLnBrk="1" hangingPunct="1"/>
            <a:r>
              <a:rPr lang="es-ES_tradnl" altLang="es-ES" sz="2000" dirty="0"/>
              <a:t>- No se puede comer.</a:t>
            </a:r>
          </a:p>
          <a:p>
            <a:pPr lvl="1" eaLnBrk="1" hangingPunct="1"/>
            <a:r>
              <a:rPr lang="es-ES_tradnl" altLang="es-ES" sz="2000" dirty="0"/>
              <a:t>- Se han de seguir las indicaciones y recomendaciones del personal de sala.</a:t>
            </a:r>
          </a:p>
          <a:p>
            <a:pPr lvl="1" eaLnBrk="1" hangingPunct="1"/>
            <a:r>
              <a:rPr lang="es-ES_tradnl" altLang="es-ES" sz="2000" dirty="0"/>
              <a:t>- La Dirección no se responsabiliza de los daños causados por el mal uso de la maquinaria.</a:t>
            </a: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2771800" y="1340768"/>
            <a:ext cx="4392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a-ES" altLang="es-ES" sz="2400" b="1" dirty="0"/>
              <a:t>NORMATIVA SALA FITNESS</a:t>
            </a:r>
            <a:endParaRPr lang="es-ES_tradnl" alt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948656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9" descr="hojadereclamaci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44998"/>
            <a:ext cx="7416824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6826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50825" y="1887210"/>
            <a:ext cx="8675688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000" dirty="0"/>
              <a:t>- </a:t>
            </a:r>
            <a:r>
              <a:rPr lang="es-ES" altLang="es-ES" dirty="0"/>
              <a:t>Conocer y respetar las normas de uso de la instalación.</a:t>
            </a:r>
          </a:p>
          <a:p>
            <a:pPr eaLnBrk="1" hangingPunct="1"/>
            <a:r>
              <a:rPr lang="es-ES" altLang="es-ES" dirty="0"/>
              <a:t>- Dar a conocer a los usuarios las normas de instalación y las de EP.</a:t>
            </a:r>
          </a:p>
          <a:p>
            <a:pPr eaLnBrk="1" hangingPunct="1"/>
            <a:r>
              <a:rPr lang="es-ES" altLang="es-ES" dirty="0"/>
              <a:t>- Realizar las entradas y salidas de la instalación por el control biométrico.</a:t>
            </a:r>
          </a:p>
          <a:p>
            <a:pPr eaLnBrk="1" hangingPunct="1"/>
            <a:r>
              <a:rPr lang="es-ES" altLang="es-ES" dirty="0"/>
              <a:t>- Puntualidad y cumplimiento de horarios.</a:t>
            </a:r>
          </a:p>
          <a:p>
            <a:pPr eaLnBrk="1" hangingPunct="1"/>
            <a:r>
              <a:rPr lang="es-ES" altLang="es-ES" dirty="0"/>
              <a:t>- Cuidar y ordenar el material utilizado y el de sala </a:t>
            </a:r>
            <a:r>
              <a:rPr lang="es-ES" altLang="es-ES" dirty="0" err="1"/>
              <a:t>fitness</a:t>
            </a:r>
            <a:r>
              <a:rPr lang="es-ES" altLang="es-ES" dirty="0"/>
              <a:t>.</a:t>
            </a:r>
          </a:p>
          <a:p>
            <a:pPr eaLnBrk="1" hangingPunct="1"/>
            <a:r>
              <a:rPr lang="es-ES" altLang="es-ES" dirty="0"/>
              <a:t>- Informar al usuario del contenido y naturaleza de la actividad / programa EP a realizar.</a:t>
            </a:r>
          </a:p>
          <a:p>
            <a:pPr eaLnBrk="1" hangingPunct="1"/>
            <a:r>
              <a:rPr lang="es-ES" altLang="es-ES" dirty="0"/>
              <a:t>- Asesorar al usuario de la correcta utilización de maquinaria y peso libre.</a:t>
            </a:r>
          </a:p>
          <a:p>
            <a:pPr eaLnBrk="1" hangingPunct="1"/>
            <a:r>
              <a:rPr lang="es-ES" altLang="es-ES" dirty="0"/>
              <a:t>- Mantener una actitud alegre y dinámica hacia el usuario.</a:t>
            </a:r>
          </a:p>
          <a:p>
            <a:pPr eaLnBrk="1" hangingPunct="1"/>
            <a:r>
              <a:rPr lang="es-ES" altLang="es-ES" dirty="0"/>
              <a:t>- Utilizar la vestimenta oficial.</a:t>
            </a:r>
          </a:p>
          <a:p>
            <a:pPr eaLnBrk="1" hangingPunct="1"/>
            <a:r>
              <a:rPr lang="es-ES" altLang="es-ES" dirty="0"/>
              <a:t>- No esta permitido comer y  el uso del teléfono móvil en las salas de actividades.</a:t>
            </a:r>
          </a:p>
          <a:p>
            <a:pPr eaLnBrk="1" hangingPunct="1"/>
            <a:r>
              <a:rPr lang="es-ES" altLang="es-ES" dirty="0"/>
              <a:t>- Transmitir las sugerencias, consejos y reclamaciones del cliente.</a:t>
            </a:r>
          </a:p>
          <a:p>
            <a:pPr eaLnBrk="1" hangingPunct="1"/>
            <a:r>
              <a:rPr lang="es-ES" altLang="es-ES" dirty="0"/>
              <a:t>- Comunicar si hay incidencias que afecten a los servicios o instalaciones.</a:t>
            </a:r>
          </a:p>
          <a:p>
            <a:pPr eaLnBrk="1" hangingPunct="1"/>
            <a:r>
              <a:rPr lang="es-ES" altLang="es-ES" dirty="0"/>
              <a:t>- En el caso de incidencia laboral, comunicarlo con la antelación suficiente al coordinador y colaborar en la posible búsqueda de sustituto/a.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475656" y="1196752"/>
            <a:ext cx="676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400" b="1" dirty="0"/>
              <a:t>Normas de aplicación al entrenador personal</a:t>
            </a:r>
          </a:p>
        </p:txBody>
      </p:sp>
    </p:spTree>
    <p:extLst>
      <p:ext uri="{BB962C8B-B14F-4D97-AF65-F5344CB8AC3E}">
        <p14:creationId xmlns:p14="http://schemas.microsoft.com/office/powerpoint/2010/main" val="42442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098550" y="4778375"/>
            <a:ext cx="750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>
                <a:cs typeface="Arial" panose="020B0604020202020204" pitchFamily="34" charset="0"/>
                <a:hlinkClick r:id="rId2"/>
              </a:rPr>
              <a:t>https://www.facebook.com/vicente.javaloyessanchis</a:t>
            </a:r>
            <a:r>
              <a:rPr lang="es-ES" altLang="es-ES" sz="1800">
                <a:cs typeface="Arial" panose="020B0604020202020204" pitchFamily="34" charset="0"/>
              </a:rPr>
              <a:t> 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098550" y="4076700"/>
            <a:ext cx="4354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>
                <a:latin typeface="Arial Unicode MS" pitchFamily="34" charset="-128"/>
                <a:cs typeface="Arial" panose="020B0604020202020204" pitchFamily="34" charset="0"/>
                <a:hlinkClick r:id="rId3" tooltip="Ver perfil público"/>
              </a:rPr>
              <a:t>es.linkedin.com/in/vjavaloyes/</a:t>
            </a:r>
            <a:r>
              <a:rPr lang="es-ES" altLang="es-ES" sz="2400" b="1">
                <a:latin typeface="Arial Unicode MS" pitchFamily="34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9092" name="Picture 3" descr="C:\Users\Tamara\Desktop\skyp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07038"/>
            <a:ext cx="6873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 Box 6"/>
          <p:cNvSpPr txBox="1">
            <a:spLocks noChangeArrowheads="1"/>
          </p:cNvSpPr>
          <p:nvPr/>
        </p:nvSpPr>
        <p:spPr bwMode="auto">
          <a:xfrm>
            <a:off x="1098550" y="5427663"/>
            <a:ext cx="2554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>
                <a:cs typeface="Arial" panose="020B0604020202020204" pitchFamily="34" charset="0"/>
              </a:rPr>
              <a:t>vicente.javaloyes  </a:t>
            </a:r>
          </a:p>
        </p:txBody>
      </p:sp>
      <p:pic>
        <p:nvPicPr>
          <p:cNvPr id="89094" name="Picture 7" descr="ANd9GcRYRGxwX1nYXa-AN4iwH-0pzsDTwaEDTIMUDKtxV8hgajyeELrMa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786313"/>
            <a:ext cx="5397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8" descr="v65oai7fxn47qv9nect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3135561"/>
            <a:ext cx="725488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6" name="Text Box 9"/>
          <p:cNvSpPr txBox="1">
            <a:spLocks noChangeArrowheads="1"/>
          </p:cNvSpPr>
          <p:nvPr/>
        </p:nvSpPr>
        <p:spPr bwMode="auto">
          <a:xfrm>
            <a:off x="2555875" y="3200648"/>
            <a:ext cx="2005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>
                <a:cs typeface="Arial" panose="020B0604020202020204" pitchFamily="34" charset="0"/>
              </a:rPr>
              <a:t>@javaloyesv</a:t>
            </a:r>
            <a:r>
              <a:rPr lang="es-ES" altLang="es-ES" sz="2400" b="1">
                <a:cs typeface="Arial" panose="020B0604020202020204" pitchFamily="34" charset="0"/>
              </a:rPr>
              <a:t> </a:t>
            </a:r>
            <a:endParaRPr lang="es-ES" altLang="es-ES" sz="2400">
              <a:cs typeface="Arial" panose="020B0604020202020204" pitchFamily="34" charset="0"/>
            </a:endParaRPr>
          </a:p>
        </p:txBody>
      </p:sp>
      <p:pic>
        <p:nvPicPr>
          <p:cNvPr id="89097" name="Picture 10" descr="linkedin-mejora-busque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083050"/>
            <a:ext cx="5746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8" name="Picture 11" descr="734501_535570116464810_1100330685_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940" y="1173163"/>
            <a:ext cx="22225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9" name="Picture 12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45" y="3738563"/>
            <a:ext cx="183991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1" name="Text Box 14"/>
          <p:cNvSpPr txBox="1">
            <a:spLocks noChangeArrowheads="1"/>
          </p:cNvSpPr>
          <p:nvPr/>
        </p:nvSpPr>
        <p:spPr bwMode="auto">
          <a:xfrm>
            <a:off x="1187624" y="226816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dirty="0" smtClean="0">
                <a:solidFill>
                  <a:schemeClr val="accent1"/>
                </a:solidFill>
                <a:cs typeface="Arial" panose="020B0604020202020204" pitchFamily="34" charset="0"/>
                <a:hlinkClick r:id="rId11"/>
              </a:rPr>
              <a:t>vjavaloyes@inefc.es</a:t>
            </a:r>
            <a:r>
              <a:rPr lang="es-ES" altLang="es-ES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endParaRPr lang="es-ES" altLang="es-ES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8910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805488"/>
            <a:ext cx="43434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540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59632" y="5106670"/>
            <a:ext cx="77047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dirty="0">
                <a:hlinkClick r:id="rId2"/>
              </a:rPr>
              <a:t>http://www.elmundo.es/elmundo/2013/10/18/comunicacion/1382110368.html</a:t>
            </a:r>
            <a:r>
              <a:rPr lang="es-ES" altLang="es-ES" sz="1600" dirty="0"/>
              <a:t>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38318"/>
            <a:ext cx="7129165" cy="296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6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39552" y="5949129"/>
            <a:ext cx="84248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200" dirty="0">
                <a:hlinkClick r:id="rId3"/>
              </a:rPr>
              <a:t>http://www.eldesmarque.com/futbol/49629-un-nino-muere-por-el-impacto-de-un-disco-en-un-partido-de-hockey-hielo</a:t>
            </a:r>
            <a:r>
              <a:rPr lang="es-ES" altLang="es-ES" sz="1200" dirty="0"/>
              <a:t>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49466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7226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15" y="908720"/>
            <a:ext cx="7008777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5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5070</Words>
  <Application>Microsoft Office PowerPoint</Application>
  <PresentationFormat>Presentación en pantalla (4:3)</PresentationFormat>
  <Paragraphs>317</Paragraphs>
  <Slides>65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71" baseType="lpstr">
      <vt:lpstr>Arial Unicode MS</vt:lpstr>
      <vt:lpstr>Arial</vt:lpstr>
      <vt:lpstr>Calibri</vt:lpstr>
      <vt:lpstr>Tahoma</vt:lpstr>
      <vt:lpstr>Times New Roman</vt:lpstr>
      <vt:lpstr>Tema de Office</vt:lpstr>
      <vt:lpstr>Aspectos jurídicos en la organización de eventos y la gestión de instalaciones deportivas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Reconocimiento Médico Deportivo</vt:lpstr>
      <vt:lpstr>Reconocimiento Médico Deportivo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Toshiba-User</dc:creator>
  <cp:lastModifiedBy>Vicente Javaloyes Sanchis</cp:lastModifiedBy>
  <cp:revision>44</cp:revision>
  <dcterms:created xsi:type="dcterms:W3CDTF">2017-04-19T19:20:13Z</dcterms:created>
  <dcterms:modified xsi:type="dcterms:W3CDTF">2017-05-27T06:37:20Z</dcterms:modified>
</cp:coreProperties>
</file>