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302" r:id="rId3"/>
    <p:sldId id="303" r:id="rId4"/>
    <p:sldId id="291" r:id="rId5"/>
    <p:sldId id="304" r:id="rId6"/>
    <p:sldId id="263" r:id="rId7"/>
    <p:sldId id="264" r:id="rId8"/>
    <p:sldId id="265" r:id="rId9"/>
    <p:sldId id="267" r:id="rId10"/>
    <p:sldId id="305" r:id="rId11"/>
    <p:sldId id="269" r:id="rId12"/>
    <p:sldId id="270" r:id="rId13"/>
    <p:sldId id="306" r:id="rId14"/>
    <p:sldId id="307" r:id="rId15"/>
    <p:sldId id="273" r:id="rId16"/>
    <p:sldId id="274" r:id="rId17"/>
    <p:sldId id="308" r:id="rId18"/>
    <p:sldId id="309" r:id="rId19"/>
    <p:sldId id="310" r:id="rId20"/>
    <p:sldId id="311" r:id="rId21"/>
    <p:sldId id="280" r:id="rId22"/>
    <p:sldId id="279" r:id="rId23"/>
    <p:sldId id="281" r:id="rId24"/>
    <p:sldId id="278" r:id="rId25"/>
    <p:sldId id="312" r:id="rId26"/>
    <p:sldId id="314" r:id="rId27"/>
    <p:sldId id="315" r:id="rId28"/>
    <p:sldId id="316" r:id="rId29"/>
    <p:sldId id="317" r:id="rId30"/>
    <p:sldId id="293" r:id="rId31"/>
    <p:sldId id="294" r:id="rId32"/>
    <p:sldId id="295" r:id="rId33"/>
    <p:sldId id="297" r:id="rId34"/>
    <p:sldId id="318" r:id="rId35"/>
    <p:sldId id="299" r:id="rId36"/>
    <p:sldId id="319" r:id="rId37"/>
    <p:sldId id="320" r:id="rId38"/>
    <p:sldId id="321" r:id="rId39"/>
    <p:sldId id="289" r:id="rId40"/>
    <p:sldId id="290" r:id="rId41"/>
    <p:sldId id="256" r:id="rId42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0506" autoAdjust="0"/>
  </p:normalViewPr>
  <p:slideViewPr>
    <p:cSldViewPr>
      <p:cViewPr varScale="1">
        <p:scale>
          <a:sx n="72" d="100"/>
          <a:sy n="72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E1404-3708-334E-93B2-93FC8AA5C9B2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28AD6-B89D-D340-8008-582C56474A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4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E94F8-67FA-429D-95E8-BC2509E10AA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603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E94F8-67FA-429D-95E8-BC2509E10AA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E2819CA-B3AC-DF4A-BC48-6B36A488A7A9}" type="slidenum">
              <a:rPr lang="zh-TW" altLang="en-US" sz="1200">
                <a:solidFill>
                  <a:prstClr val="black"/>
                </a:solidFill>
                <a:latin typeface="Arial" charset="0"/>
                <a:ea typeface="新細明體" charset="0"/>
                <a:cs typeface="新細明體" charset="0"/>
              </a:rPr>
              <a:pPr/>
              <a:t>10</a:t>
            </a:fld>
            <a:endParaRPr lang="en-US" altLang="zh-TW" sz="1200">
              <a:solidFill>
                <a:prstClr val="black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E94F8-67FA-429D-95E8-BC2509E10AA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DEABB-FEC8-AA45-A71F-5ED827348782}" type="slidenum">
              <a:rPr lang="en-US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DEABB-FEC8-AA45-A71F-5ED827348782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937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556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9037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9514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CDEAC-505C-B34D-9C92-956A124BED2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76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355BB-7F6D-644B-A7FF-AF4EC7C80F3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4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41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637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970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844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409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772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191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2CC42-D141-435F-B36D-B02C13130049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92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7448" y="657393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00000"/>
                </a:solidFill>
                <a:latin typeface="Times New Roman"/>
                <a:cs typeface="Times New Roman"/>
              </a:defRPr>
            </a:lvl1pPr>
          </a:lstStyle>
          <a:p>
            <a:pPr defTabSz="457200"/>
            <a:fld id="{9BE5861A-D2DB-F34B-9199-1D541A36875D}" type="slidenum">
              <a:rPr lang="en-US" smtClean="0"/>
              <a:pPr defTabSz="457200"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0.jpeg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11" Type="http://schemas.openxmlformats.org/officeDocument/2006/relationships/image" Target="../media/image46.jpg"/><Relationship Id="rId5" Type="http://schemas.openxmlformats.org/officeDocument/2006/relationships/image" Target="../media/image41.wmf"/><Relationship Id="rId10" Type="http://schemas.openxmlformats.org/officeDocument/2006/relationships/image" Target="../media/image45.jpg"/><Relationship Id="rId4" Type="http://schemas.openxmlformats.org/officeDocument/2006/relationships/image" Target="../media/image29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MacHD:Users:bpitts:Desktop:Brenda%20Pitts%20-%20Book%20Chapter%20Files:a%20Done%20uploading:Chapter%201%20all%20files:Chapter%201%20Figures%20Tables%20etc:chapter%201%20figures%20tables%20and%20little%20case%20study%20:Table%201.15%20Some%20Segments%20&amp;%20Econ%20Value%20$2.142%20trillion.docx!OLE_LINK1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jpeg"/><Relationship Id="rId5" Type="http://schemas.openxmlformats.org/officeDocument/2006/relationships/image" Target="../media/image49.emf"/><Relationship Id="rId4" Type="http://schemas.openxmlformats.org/officeDocument/2006/relationships/package" Target="../embeddings/Microsoft_Word_Document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jpg"/><Relationship Id="rId4" Type="http://schemas.openxmlformats.org/officeDocument/2006/relationships/image" Target="../media/image5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87624" y="980728"/>
            <a:ext cx="7812360" cy="8808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    </a:t>
            </a:r>
            <a:r>
              <a:rPr lang="es-E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Fundamentos del marketing deportivo: La Importancia Global de los 4 </a:t>
            </a:r>
            <a:r>
              <a:rPr lang="es-E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C's</a:t>
            </a:r>
            <a:r>
              <a:rPr lang="es-E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del Marketing Deportivo</a:t>
            </a:r>
            <a:endParaRPr lang="en-US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 descr="Abby Wambach rejoi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3212976"/>
            <a:ext cx="4680520" cy="325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7299212" y="6138538"/>
            <a:ext cx="1744769" cy="7095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Abby Wombach</a:t>
            </a:r>
          </a:p>
          <a:p>
            <a:pPr>
              <a:defRPr/>
            </a:pP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Professional Soccer Player</a:t>
            </a:r>
          </a:p>
          <a:p>
            <a:pPr>
              <a:defRPr/>
            </a:pP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USA</a:t>
            </a:r>
          </a:p>
        </p:txBody>
      </p:sp>
      <p:pic>
        <p:nvPicPr>
          <p:cNvPr id="14" name="Picture 13" descr="35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5436096" cy="3261658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2483768" y="1916832"/>
            <a:ext cx="6544344" cy="7837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Dr. Brenda G. Pitts, Professor - Georgia State University</a:t>
            </a:r>
          </a:p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Atlanta, Georgia USA - </a:t>
            </a:r>
            <a:r>
              <a:rPr lang="en-US" sz="20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DrBrendaPitts@gmail.com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15616" y="5949280"/>
            <a:ext cx="2664296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Olympics 2016: USA 2 </a:t>
            </a:r>
            <a:r>
              <a:rPr lang="mr-IN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–</a:t>
            </a: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 Colombia 2</a:t>
            </a:r>
          </a:p>
        </p:txBody>
      </p:sp>
      <p:pic>
        <p:nvPicPr>
          <p:cNvPr id="4" name="Picture 3" descr="planeta-terra_296737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1080120" cy="1080120"/>
          </a:xfrm>
          <a:prstGeom prst="rect">
            <a:avLst/>
          </a:prstGeom>
        </p:spPr>
      </p:pic>
      <p:pic>
        <p:nvPicPr>
          <p:cNvPr id="5" name="Picture 4" descr="flag-simple-map-of-south-americ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279816"/>
            <a:ext cx="995110" cy="15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2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1.07.1155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85800"/>
            <a:ext cx="2705100" cy="190023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Picture 4" descr="1991.08.0376[1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14572"/>
            <a:ext cx="2446338" cy="1600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Picture 6" descr="Wom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800"/>
            <a:ext cx="1333500" cy="1981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Picture 7" descr="cavepaint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667000"/>
            <a:ext cx="2671762" cy="191452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1510" name="Picture 8" descr="RunnerGirlVatican[1]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0"/>
            <a:ext cx="2133600" cy="379253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3" name="Picture 12" descr="ancient_olympi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857625"/>
            <a:ext cx="2209800" cy="1447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4" name="Picture 13" descr="mayan-ball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1905000" cy="2362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2 Rectángulo redondeado"/>
          <p:cNvSpPr/>
          <p:nvPr/>
        </p:nvSpPr>
        <p:spPr>
          <a:xfrm>
            <a:off x="35496" y="116632"/>
            <a:ext cx="8996362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Hay pruebas de que los humanos hemos practicado deportes desde que llegamos a la Tierra.</a:t>
            </a:r>
            <a:endParaRPr lang="es-CO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5268" y="4941565"/>
            <a:ext cx="1436868" cy="791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donde están los deportes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828800" y="5716617"/>
            <a:ext cx="6539219" cy="736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Debe haber alguien para organizar, administrar y gobernar. Por lo tanto, los seres humanos también estaban gestionando el deporte - gestión del deporte.</a:t>
            </a:r>
            <a:endParaRPr lang="es-CO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156075" y="59578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55776" y="206383"/>
            <a:ext cx="4529822" cy="52322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800" i="1" dirty="0" err="1">
                <a:solidFill>
                  <a:prstClr val="black"/>
                </a:solidFill>
                <a:latin typeface="Times" charset="0"/>
              </a:rPr>
              <a:t>conclusiones</a:t>
            </a:r>
            <a:r>
              <a:rPr lang="en-US" sz="2800" i="1" dirty="0">
                <a:solidFill>
                  <a:prstClr val="black"/>
                </a:solidFill>
                <a:latin typeface="Times" charset="0"/>
              </a:rPr>
              <a:t>: </a:t>
            </a:r>
          </a:p>
        </p:txBody>
      </p:sp>
      <p:pic>
        <p:nvPicPr>
          <p:cNvPr id="2" name="Picture 1" descr="Maya ball game Pitz on vase 2500B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0" y="5445224"/>
            <a:ext cx="4849753" cy="1412776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850490" y="2113692"/>
            <a:ext cx="3809742" cy="52322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800" i="1" dirty="0">
                <a:solidFill>
                  <a:prstClr val="black"/>
                </a:solidFill>
                <a:latin typeface="Times" charset="0"/>
              </a:rPr>
              <a:t>Sin embargo: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3 Rectángulo"/>
          <p:cNvSpPr/>
          <p:nvPr/>
        </p:nvSpPr>
        <p:spPr>
          <a:xfrm>
            <a:off x="176508" y="1196752"/>
            <a:ext cx="8839200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Práctica de la Gestión del Deporte: Una de las profesiones más antiguas</a:t>
            </a:r>
            <a:endParaRPr lang="es-CO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67008" y="3518185"/>
            <a:ext cx="8458200" cy="8838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Estudio y la Enseñanza de la Gestión del Deporte: Una de las profesiones más recientes</a:t>
            </a:r>
            <a:endParaRPr lang="es-C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10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95" y="259436"/>
            <a:ext cx="8839200" cy="581571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/>
                <a:cs typeface="Times New Roman"/>
              </a:rPr>
              <a:t>Crecimiento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cs typeface="Times New Roman"/>
              </a:rPr>
              <a:t>industria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cs typeface="Times New Roman"/>
              </a:rPr>
              <a:t>deporte</a:t>
            </a:r>
            <a:endParaRPr lang="en-US" sz="3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25" y="2398314"/>
            <a:ext cx="7408333" cy="1896533"/>
          </a:xfrm>
        </p:spPr>
        <p:txBody>
          <a:bodyPr>
            <a:noAutofit/>
          </a:bodyPr>
          <a:lstStyle/>
          <a:p>
            <a:pPr marL="420624" indent="-384048">
              <a:buFont typeface="Wingdings 2"/>
              <a:buChar char=""/>
              <a:defRPr/>
            </a:pP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La gente es la razón número uno para el desarrollo y crecimiento de la industria de negocios deportivos debido a nuestro amor para practicar deportes y para ver deportes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20624" indent="-384048">
              <a:buFont typeface="Wingdings 2"/>
              <a:buChar char=""/>
              <a:defRPr/>
            </a:pP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Este amor por el deporte genera la demanda de deportes y la industria del deporte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83831">
            <a:off x="198537" y="1414947"/>
            <a:ext cx="1763559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Personas!</a:t>
            </a:r>
          </a:p>
        </p:txBody>
      </p:sp>
      <p:pic>
        <p:nvPicPr>
          <p:cNvPr id="6" name="Picture 9" descr="C:\Documents and Settings\Student\Local Settings\Temporary Internet Files\Content.IE5\DBTDOXYZ\MPj0399999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724400"/>
            <a:ext cx="247783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Documents and Settings\kinbgp\Local Settings\Temporary Internet Files\Content.IE5\21KUXY9H\MPj04388120000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9652" y="1092364"/>
            <a:ext cx="2312455" cy="120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Program Files\Microsoft Office\MEDIA\CAGCAT10\j0292152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4724400"/>
            <a:ext cx="1538288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Documents and Settings\kinbgp\Local Settings\Temporary Internet Files\Content.IE5\NALIKFHA\MPj03995320000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407" y="4611938"/>
            <a:ext cx="1498793" cy="2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C:\Documents and Settings\kinbgp\Local Settings\Temporary Internet Files\Content.IE5\Q2F3LT3P\MCj00904030000[1]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6400" y="4191000"/>
            <a:ext cx="1905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Documents and Settings\kinbgp\Local Settings\Temporary Internet Files\Content.IE5\NALIKFHA\MCj01990800000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0816" y="1285990"/>
            <a:ext cx="2121148" cy="101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Documents and Settings\kinbgp\Local Settings\Temporary Internet Files\Content.IE5\Q2F3LT3P\MPj04411550000[1]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29583" y="5283447"/>
            <a:ext cx="2361830" cy="157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Yani-Tseng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20" y="3346581"/>
            <a:ext cx="1895975" cy="1265357"/>
          </a:xfrm>
          <a:prstGeom prst="rect">
            <a:avLst/>
          </a:prstGeom>
        </p:spPr>
      </p:pic>
      <p:pic>
        <p:nvPicPr>
          <p:cNvPr id="16" name="Picture 15" descr="paralympics-95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87" y="1092364"/>
            <a:ext cx="2009406" cy="16544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35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838200"/>
          </a:xfr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>
                <a:solidFill>
                  <a:srgbClr val="003B76"/>
                </a:solidFill>
                <a:latin typeface="Times New Roman" charset="0"/>
                <a:ea typeface="ＭＳ Ｐゴシック" charset="0"/>
                <a:cs typeface="Times New Roman" charset="0"/>
              </a:rPr>
              <a:t>Segmentos</a:t>
            </a:r>
            <a:r>
              <a:rPr lang="en-US" dirty="0">
                <a:solidFill>
                  <a:srgbClr val="003B76"/>
                </a:solidFill>
                <a:latin typeface="Times New Roman" charset="0"/>
                <a:ea typeface="ＭＳ Ｐゴシック" charset="0"/>
                <a:cs typeface="Times New Roman" charset="0"/>
              </a:rPr>
              <a:t> de la </a:t>
            </a:r>
            <a:r>
              <a:rPr lang="en-US" dirty="0" err="1">
                <a:solidFill>
                  <a:srgbClr val="003B76"/>
                </a:solidFill>
                <a:latin typeface="Times New Roman" charset="0"/>
                <a:ea typeface="ＭＳ Ｐゴシック" charset="0"/>
                <a:cs typeface="Times New Roman" charset="0"/>
              </a:rPr>
              <a:t>Indistria</a:t>
            </a:r>
            <a:endParaRPr lang="en-US" dirty="0">
              <a:solidFill>
                <a:srgbClr val="003B76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1447800"/>
            <a:ext cx="2667000" cy="472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defTabSz="457200" eaLnBrk="0" hangingPunct="0">
              <a:defRPr/>
            </a:pPr>
            <a:r>
              <a:rPr lang="es-CO" b="1" kern="0" dirty="0">
                <a:solidFill>
                  <a:prstClr val="black"/>
                </a:solidFill>
                <a:latin typeface="Times New Roman"/>
                <a:cs typeface="Times New Roman"/>
              </a:rPr>
              <a:t>En cada estudio desde 1987 que incluye tantos segmentos de la industria como sea posible, Los primero y segundo  segmentos mas grandes son los segmentos de deportes y deportivos participantes.</a:t>
            </a:r>
            <a:endParaRPr lang="en-US" b="1" kern="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971800" y="1295400"/>
            <a:ext cx="3276600" cy="541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defTabSz="457200" eaLnBrk="0" hangingPunct="0">
              <a:defRPr/>
            </a:pPr>
            <a:endParaRPr lang="en-US" b="1" kern="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9" name="Table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160162"/>
              </p:ext>
            </p:extLst>
          </p:nvPr>
        </p:nvGraphicFramePr>
        <p:xfrm>
          <a:off x="3097176" y="1371600"/>
          <a:ext cx="2986992" cy="5333996"/>
        </p:xfrm>
        <a:graphic>
          <a:graphicData uri="http://schemas.openxmlformats.org/drawingml/2006/table">
            <a:tbl>
              <a:tblPr/>
              <a:tblGrid>
                <a:gridCol w="2986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Segmentos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- De mayor a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menor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Ocio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y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deportes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participantes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Artículos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deportivos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Publicidad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Net toma de juego legal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Recibos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de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deportes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para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espectadores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Concesiones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recuerdos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novedades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Derechos de radio y televisión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Patrocinios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corporativos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5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Campo de golf, zona de esquí de construcción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Seguro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de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deportes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Recaudación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de la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revista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Regalías de propiedades con licencia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Apellidos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del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deportista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Tarjetas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y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accesorios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Compras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de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libros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deportivos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Estadio y construcción de la arena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25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Comité Olímpico Estadounidense, presupuestos del NGB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Cuotas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del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equipo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juvenil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4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Salas de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fama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18288" marB="18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6367471" y="1450033"/>
            <a:ext cx="2590800" cy="472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defTabSz="457200" eaLnBrk="0" hangingPunct="0">
              <a:defRPr/>
            </a:pPr>
            <a:endParaRPr lang="es-CO" b="1" kern="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457200" eaLnBrk="0" hangingPunct="0">
              <a:defRPr/>
            </a:pPr>
            <a:r>
              <a:rPr lang="es-CO" b="1" kern="0" dirty="0">
                <a:solidFill>
                  <a:prstClr val="black"/>
                </a:solidFill>
                <a:latin typeface="Times New Roman"/>
                <a:cs typeface="Times New Roman"/>
              </a:rPr>
              <a:t>Esto tiene sentido - en los EE.UU. y en la mayoría de los países alrededor del mundo, millones de personas participan en actividades deportivas. Para realizar actividades deportivas, ¡deben comprar equipo deportivo, ropa y zapatos!</a:t>
            </a:r>
            <a:endParaRPr lang="en-US" b="1" kern="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55BB-7F6D-644B-A7FF-AF4EC7C80F3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18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5344"/>
            <a:ext cx="8229600" cy="75285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i="1" dirty="0">
                <a:solidFill>
                  <a:schemeClr val="bg1"/>
                </a:solidFill>
              </a:rPr>
              <a:t>Economic Value of the Sport Business Industry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3146" y="23438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News Gothic MT"/>
            </a:endParaRPr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626845"/>
              </p:ext>
            </p:extLst>
          </p:nvPr>
        </p:nvGraphicFramePr>
        <p:xfrm>
          <a:off x="-119529" y="0"/>
          <a:ext cx="9510955" cy="7783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Document" r:id="rId3" imgW="7861300" imgH="5118100" progId="Word.Document.12">
                  <p:link updateAutomatic="1"/>
                </p:oleObj>
              </mc:Choice>
              <mc:Fallback>
                <p:oleObj name="Document" r:id="rId3" imgW="7861300" imgH="51181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9529" y="0"/>
                        <a:ext cx="9510955" cy="7783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294" y="6141480"/>
            <a:ext cx="89647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b="1" i="1" dirty="0">
                <a:solidFill>
                  <a:prstClr val="black"/>
                </a:solidFill>
                <a:latin typeface="News Gothic MT"/>
              </a:rPr>
              <a:t>Pitts &amp; </a:t>
            </a:r>
            <a:r>
              <a:rPr lang="en-US" b="1" i="1" dirty="0" err="1">
                <a:solidFill>
                  <a:prstClr val="black"/>
                </a:solidFill>
                <a:latin typeface="News Gothic MT"/>
              </a:rPr>
              <a:t>Stotlar</a:t>
            </a:r>
            <a:r>
              <a:rPr lang="en-US" b="1" i="1" dirty="0">
                <a:solidFill>
                  <a:prstClr val="black"/>
                </a:solidFill>
                <a:latin typeface="News Gothic MT"/>
              </a:rPr>
              <a:t>. (2013). Fundamentals of Sport Marketing. FIT Publishers. USA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177" y="137213"/>
            <a:ext cx="8534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b="1" i="1" dirty="0">
                <a:solidFill>
                  <a:prstClr val="black"/>
                </a:solidFill>
                <a:latin typeface="Times New Roman"/>
                <a:cs typeface="Times New Roman"/>
              </a:rPr>
              <a:t>Economic Value  is difficult to determine because of the size and complexity; but we can collect studies on individual entities. Here, 30 segments sum to over $2 trillion USD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44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002622"/>
              </p:ext>
            </p:extLst>
          </p:nvPr>
        </p:nvGraphicFramePr>
        <p:xfrm>
          <a:off x="89711" y="908720"/>
          <a:ext cx="8951913" cy="5517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Document" r:id="rId3" imgW="32914286" imgH="17371429" progId="Word.Document.8">
                  <p:embed/>
                </p:oleObj>
              </mc:Choice>
              <mc:Fallback>
                <p:oleObj name="Document" r:id="rId3" imgW="32914286" imgH="1737142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11" y="908720"/>
                        <a:ext cx="8951913" cy="5517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2 Rectángulo"/>
          <p:cNvSpPr/>
          <p:nvPr/>
        </p:nvSpPr>
        <p:spPr>
          <a:xfrm>
            <a:off x="1121634" y="298894"/>
            <a:ext cx="6888068" cy="4275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Fundamentos del conocimiento del marketing deportivo</a:t>
            </a:r>
            <a:endParaRPr lang="es-CO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03648" y="1340768"/>
            <a:ext cx="58326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Teoría y proceso contemporánea de marketing deportivo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83568" y="4941168"/>
            <a:ext cx="1080120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CO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Estudios deportivos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859720" y="5229200"/>
            <a:ext cx="1080120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Negocios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03848" y="5157192"/>
            <a:ext cx="1116124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Comunicaciones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427984" y="5157192"/>
            <a:ext cx="1080119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sociología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652120" y="5157192"/>
            <a:ext cx="1080120" cy="3600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Media y tecnología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889920" y="5177172"/>
            <a:ext cx="1169941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Marketing deportivo profesional</a:t>
            </a:r>
          </a:p>
        </p:txBody>
      </p:sp>
    </p:spTree>
    <p:extLst>
      <p:ext uri="{BB962C8B-B14F-4D97-AF65-F5344CB8AC3E}">
        <p14:creationId xmlns:p14="http://schemas.microsoft.com/office/powerpoint/2010/main" val="782357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98813" y="2422525"/>
            <a:ext cx="2451100" cy="46166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1200" b="1" i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Colección de Investigación e Información</a:t>
            </a:r>
            <a:endParaRPr lang="en-US" sz="1200" b="1" i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51200" y="1917700"/>
            <a:ext cx="2328863" cy="277813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Empresa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Misión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y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Objetivos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95700" y="295174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Segmentos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75038" y="3499430"/>
            <a:ext cx="1947862" cy="46166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Decisiones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de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mercado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objetivo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366963" y="4037593"/>
            <a:ext cx="41910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Decisione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mixtas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del marketing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deportivo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&amp;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decisiones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2387600" y="5394905"/>
            <a:ext cx="4191000" cy="461963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1200" b="1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Estrategias de Gestión de Marketing Implementación - Gestión - Evaluación - Ajuste</a:t>
            </a:r>
            <a:endParaRPr lang="en-US" sz="1200" i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V="1">
            <a:off x="4430714" y="2546929"/>
            <a:ext cx="19050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>
            <a:off x="4419600" y="2206625"/>
            <a:ext cx="0" cy="215900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4438650" y="3229555"/>
            <a:ext cx="0" cy="269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Line 33"/>
          <p:cNvSpPr>
            <a:spLocks noChangeShapeType="1"/>
          </p:cNvSpPr>
          <p:nvPr/>
        </p:nvSpPr>
        <p:spPr bwMode="auto">
          <a:xfrm flipH="1">
            <a:off x="4449763" y="3788355"/>
            <a:ext cx="0" cy="2317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158129" y="758725"/>
            <a:ext cx="6888068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2800" b="1" i="1" dirty="0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Un modelo típico de gestión de marketing</a:t>
            </a:r>
            <a:endParaRPr lang="en-US" sz="2800" b="1" i="1" dirty="0">
              <a:solidFill>
                <a:srgbClr val="003B7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951163" y="472339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Precio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325563" y="472339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Producto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602163" y="472339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Lugar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240463" y="472339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Promocion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 flipH="1">
            <a:off x="2019300" y="4313818"/>
            <a:ext cx="2430463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4449763" y="4313818"/>
            <a:ext cx="2522537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flipH="1">
            <a:off x="3687763" y="4313818"/>
            <a:ext cx="762000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>
            <a:off x="4449763" y="4313818"/>
            <a:ext cx="803275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 flipH="1" flipV="1">
            <a:off x="2008188" y="4999618"/>
            <a:ext cx="2441575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Line 27"/>
          <p:cNvSpPr>
            <a:spLocks noChangeShapeType="1"/>
          </p:cNvSpPr>
          <p:nvPr/>
        </p:nvSpPr>
        <p:spPr bwMode="auto">
          <a:xfrm flipV="1">
            <a:off x="4438650" y="4999618"/>
            <a:ext cx="2522538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H="1" flipV="1">
            <a:off x="3676650" y="4999618"/>
            <a:ext cx="773113" cy="395287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Line 29"/>
          <p:cNvSpPr>
            <a:spLocks noChangeShapeType="1"/>
          </p:cNvSpPr>
          <p:nvPr/>
        </p:nvSpPr>
        <p:spPr bwMode="auto">
          <a:xfrm flipV="1">
            <a:off x="4438650" y="4999618"/>
            <a:ext cx="804863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Curved Down Arrow 43"/>
          <p:cNvSpPr/>
          <p:nvPr/>
        </p:nvSpPr>
        <p:spPr>
          <a:xfrm rot="4440338">
            <a:off x="7365978" y="3758913"/>
            <a:ext cx="1216152" cy="731520"/>
          </a:xfrm>
          <a:prstGeom prst="curvedDownArrow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80063" y="3120823"/>
            <a:ext cx="365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Enfoque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en los 4 Ps de Marketing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632" y="0"/>
            <a:ext cx="8968349" cy="6971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s-CO" sz="2200" b="1" dirty="0">
                <a:latin typeface="Times New Roman"/>
                <a:cs typeface="Times New Roman"/>
              </a:rPr>
              <a:t>Papel crítico de los 4 Cs en el modelo de gestión de marketing deportivo</a:t>
            </a:r>
            <a:endParaRPr lang="en-US" sz="2200" b="1" dirty="0">
              <a:latin typeface="Times New Roman"/>
              <a:cs typeface="Times New Roman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210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Empresa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98813" y="2422525"/>
            <a:ext cx="2451100" cy="46166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1200" b="1" i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Colección de Investigación e Información</a:t>
            </a:r>
            <a:endParaRPr lang="en-US" sz="1200" b="1" i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51200" y="1917700"/>
            <a:ext cx="2328863" cy="277813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Empresa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Misión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y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Objetivos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954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Consumidor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720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Competidor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2103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95700" y="378936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Segmentación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75038" y="4337050"/>
            <a:ext cx="1947862" cy="46166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Decisiones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de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mercado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objetivo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366963" y="4875213"/>
            <a:ext cx="41910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Decisiones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mixtas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del marketing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deportivo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&amp;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estrategias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2404134" y="6123262"/>
            <a:ext cx="4191000" cy="738664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endParaRPr lang="es-CO" sz="1200" b="1" i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defTabSz="457200">
              <a:spcBef>
                <a:spcPct val="50000"/>
              </a:spcBef>
              <a:defRPr/>
            </a:pPr>
            <a:r>
              <a:rPr lang="es-CO" sz="1200" b="1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Estrategias de Gestión de Marketing Implementación - Gestión - Evaluación - Ajuste</a:t>
            </a:r>
            <a:endParaRPr lang="en-US" sz="1200" i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1989138" y="2698750"/>
            <a:ext cx="2430462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4419600" y="2698750"/>
            <a:ext cx="2522538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H="1">
            <a:off x="3657600" y="2698750"/>
            <a:ext cx="762000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4419600" y="2698750"/>
            <a:ext cx="804863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H="1" flipV="1">
            <a:off x="2000250" y="3384550"/>
            <a:ext cx="2430463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V="1">
            <a:off x="4430713" y="3384550"/>
            <a:ext cx="2522537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flipH="1" flipV="1">
            <a:off x="3668713" y="3384550"/>
            <a:ext cx="762000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 flipV="1">
            <a:off x="4430713" y="3384550"/>
            <a:ext cx="803275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>
            <a:off x="4419600" y="2206625"/>
            <a:ext cx="0" cy="215900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4438650" y="4067175"/>
            <a:ext cx="0" cy="269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Line 33"/>
          <p:cNvSpPr>
            <a:spLocks noChangeShapeType="1"/>
          </p:cNvSpPr>
          <p:nvPr/>
        </p:nvSpPr>
        <p:spPr bwMode="auto">
          <a:xfrm flipH="1">
            <a:off x="4449763" y="4625975"/>
            <a:ext cx="0" cy="2317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435100" y="940346"/>
            <a:ext cx="6019800" cy="76944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2000" b="1" i="1" dirty="0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El modelo de gestión del marketing deportivo</a:t>
            </a:r>
          </a:p>
          <a:p>
            <a:pPr algn="ctr" defTabSz="457200"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Pitts &amp; </a:t>
            </a:r>
            <a:r>
              <a:rPr lang="en-US" sz="1600" b="1" i="1" dirty="0" err="1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Stotlar</a:t>
            </a:r>
            <a:r>
              <a:rPr lang="en-US" sz="1600" b="1" i="1" dirty="0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, 2013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9511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Precio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3255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Producto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6021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Lugar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2404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Promoción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 flipH="1">
            <a:off x="2019300" y="5151438"/>
            <a:ext cx="2430463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4449763" y="5151438"/>
            <a:ext cx="2522537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flipH="1">
            <a:off x="3687763" y="5151438"/>
            <a:ext cx="762000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>
            <a:off x="4449763" y="5151438"/>
            <a:ext cx="803275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 flipH="1" flipV="1">
            <a:off x="2008188" y="5837238"/>
            <a:ext cx="2441575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Line 27"/>
          <p:cNvSpPr>
            <a:spLocks noChangeShapeType="1"/>
          </p:cNvSpPr>
          <p:nvPr/>
        </p:nvSpPr>
        <p:spPr bwMode="auto">
          <a:xfrm flipV="1">
            <a:off x="4438650" y="5837238"/>
            <a:ext cx="2522538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H="1" flipV="1">
            <a:off x="3676650" y="5837238"/>
            <a:ext cx="773113" cy="395287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Line 29"/>
          <p:cNvSpPr>
            <a:spLocks noChangeShapeType="1"/>
          </p:cNvSpPr>
          <p:nvPr/>
        </p:nvSpPr>
        <p:spPr bwMode="auto">
          <a:xfrm flipV="1">
            <a:off x="4438650" y="5837238"/>
            <a:ext cx="804863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Curved Right Arrow 39"/>
          <p:cNvSpPr/>
          <p:nvPr/>
        </p:nvSpPr>
        <p:spPr>
          <a:xfrm rot="1104129">
            <a:off x="584232" y="2133820"/>
            <a:ext cx="612287" cy="105803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41" name="Striped Right Arrow 40"/>
          <p:cNvSpPr/>
          <p:nvPr/>
        </p:nvSpPr>
        <p:spPr>
          <a:xfrm rot="8529263">
            <a:off x="7500673" y="2374517"/>
            <a:ext cx="978408" cy="48463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79211" y="3559774"/>
            <a:ext cx="32766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s-CO" sz="1600" i="1" dirty="0">
                <a:solidFill>
                  <a:prstClr val="black"/>
                </a:solidFill>
                <a:latin typeface="Times New Roman"/>
                <a:cs typeface="Times New Roman"/>
              </a:rPr>
              <a:t>La información sobre los 4 C es vital para las decisiones y las estrategias de la comercialización sobre el producto, el precio, el lugar y la promoción</a:t>
            </a:r>
            <a:endParaRPr lang="en-US" sz="1600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Curved Down Arrow 43"/>
          <p:cNvSpPr/>
          <p:nvPr/>
        </p:nvSpPr>
        <p:spPr>
          <a:xfrm rot="6387391">
            <a:off x="7687361" y="5045422"/>
            <a:ext cx="1216152" cy="731520"/>
          </a:xfrm>
          <a:prstGeom prst="curvedDownArrow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1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87452"/>
            <a:ext cx="2362200" cy="4566655"/>
          </a:xfrm>
          <a:ln w="28575" cmpd="sng">
            <a:solidFill>
              <a:srgbClr val="3F5B0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30000"/>
              </a:lnSpc>
            </a:pPr>
            <a:br>
              <a:rPr lang="es-CO" altLang="zh-CN" sz="3200" dirty="0">
                <a:latin typeface="Times New Roman"/>
                <a:ea typeface="宋体" charset="-122"/>
                <a:cs typeface="Times New Roman"/>
              </a:rPr>
            </a:br>
            <a:r>
              <a:rPr lang="es-CO" altLang="zh-CN" sz="3200" dirty="0">
                <a:latin typeface="Times New Roman"/>
                <a:ea typeface="宋体" charset="-122"/>
                <a:cs typeface="Times New Roman"/>
              </a:rPr>
              <a:t>Las 4 C del Marketing Deportivo: </a:t>
            </a:r>
            <a:r>
              <a:rPr lang="es-CO" altLang="zh-CN" sz="2400" dirty="0">
                <a:latin typeface="Times New Roman"/>
                <a:ea typeface="宋体" charset="-122"/>
                <a:cs typeface="Times New Roman"/>
              </a:rPr>
              <a:t>Lo que el negocio del deporte necesita estudiar</a:t>
            </a:r>
            <a:br>
              <a:rPr lang="en-US" altLang="zh-CN" sz="1800" dirty="0">
                <a:latin typeface="Times New Roman"/>
                <a:ea typeface="宋体" charset="-122"/>
                <a:cs typeface="Times New Roman"/>
              </a:rPr>
            </a:br>
            <a:endParaRPr lang="en-US" altLang="zh-CN" sz="1400" dirty="0">
              <a:latin typeface="Times New Roman"/>
              <a:ea typeface="宋体" charset="-122"/>
              <a:cs typeface="Times New Roman"/>
            </a:endParaRPr>
          </a:p>
        </p:txBody>
      </p:sp>
      <p:graphicFrame>
        <p:nvGraphicFramePr>
          <p:cNvPr id="16501" name="Group 11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7533465"/>
              </p:ext>
            </p:extLst>
          </p:nvPr>
        </p:nvGraphicFramePr>
        <p:xfrm>
          <a:off x="2895600" y="228600"/>
          <a:ext cx="5715000" cy="6380480"/>
        </p:xfrm>
        <a:graphic>
          <a:graphicData uri="http://schemas.openxmlformats.org/drawingml/2006/table">
            <a:tbl>
              <a:tblPr/>
              <a:tblGrid>
                <a:gridCol w="277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      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Consumidor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Demografía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Psicografía</a:t>
                      </a:r>
                      <a:endParaRPr kumimoji="0" lang="es-CO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estilo de vida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Geodemografía</a:t>
                      </a:r>
                      <a:endParaRPr kumimoji="0" lang="es-CO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Comportamiento de compra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      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Competidor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La industria y el mercado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la diferenciación del producto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estrategias de precios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Estrategias financieras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Posicionamiento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Estrategias de promoción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      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Empresa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Misión y objetivos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fuerza financiera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producción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gestión de producto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Objetivos y estrategias de fijación de precios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Estrategias de distribución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Estrategias de promoción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Clima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económico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legal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Sociales y culturales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político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ético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Tendencias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tecnológico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educación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comunidad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corporativo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82" name="Text Box 98"/>
          <p:cNvSpPr txBox="1">
            <a:spLocks noChangeArrowheads="1"/>
          </p:cNvSpPr>
          <p:nvPr/>
        </p:nvSpPr>
        <p:spPr bwMode="auto">
          <a:xfrm>
            <a:off x="5257800" y="41910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490" name="Text Box 106"/>
          <p:cNvSpPr txBox="1">
            <a:spLocks noChangeArrowheads="1"/>
          </p:cNvSpPr>
          <p:nvPr/>
        </p:nvSpPr>
        <p:spPr bwMode="auto">
          <a:xfrm>
            <a:off x="5410200" y="12192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8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2" name="Text Box 98"/>
          <p:cNvSpPr txBox="1">
            <a:spLocks noChangeArrowheads="1"/>
          </p:cNvSpPr>
          <p:nvPr/>
        </p:nvSpPr>
        <p:spPr bwMode="auto">
          <a:xfrm>
            <a:off x="5087864" y="3973074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490" name="Text Box 106"/>
          <p:cNvSpPr txBox="1">
            <a:spLocks noChangeArrowheads="1"/>
          </p:cNvSpPr>
          <p:nvPr/>
        </p:nvSpPr>
        <p:spPr bwMode="auto">
          <a:xfrm>
            <a:off x="5240264" y="1001274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23750" y="6492875"/>
            <a:ext cx="990600" cy="365125"/>
          </a:xfrm>
        </p:spPr>
        <p:txBody>
          <a:bodyPr/>
          <a:lstStyle/>
          <a:p>
            <a:fld id="{9BE5861A-D2DB-F34B-9199-1D541A36875D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096323"/>
              </p:ext>
            </p:extLst>
          </p:nvPr>
        </p:nvGraphicFramePr>
        <p:xfrm>
          <a:off x="846138" y="723900"/>
          <a:ext cx="7142162" cy="693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Documento" r:id="rId4" imgW="5483860" imgH="5333836" progId="Word.Document.12">
                  <p:embed/>
                </p:oleObj>
              </mc:Choice>
              <mc:Fallback>
                <p:oleObj name="Documento" r:id="rId4" imgW="5483860" imgH="5333836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723900"/>
                        <a:ext cx="7142162" cy="693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63864" y="6484697"/>
            <a:ext cx="229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Source: Pitts &amp; </a:t>
            </a:r>
            <a:r>
              <a:rPr lang="en-US" sz="1400" dirty="0" err="1">
                <a:solidFill>
                  <a:prstClr val="black"/>
                </a:solidFill>
                <a:latin typeface="Times New Roman" charset="0"/>
                <a:cs typeface="Times New Roman" charset="0"/>
              </a:rPr>
              <a:t>Stotlar</a:t>
            </a:r>
            <a:r>
              <a:rPr lang="en-US" sz="140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, 2013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1530" y="177656"/>
            <a:ext cx="7513568" cy="756558"/>
          </a:xfrm>
          <a:ln w="28575" cmpd="sng">
            <a:solidFill>
              <a:srgbClr val="3F5B0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s-CO" altLang="zh-CN" sz="2000" dirty="0">
                <a:latin typeface="Times New Roman"/>
                <a:ea typeface="宋体" charset="-122"/>
                <a:cs typeface="Times New Roman"/>
              </a:rPr>
              <a:t>Los 4 </a:t>
            </a:r>
            <a:r>
              <a:rPr lang="es-CO" altLang="zh-CN" sz="2000" dirty="0" err="1">
                <a:latin typeface="Times New Roman"/>
                <a:ea typeface="宋体" charset="-122"/>
                <a:cs typeface="Times New Roman"/>
              </a:rPr>
              <a:t>C's</a:t>
            </a:r>
            <a:r>
              <a:rPr lang="es-CO" altLang="zh-CN" sz="2000" dirty="0">
                <a:latin typeface="Times New Roman"/>
                <a:ea typeface="宋体" charset="-122"/>
                <a:cs typeface="Times New Roman"/>
              </a:rPr>
              <a:t> del Marketing Deportivo: Lo que el deporte necesita estudiar para tener información para tomar decisiones y crear estrategias</a:t>
            </a:r>
            <a:endParaRPr lang="en-US" altLang="zh-CN" sz="2000" dirty="0">
              <a:latin typeface="Times New Roman"/>
              <a:ea typeface="宋体" charset="-122"/>
              <a:cs typeface="Times New Roman"/>
            </a:endParaRPr>
          </a:p>
        </p:txBody>
      </p:sp>
      <p:pic>
        <p:nvPicPr>
          <p:cNvPr id="12" name="Picture 19" descr="Brandi Chastain picture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948" y="1200321"/>
            <a:ext cx="16383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images-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" y="934215"/>
            <a:ext cx="1785420" cy="18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48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504825" y="900113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News Gothic M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87313"/>
            <a:ext cx="134461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65596" y="1844824"/>
            <a:ext cx="8716962" cy="43396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800" i="1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0000F1"/>
                </a:solidFill>
                <a:latin typeface="Times New Roman"/>
                <a:cs typeface="Times New Roman"/>
              </a:rPr>
              <a:t>Una</a:t>
            </a:r>
            <a:r>
              <a:rPr lang="en-US" sz="1800" i="1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0000F1"/>
                </a:solidFill>
                <a:latin typeface="Times New Roman"/>
                <a:cs typeface="Times New Roman"/>
              </a:rPr>
              <a:t>breve</a:t>
            </a:r>
            <a:r>
              <a:rPr lang="en-US" sz="1800" i="1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0000F1"/>
                </a:solidFill>
                <a:latin typeface="Times New Roman"/>
                <a:cs typeface="Times New Roman"/>
              </a:rPr>
              <a:t>introducción</a:t>
            </a:r>
            <a:endParaRPr lang="en-US" sz="1800" i="1" dirty="0">
              <a:solidFill>
                <a:srgbClr val="0000F1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u="sng" dirty="0">
                <a:solidFill>
                  <a:srgbClr val="0000F1"/>
                </a:solidFill>
                <a:latin typeface="Times New Roman"/>
                <a:cs typeface="Times New Roman"/>
              </a:rPr>
              <a:t>Professor Dr. Brenda G. Pitts</a:t>
            </a:r>
          </a:p>
          <a:p>
            <a:pPr defTabSz="457200" eaLnBrk="1" hangingPunct="1">
              <a:defRPr/>
            </a:pPr>
            <a:r>
              <a:rPr lang="en-US" sz="1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&gt;&gt; </a:t>
            </a:r>
            <a:r>
              <a:rPr lang="es-ES" sz="1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Creció practicando deportes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&gt;&gt; baloncesto: sexto grado hasta la escuela secundaria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&gt;&gt; Beca Deportista, Baloncesto, Universidad de Alabama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&gt;&gt; Baloncesto profesional femenino - primera liga profesional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&gt;&gt; disertación: el baloncesto de tamaño femenino y fue adoptado en todo el mundo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&gt;&gt; Profesor de Gestión de Negocios Deportivos: Universidad de Louisville, Estado de Florida             Universidad, Universidad Estatal de Georgia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&gt;&gt; Investigación: marketing deportivo, comportamiento de los aficionados, variables de demanda del mercado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&gt;&gt; Ayudó al campo de la Gestión del Deporte y del Marketing Deportivo a desarrollar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&gt;&gt; Publicó numerosos artículos, 17 libros sobre Marketing Deportivo, más de 200 presentaciones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&gt;&gt; Consultor de marketing deportivo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&gt;&gt; Viajé por todo el mundo - y ahora puedo añadir Pereira, Colombia a mi pasaporte !!! </a:t>
            </a:r>
          </a:p>
          <a:p>
            <a:pPr defTabSz="457200" eaLnBrk="1" hangingPunct="1">
              <a:defRPr/>
            </a:pPr>
            <a:r>
              <a:rPr lang="es-ES" sz="1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&gt;&gt; fútbol, ​​tenis, voleibol, golf, correr, caminar, esquí acuático, canotaje, pesca, TODOS</a:t>
            </a:r>
          </a:p>
          <a:p>
            <a:pPr defTabSz="457200" eaLnBrk="1" hangingPunct="1">
              <a:defRPr/>
            </a:pP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&gt;&gt; también disfruto tocando la guitarra y el piano</a:t>
            </a:r>
            <a:endParaRPr lang="en-US" sz="18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632236" cy="282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2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0" grpId="0" animBg="1"/>
      <p:bldP spid="1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358066" y="3585066"/>
            <a:ext cx="2286000" cy="914400"/>
          </a:xfrm>
          <a:prstGeom prst="ellipse">
            <a:avLst/>
          </a:prstGeom>
          <a:solidFill>
            <a:srgbClr val="99CAEE"/>
          </a:solidFill>
          <a:ln w="38100" cmpd="sng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20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Empresa</a:t>
            </a:r>
            <a:endParaRPr lang="en-US" sz="20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867400" y="4373140"/>
            <a:ext cx="2057400" cy="1295400"/>
          </a:xfrm>
          <a:prstGeom prst="ellipse">
            <a:avLst/>
          </a:prstGeom>
          <a:solidFill>
            <a:srgbClr val="99CAEE"/>
          </a:solidFill>
          <a:ln w="38100" cmpd="sng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endParaRPr lang="en-US" sz="4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457200">
              <a:defRPr/>
            </a:pPr>
            <a:r>
              <a:rPr lang="en-US" sz="14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Fortalezas</a:t>
            </a: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 y </a:t>
            </a:r>
            <a:r>
              <a:rPr lang="en-US" sz="14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debilidades</a:t>
            </a:r>
            <a:endParaRPr lang="en-US" sz="14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83568" y="4221088"/>
            <a:ext cx="2440632" cy="1296144"/>
          </a:xfrm>
          <a:prstGeom prst="ellipse">
            <a:avLst/>
          </a:prstGeom>
          <a:solidFill>
            <a:srgbClr val="99CAEE"/>
          </a:solidFill>
          <a:ln w="38100" cmpd="sng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endParaRPr lang="en-US" sz="8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457200">
              <a:defRPr/>
            </a:pPr>
            <a:r>
              <a:rPr lang="en-US" i="1" dirty="0" err="1">
                <a:solidFill>
                  <a:srgbClr val="000000"/>
                </a:solidFill>
                <a:latin typeface="Times New Roman"/>
                <a:cs typeface="Times New Roman"/>
              </a:rPr>
              <a:t>Posicionamiento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67400" y="2849140"/>
            <a:ext cx="2057400" cy="990600"/>
          </a:xfrm>
          <a:prstGeom prst="ellipse">
            <a:avLst/>
          </a:prstGeom>
          <a:solidFill>
            <a:srgbClr val="99CAEE"/>
          </a:solidFill>
          <a:ln w="38100" cmpd="sng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i="1" dirty="0" err="1">
                <a:solidFill>
                  <a:srgbClr val="000000"/>
                </a:solidFill>
                <a:latin typeface="Times New Roman"/>
                <a:cs typeface="Times New Roman"/>
              </a:rPr>
              <a:t>Financiar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059159" y="2849140"/>
            <a:ext cx="2057400" cy="990600"/>
          </a:xfrm>
          <a:prstGeom prst="ellipse">
            <a:avLst/>
          </a:prstGeom>
          <a:solidFill>
            <a:srgbClr val="99CAEE"/>
          </a:solidFill>
          <a:ln w="38100" cmpd="sng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i="1" dirty="0" err="1">
                <a:solidFill>
                  <a:srgbClr val="000000"/>
                </a:solidFill>
                <a:latin typeface="Times New Roman"/>
                <a:cs typeface="Times New Roman"/>
              </a:rPr>
              <a:t>Mision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Connector 8"/>
          <p:cNvCxnSpPr>
            <a:cxnSpLocks noChangeShapeType="1"/>
            <a:stCxn id="8" idx="6"/>
            <a:endCxn id="4" idx="1"/>
          </p:cNvCxnSpPr>
          <p:nvPr/>
        </p:nvCxnSpPr>
        <p:spPr bwMode="auto">
          <a:xfrm>
            <a:off x="3116559" y="3344440"/>
            <a:ext cx="576284" cy="374537"/>
          </a:xfrm>
          <a:prstGeom prst="line">
            <a:avLst/>
          </a:prstGeom>
          <a:noFill/>
          <a:ln w="38100" cmpd="sng">
            <a:solidFill>
              <a:srgbClr val="18579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Straight Connector 9"/>
          <p:cNvCxnSpPr>
            <a:cxnSpLocks noChangeShapeType="1"/>
            <a:stCxn id="6" idx="6"/>
            <a:endCxn id="4" idx="3"/>
          </p:cNvCxnSpPr>
          <p:nvPr/>
        </p:nvCxnSpPr>
        <p:spPr bwMode="auto">
          <a:xfrm flipV="1">
            <a:off x="3124200" y="4365555"/>
            <a:ext cx="568643" cy="503605"/>
          </a:xfrm>
          <a:prstGeom prst="line">
            <a:avLst/>
          </a:prstGeom>
          <a:noFill/>
          <a:ln w="38100" cmpd="sng">
            <a:solidFill>
              <a:srgbClr val="18579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Straight Connector 10"/>
          <p:cNvCxnSpPr>
            <a:cxnSpLocks noChangeShapeType="1"/>
            <a:stCxn id="7" idx="2"/>
            <a:endCxn id="4" idx="7"/>
          </p:cNvCxnSpPr>
          <p:nvPr/>
        </p:nvCxnSpPr>
        <p:spPr bwMode="auto">
          <a:xfrm flipH="1">
            <a:off x="5309289" y="3344440"/>
            <a:ext cx="558111" cy="374537"/>
          </a:xfrm>
          <a:prstGeom prst="line">
            <a:avLst/>
          </a:prstGeom>
          <a:noFill/>
          <a:ln w="38100" cmpd="sng">
            <a:solidFill>
              <a:srgbClr val="18579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2" name="Straight Connector 11"/>
          <p:cNvCxnSpPr>
            <a:cxnSpLocks noChangeShapeType="1"/>
            <a:stCxn id="5" idx="2"/>
            <a:endCxn id="4" idx="5"/>
          </p:cNvCxnSpPr>
          <p:nvPr/>
        </p:nvCxnSpPr>
        <p:spPr bwMode="auto">
          <a:xfrm flipH="1" flipV="1">
            <a:off x="5309289" y="4365555"/>
            <a:ext cx="558111" cy="655285"/>
          </a:xfrm>
          <a:prstGeom prst="line">
            <a:avLst/>
          </a:prstGeom>
          <a:noFill/>
          <a:ln w="38100" cmpd="sng">
            <a:solidFill>
              <a:srgbClr val="18579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124200" y="5211340"/>
            <a:ext cx="2743200" cy="1168400"/>
          </a:xfrm>
          <a:prstGeom prst="ellipse">
            <a:avLst/>
          </a:prstGeom>
          <a:solidFill>
            <a:srgbClr val="99CAEE"/>
          </a:solidFill>
          <a:ln w="38100" cmpd="sng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i="1" dirty="0" err="1">
                <a:solidFill>
                  <a:srgbClr val="000000"/>
                </a:solidFill>
                <a:latin typeface="Times New Roman"/>
                <a:cs typeface="Times New Roman"/>
              </a:rPr>
              <a:t>Cuota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cs typeface="Times New Roman"/>
              </a:rPr>
              <a:t>mercado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295400" y="1629940"/>
            <a:ext cx="6400800" cy="914400"/>
          </a:xfrm>
          <a:prstGeom prst="ellipse">
            <a:avLst/>
          </a:prstGeom>
          <a:solidFill>
            <a:srgbClr val="99CAEE"/>
          </a:solidFill>
          <a:ln w="38100" cmpd="sng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i="1" dirty="0" err="1">
                <a:solidFill>
                  <a:srgbClr val="000000"/>
                </a:solidFill>
                <a:latin typeface="Times New Roman"/>
                <a:cs typeface="Times New Roman"/>
              </a:rPr>
              <a:t>Estrategias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cs typeface="Times New Roman"/>
              </a:rPr>
              <a:t>mixtas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del marketing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>
            <a:cxnSpLocks noChangeShapeType="1"/>
            <a:stCxn id="14" idx="4"/>
            <a:endCxn id="4" idx="0"/>
          </p:cNvCxnSpPr>
          <p:nvPr/>
        </p:nvCxnSpPr>
        <p:spPr bwMode="auto">
          <a:xfrm>
            <a:off x="4495800" y="2544340"/>
            <a:ext cx="5266" cy="1040726"/>
          </a:xfrm>
          <a:prstGeom prst="line">
            <a:avLst/>
          </a:prstGeom>
          <a:noFill/>
          <a:ln w="38100" cmpd="sng">
            <a:solidFill>
              <a:srgbClr val="18579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6" name="Straight Connector 15"/>
          <p:cNvCxnSpPr>
            <a:cxnSpLocks noChangeShapeType="1"/>
            <a:stCxn id="4" idx="4"/>
            <a:endCxn id="13" idx="0"/>
          </p:cNvCxnSpPr>
          <p:nvPr/>
        </p:nvCxnSpPr>
        <p:spPr bwMode="auto">
          <a:xfrm flipH="1">
            <a:off x="4495800" y="4499466"/>
            <a:ext cx="5266" cy="711874"/>
          </a:xfrm>
          <a:prstGeom prst="line">
            <a:avLst/>
          </a:prstGeom>
          <a:noFill/>
          <a:ln w="38100" cmpd="sng">
            <a:solidFill>
              <a:srgbClr val="18579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25400" y="6125740"/>
            <a:ext cx="2692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Source: Pitts &amp; </a:t>
            </a:r>
            <a:r>
              <a:rPr lang="en-US" sz="1050" dirty="0" err="1">
                <a:solidFill>
                  <a:prstClr val="black"/>
                </a:solidFill>
                <a:latin typeface="Times New Roman" charset="0"/>
                <a:cs typeface="Times New Roman" charset="0"/>
              </a:rPr>
              <a:t>Stotlar</a:t>
            </a:r>
            <a:r>
              <a:rPr lang="en-US" sz="105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, 2013; Figure 3.5, p. 98 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83192" y="330476"/>
            <a:ext cx="8839200" cy="9382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br>
              <a:rPr lang="en-US" sz="2800" b="1" dirty="0">
                <a:latin typeface="Times New Roman"/>
                <a:ea typeface="ＭＳ Ｐゴシック" charset="0"/>
                <a:cs typeface="Times New Roman"/>
              </a:rPr>
            </a:br>
            <a:r>
              <a:rPr lang="es-E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Factores de la empresa que afectan las estrategias de marketing deportivo</a:t>
            </a:r>
            <a:endParaRPr lang="en-US" sz="2000" b="1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200400" y="3386330"/>
            <a:ext cx="26670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accent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2000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Competidor</a:t>
            </a:r>
            <a:endParaRPr lang="en-US" sz="2000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867400" y="4224530"/>
            <a:ext cx="2057400" cy="990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accent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Fortalezas</a:t>
            </a:r>
            <a:endParaRPr lang="en-US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66800" y="4224530"/>
            <a:ext cx="2057400" cy="990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accent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Posición</a:t>
            </a:r>
            <a:endParaRPr lang="en-US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67400" y="2700530"/>
            <a:ext cx="2057400" cy="990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accent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Tendencias</a:t>
            </a:r>
            <a:endParaRPr lang="en-US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066800" y="2700530"/>
            <a:ext cx="2057400" cy="990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accent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Industria</a:t>
            </a:r>
            <a:endParaRPr lang="en-US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Connector 8"/>
          <p:cNvCxnSpPr>
            <a:cxnSpLocks noChangeShapeType="1"/>
            <a:stCxn id="8" idx="6"/>
            <a:endCxn id="4" idx="1"/>
          </p:cNvCxnSpPr>
          <p:nvPr/>
        </p:nvCxnSpPr>
        <p:spPr bwMode="auto">
          <a:xfrm>
            <a:off x="3124200" y="3195830"/>
            <a:ext cx="466725" cy="323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Straight Connector 9"/>
          <p:cNvCxnSpPr>
            <a:cxnSpLocks noChangeShapeType="1"/>
            <a:stCxn id="6" idx="6"/>
            <a:endCxn id="4" idx="3"/>
          </p:cNvCxnSpPr>
          <p:nvPr/>
        </p:nvCxnSpPr>
        <p:spPr bwMode="auto">
          <a:xfrm flipV="1">
            <a:off x="3124200" y="4167380"/>
            <a:ext cx="466725" cy="5524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Straight Connector 10"/>
          <p:cNvCxnSpPr>
            <a:cxnSpLocks noChangeShapeType="1"/>
            <a:stCxn id="7" idx="2"/>
            <a:endCxn id="4" idx="7"/>
          </p:cNvCxnSpPr>
          <p:nvPr/>
        </p:nvCxnSpPr>
        <p:spPr bwMode="auto">
          <a:xfrm rot="10800000" flipV="1">
            <a:off x="5476875" y="3195830"/>
            <a:ext cx="390525" cy="323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2" name="Straight Connector 11"/>
          <p:cNvCxnSpPr>
            <a:cxnSpLocks noChangeShapeType="1"/>
            <a:stCxn id="5" idx="2"/>
            <a:endCxn id="4" idx="5"/>
          </p:cNvCxnSpPr>
          <p:nvPr/>
        </p:nvCxnSpPr>
        <p:spPr bwMode="auto">
          <a:xfrm rot="10800000">
            <a:off x="5476875" y="4167380"/>
            <a:ext cx="390525" cy="5524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124200" y="5062730"/>
            <a:ext cx="2743200" cy="1168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accent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Cuota</a:t>
            </a:r>
            <a:r>
              <a:rPr lang="en-US" b="1" i="1" dirty="0">
                <a:solidFill>
                  <a:srgbClr val="002C59"/>
                </a:solidFill>
                <a:latin typeface="Times New Roman"/>
                <a:cs typeface="Times New Roman"/>
              </a:rPr>
              <a:t> del </a:t>
            </a: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mercado</a:t>
            </a:r>
            <a:endParaRPr lang="en-US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295400" y="1481330"/>
            <a:ext cx="64008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accent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Producto</a:t>
            </a:r>
            <a:r>
              <a:rPr lang="en-US" b="1" i="1" dirty="0">
                <a:solidFill>
                  <a:srgbClr val="002C59"/>
                </a:solidFill>
                <a:latin typeface="Times New Roman"/>
                <a:cs typeface="Times New Roman"/>
              </a:rPr>
              <a:t>/</a:t>
            </a: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precio</a:t>
            </a:r>
            <a:r>
              <a:rPr lang="en-US" b="1" i="1" dirty="0">
                <a:solidFill>
                  <a:srgbClr val="002C59"/>
                </a:solidFill>
                <a:latin typeface="Times New Roman"/>
                <a:cs typeface="Times New Roman"/>
              </a:rPr>
              <a:t>/</a:t>
            </a: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lugar</a:t>
            </a:r>
            <a:r>
              <a:rPr lang="en-US" b="1" i="1" dirty="0">
                <a:solidFill>
                  <a:srgbClr val="002C59"/>
                </a:solidFill>
                <a:latin typeface="Times New Roman"/>
                <a:cs typeface="Times New Roman"/>
              </a:rPr>
              <a:t>/</a:t>
            </a: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promoción</a:t>
            </a:r>
            <a:endParaRPr lang="en-US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cxnSp>
        <p:nvCxnSpPr>
          <p:cNvPr id="129" name="Straight Connector 128"/>
          <p:cNvCxnSpPr>
            <a:cxnSpLocks noChangeShapeType="1"/>
            <a:stCxn id="14" idx="4"/>
            <a:endCxn id="4" idx="0"/>
          </p:cNvCxnSpPr>
          <p:nvPr/>
        </p:nvCxnSpPr>
        <p:spPr bwMode="auto">
          <a:xfrm rot="16200000" flipH="1">
            <a:off x="4019550" y="2871980"/>
            <a:ext cx="990600" cy="381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8" name="Straight Connector 137"/>
          <p:cNvCxnSpPr>
            <a:cxnSpLocks noChangeShapeType="1"/>
            <a:stCxn id="4" idx="4"/>
            <a:endCxn id="13" idx="0"/>
          </p:cNvCxnSpPr>
          <p:nvPr/>
        </p:nvCxnSpPr>
        <p:spPr bwMode="auto">
          <a:xfrm flipH="1">
            <a:off x="4495800" y="4300730"/>
            <a:ext cx="381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28600" y="5977130"/>
            <a:ext cx="2692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Source: Pitts &amp; </a:t>
            </a:r>
            <a:r>
              <a:rPr lang="en-US" sz="1050" dirty="0" err="1">
                <a:solidFill>
                  <a:prstClr val="black"/>
                </a:solidFill>
                <a:latin typeface="Times New Roman" charset="0"/>
                <a:cs typeface="Times New Roman" charset="0"/>
              </a:rPr>
              <a:t>Stotlar</a:t>
            </a:r>
            <a:r>
              <a:rPr lang="en-US" sz="105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, 2013; Figure 3.6, p. 99 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83192" y="316966"/>
            <a:ext cx="8853304" cy="87978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 i="1" dirty="0">
                <a:latin typeface="Times New Roman"/>
                <a:ea typeface="ＭＳ Ｐゴシック" charset="0"/>
                <a:cs typeface="Times New Roman"/>
              </a:rPr>
              <a:t>Los </a:t>
            </a:r>
            <a:r>
              <a:rPr lang="en-US" sz="2400" b="1" i="1" dirty="0" err="1">
                <a:latin typeface="Times New Roman"/>
                <a:ea typeface="ＭＳ Ｐゴシック" charset="0"/>
                <a:cs typeface="Times New Roman"/>
              </a:rPr>
              <a:t>factores</a:t>
            </a:r>
            <a:r>
              <a:rPr lang="en-US" sz="2400" b="1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400" b="1" i="1" dirty="0" err="1">
                <a:latin typeface="Times New Roman"/>
                <a:ea typeface="ＭＳ Ｐゴシック" charset="0"/>
                <a:cs typeface="Times New Roman"/>
              </a:rPr>
              <a:t>competidores</a:t>
            </a:r>
            <a:r>
              <a:rPr lang="en-US" sz="2400" b="1" i="1" dirty="0">
                <a:latin typeface="Times New Roman"/>
                <a:ea typeface="ＭＳ Ｐゴシック" charset="0"/>
                <a:cs typeface="Times New Roman"/>
              </a:rPr>
              <a:t> que </a:t>
            </a:r>
            <a:r>
              <a:rPr lang="en-US" sz="2400" b="1" i="1" dirty="0" err="1">
                <a:latin typeface="Times New Roman"/>
                <a:ea typeface="ＭＳ Ｐゴシック" charset="0"/>
                <a:cs typeface="Times New Roman"/>
              </a:rPr>
              <a:t>afectan</a:t>
            </a:r>
            <a:r>
              <a:rPr lang="en-US" sz="2400" b="1" i="1" dirty="0">
                <a:latin typeface="Times New Roman"/>
                <a:ea typeface="ＭＳ Ｐゴシック" charset="0"/>
                <a:cs typeface="Times New Roman"/>
              </a:rPr>
              <a:t> las </a:t>
            </a:r>
            <a:r>
              <a:rPr lang="en-US" sz="2400" b="1" i="1" dirty="0" err="1">
                <a:latin typeface="Times New Roman"/>
                <a:ea typeface="ＭＳ Ｐゴシック" charset="0"/>
                <a:cs typeface="Times New Roman"/>
              </a:rPr>
              <a:t>estrategias</a:t>
            </a:r>
            <a:r>
              <a:rPr lang="en-US" sz="2400" b="1" i="1" dirty="0">
                <a:latin typeface="Times New Roman"/>
                <a:ea typeface="ＭＳ Ｐゴシック" charset="0"/>
                <a:cs typeface="Times New Roman"/>
              </a:rPr>
              <a:t> de marketing </a:t>
            </a:r>
            <a:r>
              <a:rPr lang="en-US" sz="2400" b="1" i="1" dirty="0" err="1">
                <a:latin typeface="Times New Roman"/>
                <a:ea typeface="ＭＳ Ｐゴシック" charset="0"/>
                <a:cs typeface="Times New Roman"/>
              </a:rPr>
              <a:t>deportivo</a:t>
            </a:r>
            <a:endParaRPr lang="en-US" sz="2400" b="1" i="1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352800" y="3126920"/>
            <a:ext cx="2438400" cy="12192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endParaRPr lang="en-US" sz="1400" b="1" i="1" dirty="0">
              <a:solidFill>
                <a:srgbClr val="002C59"/>
              </a:solidFill>
              <a:latin typeface="Times New Roman"/>
              <a:cs typeface="Times New Roman"/>
            </a:endParaRPr>
          </a:p>
          <a:p>
            <a:pPr algn="ctr" defTabSz="457200">
              <a:defRPr/>
            </a:pPr>
            <a:r>
              <a:rPr lang="en-US" b="1" i="1" dirty="0" err="1">
                <a:solidFill>
                  <a:srgbClr val="002C59"/>
                </a:solidFill>
                <a:latin typeface="Times New Roman"/>
                <a:cs typeface="Times New Roman"/>
              </a:rPr>
              <a:t>Clima</a:t>
            </a:r>
            <a:endParaRPr lang="en-US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505200" y="1526720"/>
            <a:ext cx="1905000" cy="8382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1700" i="1" dirty="0" err="1">
                <a:solidFill>
                  <a:srgbClr val="002C59"/>
                </a:solidFill>
                <a:latin typeface="Times New Roman"/>
                <a:cs typeface="Times New Roman"/>
              </a:rPr>
              <a:t>Industria</a:t>
            </a:r>
            <a:endParaRPr lang="en-US" sz="1700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1676400" y="1983920"/>
            <a:ext cx="1905000" cy="7620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1700" i="1" dirty="0" err="1">
                <a:solidFill>
                  <a:srgbClr val="002C59"/>
                </a:solidFill>
                <a:latin typeface="Times New Roman"/>
                <a:cs typeface="Times New Roman"/>
              </a:rPr>
              <a:t>Educación</a:t>
            </a:r>
            <a:endParaRPr lang="en-US" sz="1700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5410200" y="1983920"/>
            <a:ext cx="1981200" cy="7620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1700" i="1" dirty="0" err="1">
                <a:solidFill>
                  <a:srgbClr val="002C59"/>
                </a:solidFill>
                <a:latin typeface="Times New Roman"/>
                <a:cs typeface="Times New Roman"/>
              </a:rPr>
              <a:t>Economico</a:t>
            </a:r>
            <a:endParaRPr lang="en-US" sz="1700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838200" y="2822120"/>
            <a:ext cx="1981200" cy="9144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1700" i="1" dirty="0">
                <a:solidFill>
                  <a:srgbClr val="002C59"/>
                </a:solidFill>
                <a:latin typeface="Times New Roman"/>
                <a:cs typeface="Times New Roman"/>
              </a:rPr>
              <a:t>Politico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53200" y="2822120"/>
            <a:ext cx="1905000" cy="8382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endParaRPr lang="en-US" sz="900" b="1" i="1" dirty="0">
              <a:solidFill>
                <a:srgbClr val="002C59"/>
              </a:solidFill>
              <a:latin typeface="Times New Roman"/>
              <a:cs typeface="Times New Roman"/>
            </a:endParaRPr>
          </a:p>
          <a:p>
            <a:pPr algn="ctr" defTabSz="457200">
              <a:defRPr/>
            </a:pPr>
            <a:r>
              <a:rPr lang="en-US" sz="1700" b="1" i="1" dirty="0">
                <a:solidFill>
                  <a:srgbClr val="002C59"/>
                </a:solidFill>
                <a:latin typeface="Times New Roman"/>
                <a:cs typeface="Times New Roman"/>
              </a:rPr>
              <a:t>legal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324600" y="3812720"/>
            <a:ext cx="1981200" cy="9144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endParaRPr lang="en-US" sz="900" b="1" i="1" dirty="0">
              <a:solidFill>
                <a:srgbClr val="002C59"/>
              </a:solidFill>
              <a:latin typeface="Times New Roman"/>
              <a:cs typeface="Times New Roman"/>
            </a:endParaRPr>
          </a:p>
          <a:p>
            <a:pPr algn="ctr" defTabSz="457200">
              <a:defRPr/>
            </a:pPr>
            <a:r>
              <a:rPr lang="en-US" sz="1700" b="1" i="1" dirty="0">
                <a:solidFill>
                  <a:srgbClr val="002C59"/>
                </a:solidFill>
                <a:latin typeface="Times New Roman"/>
                <a:cs typeface="Times New Roman"/>
              </a:rPr>
              <a:t>social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990600" y="3812720"/>
            <a:ext cx="2057400" cy="9144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endParaRPr lang="en-US" sz="900" b="1" i="1">
              <a:solidFill>
                <a:srgbClr val="002C59"/>
              </a:solidFill>
              <a:latin typeface="Times New Roman"/>
              <a:cs typeface="Times New Roman"/>
            </a:endParaRPr>
          </a:p>
          <a:p>
            <a:pPr algn="ctr" defTabSz="457200">
              <a:defRPr/>
            </a:pPr>
            <a:r>
              <a:rPr lang="en-US" sz="1700" b="1" i="1">
                <a:solidFill>
                  <a:srgbClr val="002C59"/>
                </a:solidFill>
                <a:latin typeface="Times New Roman"/>
                <a:cs typeface="Times New Roman"/>
              </a:rPr>
              <a:t>media</a:t>
            </a: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5257800" y="4650920"/>
            <a:ext cx="1981200" cy="8382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1700" i="1" dirty="0" err="1">
                <a:solidFill>
                  <a:srgbClr val="002C59"/>
                </a:solidFill>
                <a:latin typeface="Times New Roman"/>
                <a:cs typeface="Times New Roman"/>
              </a:rPr>
              <a:t>Comunidad</a:t>
            </a:r>
            <a:endParaRPr lang="en-US" sz="1700" b="1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905000" y="4727120"/>
            <a:ext cx="2057400" cy="838200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1700" i="1" dirty="0" err="1">
                <a:solidFill>
                  <a:srgbClr val="002C59"/>
                </a:solidFill>
                <a:latin typeface="Times New Roman"/>
                <a:cs typeface="Times New Roman"/>
              </a:rPr>
              <a:t>Tecnologia</a:t>
            </a:r>
            <a:endParaRPr lang="en-US" sz="1700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cxnSp>
        <p:nvCxnSpPr>
          <p:cNvPr id="38" name="Straight Connector 37"/>
          <p:cNvCxnSpPr>
            <a:cxnSpLocks noChangeShapeType="1"/>
            <a:stCxn id="29" idx="6"/>
          </p:cNvCxnSpPr>
          <p:nvPr/>
        </p:nvCxnSpPr>
        <p:spPr bwMode="auto">
          <a:xfrm>
            <a:off x="2819400" y="3279320"/>
            <a:ext cx="685800" cy="15240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9" name="Straight Connector 38"/>
          <p:cNvCxnSpPr>
            <a:cxnSpLocks noChangeShapeType="1"/>
            <a:stCxn id="27" idx="5"/>
            <a:endCxn id="4" idx="1"/>
          </p:cNvCxnSpPr>
          <p:nvPr/>
        </p:nvCxnSpPr>
        <p:spPr bwMode="auto">
          <a:xfrm rot="16200000" flipH="1">
            <a:off x="3171031" y="2765764"/>
            <a:ext cx="669925" cy="407988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Straight Connector 39"/>
          <p:cNvCxnSpPr>
            <a:cxnSpLocks noChangeShapeType="1"/>
            <a:stCxn id="28" idx="3"/>
            <a:endCxn id="4" idx="7"/>
          </p:cNvCxnSpPr>
          <p:nvPr/>
        </p:nvCxnSpPr>
        <p:spPr bwMode="auto">
          <a:xfrm rot="5400000">
            <a:off x="5232400" y="2836408"/>
            <a:ext cx="669925" cy="26670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1" name="Straight Connector 40"/>
          <p:cNvCxnSpPr>
            <a:cxnSpLocks noChangeShapeType="1"/>
            <a:stCxn id="30" idx="2"/>
          </p:cNvCxnSpPr>
          <p:nvPr/>
        </p:nvCxnSpPr>
        <p:spPr bwMode="auto">
          <a:xfrm rot="10800000" flipV="1">
            <a:off x="5715000" y="3241220"/>
            <a:ext cx="838200" cy="26670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2" name="Straight Connector 41"/>
          <p:cNvCxnSpPr>
            <a:cxnSpLocks noChangeShapeType="1"/>
            <a:endCxn id="34" idx="7"/>
          </p:cNvCxnSpPr>
          <p:nvPr/>
        </p:nvCxnSpPr>
        <p:spPr bwMode="auto">
          <a:xfrm rot="5400000">
            <a:off x="3521869" y="4408826"/>
            <a:ext cx="579438" cy="301625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3" name="Straight Connector 42"/>
          <p:cNvCxnSpPr>
            <a:cxnSpLocks noChangeShapeType="1"/>
            <a:endCxn id="33" idx="1"/>
          </p:cNvCxnSpPr>
          <p:nvPr/>
        </p:nvCxnSpPr>
        <p:spPr bwMode="auto">
          <a:xfrm rot="16200000" flipH="1">
            <a:off x="5075238" y="4300082"/>
            <a:ext cx="503238" cy="442913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4" name="Straight Connector 43"/>
          <p:cNvCxnSpPr>
            <a:cxnSpLocks noChangeShapeType="1"/>
            <a:stCxn id="4" idx="6"/>
            <a:endCxn id="31" idx="1"/>
          </p:cNvCxnSpPr>
          <p:nvPr/>
        </p:nvCxnSpPr>
        <p:spPr bwMode="auto">
          <a:xfrm>
            <a:off x="5791200" y="3736520"/>
            <a:ext cx="823913" cy="20955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7" name="Straight Connector 46"/>
          <p:cNvCxnSpPr>
            <a:cxnSpLocks noChangeShapeType="1"/>
            <a:stCxn id="8" idx="4"/>
          </p:cNvCxnSpPr>
          <p:nvPr/>
        </p:nvCxnSpPr>
        <p:spPr bwMode="auto">
          <a:xfrm rot="16200000" flipH="1">
            <a:off x="4095750" y="2726870"/>
            <a:ext cx="762000" cy="3810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8" name="Straight Connector 47"/>
          <p:cNvCxnSpPr>
            <a:cxnSpLocks noChangeShapeType="1"/>
            <a:stCxn id="4" idx="2"/>
            <a:endCxn id="32" idx="7"/>
          </p:cNvCxnSpPr>
          <p:nvPr/>
        </p:nvCxnSpPr>
        <p:spPr bwMode="auto">
          <a:xfrm rot="10800000" flipV="1">
            <a:off x="2746375" y="3736520"/>
            <a:ext cx="606425" cy="20955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657599" y="5260520"/>
            <a:ext cx="2043113" cy="1062038"/>
          </a:xfrm>
          <a:prstGeom prst="ellipse">
            <a:avLst/>
          </a:prstGeom>
          <a:solidFill>
            <a:srgbClr val="99CC00"/>
          </a:solidFill>
          <a:ln w="38100" cmpd="sng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1700" i="1" dirty="0" err="1">
                <a:solidFill>
                  <a:srgbClr val="002C59"/>
                </a:solidFill>
                <a:latin typeface="Times New Roman"/>
                <a:cs typeface="Times New Roman"/>
              </a:rPr>
              <a:t>Ambiente</a:t>
            </a:r>
            <a:endParaRPr lang="en-US" sz="1700" i="1" dirty="0">
              <a:solidFill>
                <a:srgbClr val="002C59"/>
              </a:solidFill>
              <a:latin typeface="Times New Roman"/>
              <a:cs typeface="Times New Roman"/>
            </a:endParaRPr>
          </a:p>
        </p:txBody>
      </p:sp>
      <p:cxnSp>
        <p:nvCxnSpPr>
          <p:cNvPr id="78" name="Straight Connector 77"/>
          <p:cNvCxnSpPr>
            <a:cxnSpLocks noChangeShapeType="1"/>
            <a:endCxn id="57" idx="0"/>
          </p:cNvCxnSpPr>
          <p:nvPr/>
        </p:nvCxnSpPr>
        <p:spPr bwMode="auto">
          <a:xfrm>
            <a:off x="4572000" y="4346120"/>
            <a:ext cx="107156" cy="91440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6200" y="6195558"/>
            <a:ext cx="27622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Source: Pitts &amp; </a:t>
            </a:r>
            <a:r>
              <a:rPr lang="en-US" sz="1050" dirty="0" err="1">
                <a:solidFill>
                  <a:prstClr val="black"/>
                </a:solidFill>
                <a:latin typeface="Times New Roman" charset="0"/>
                <a:cs typeface="Times New Roman" charset="0"/>
              </a:rPr>
              <a:t>Stotlar</a:t>
            </a:r>
            <a:r>
              <a:rPr lang="en-US" sz="105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, 2013; Figure 3.7, p. 100 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83192" y="303456"/>
            <a:ext cx="8839200" cy="7492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br>
              <a:rPr lang="en-US" sz="2800" dirty="0">
                <a:latin typeface="Times New Roman"/>
                <a:ea typeface="ＭＳ Ｐゴシック" charset="0"/>
                <a:cs typeface="Times New Roman"/>
              </a:rPr>
            </a:br>
            <a:r>
              <a:rPr lang="es-ES" sz="2400" b="1" i="1" dirty="0">
                <a:latin typeface="Times New Roman" pitchFamily="18" charset="0"/>
                <a:cs typeface="Times New Roman" pitchFamily="18" charset="0"/>
              </a:rPr>
              <a:t>Los factores climáticos que afectan las estrategias de marketing deportivo</a:t>
            </a:r>
            <a:endParaRPr lang="en-US" sz="2000" b="1" i="1" dirty="0"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183192" y="188640"/>
            <a:ext cx="8839200" cy="10813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br>
              <a:rPr lang="en-US" sz="3600" b="1" dirty="0">
                <a:latin typeface="Times New Roman"/>
                <a:ea typeface="ＭＳ Ｐゴシック" charset="0"/>
                <a:cs typeface="Times New Roman"/>
              </a:rPr>
            </a:br>
            <a:r>
              <a:rPr lang="es-ES" sz="2800" b="1" i="1" dirty="0">
                <a:latin typeface="Times New Roman" pitchFamily="18" charset="0"/>
                <a:cs typeface="Times New Roman" pitchFamily="18" charset="0"/>
              </a:rPr>
              <a:t>Los factores de consumo que afectan las estrategias de marketing deportivo</a:t>
            </a:r>
            <a:endParaRPr lang="en-US" sz="2800" b="1" i="1" dirty="0"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200400" y="2770188"/>
            <a:ext cx="2743200" cy="1725612"/>
          </a:xfrm>
          <a:prstGeom prst="ellipse">
            <a:avLst/>
          </a:prstGeom>
          <a:solidFill>
            <a:srgbClr val="FFF14E"/>
          </a:solidFill>
          <a:ln w="38100" cmpd="sng">
            <a:solidFill>
              <a:srgbClr val="3F5B03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lnSpc>
                <a:spcPct val="140000"/>
              </a:lnSpc>
              <a:defRPr/>
            </a:pPr>
            <a:r>
              <a:rPr lang="en-US" sz="24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Consumo</a:t>
            </a:r>
            <a:endParaRPr lang="en-US" sz="28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172200" y="3505200"/>
            <a:ext cx="2743200" cy="1371600"/>
          </a:xfrm>
          <a:prstGeom prst="ellipse">
            <a:avLst/>
          </a:prstGeom>
          <a:solidFill>
            <a:srgbClr val="FFF14E"/>
          </a:solidFill>
          <a:ln w="38100" cmpd="sng">
            <a:solidFill>
              <a:srgbClr val="3F5B03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i="1" dirty="0" err="1">
                <a:solidFill>
                  <a:srgbClr val="000000"/>
                </a:solidFill>
                <a:latin typeface="Times New Roman"/>
                <a:cs typeface="Times New Roman"/>
              </a:rPr>
              <a:t>Comportamiento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04800" y="3962400"/>
            <a:ext cx="2743200" cy="1371600"/>
          </a:xfrm>
          <a:prstGeom prst="ellipse">
            <a:avLst/>
          </a:prstGeom>
          <a:solidFill>
            <a:srgbClr val="FFF14E"/>
          </a:solidFill>
          <a:ln w="38100" cmpd="sng">
            <a:solidFill>
              <a:srgbClr val="3F5B03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cs typeface="Times New Roman"/>
              </a:rPr>
              <a:t>Geografia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574612" y="1575594"/>
            <a:ext cx="2743200" cy="1371600"/>
          </a:xfrm>
          <a:prstGeom prst="ellipse">
            <a:avLst/>
          </a:prstGeom>
          <a:solidFill>
            <a:srgbClr val="FFF14E"/>
          </a:solidFill>
          <a:ln w="38100" cmpd="sng">
            <a:solidFill>
              <a:srgbClr val="3F5B03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20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Psicografia</a:t>
            </a:r>
            <a:endParaRPr lang="en-US" sz="20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043608" y="1676400"/>
            <a:ext cx="2743200" cy="1371600"/>
          </a:xfrm>
          <a:prstGeom prst="ellipse">
            <a:avLst/>
          </a:prstGeom>
          <a:solidFill>
            <a:srgbClr val="FFF14E"/>
          </a:solidFill>
          <a:ln w="38100" cmpd="sng">
            <a:solidFill>
              <a:srgbClr val="3F5B03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defRPr/>
            </a:pPr>
            <a:r>
              <a:rPr lang="en-US" sz="20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Demografia</a:t>
            </a:r>
            <a:endParaRPr lang="en-US" sz="20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Straight Connector 10"/>
          <p:cNvCxnSpPr>
            <a:cxnSpLocks noChangeShapeType="1"/>
            <a:endCxn id="4" idx="1"/>
          </p:cNvCxnSpPr>
          <p:nvPr/>
        </p:nvCxnSpPr>
        <p:spPr bwMode="auto">
          <a:xfrm>
            <a:off x="3048000" y="2971800"/>
            <a:ext cx="554132" cy="51098"/>
          </a:xfrm>
          <a:prstGeom prst="line">
            <a:avLst/>
          </a:prstGeom>
          <a:noFill/>
          <a:ln w="25400">
            <a:solidFill>
              <a:srgbClr val="3F5B0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" name="Straight Connector 12"/>
          <p:cNvCxnSpPr>
            <a:cxnSpLocks noChangeShapeType="1"/>
            <a:stCxn id="7" idx="7"/>
          </p:cNvCxnSpPr>
          <p:nvPr/>
        </p:nvCxnSpPr>
        <p:spPr bwMode="auto">
          <a:xfrm rot="5400000" flipH="1" flipV="1">
            <a:off x="2784475" y="3748088"/>
            <a:ext cx="277813" cy="554037"/>
          </a:xfrm>
          <a:prstGeom prst="line">
            <a:avLst/>
          </a:prstGeom>
          <a:noFill/>
          <a:ln w="25400">
            <a:solidFill>
              <a:srgbClr val="3F5B0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Straight Connector 14"/>
          <p:cNvCxnSpPr>
            <a:cxnSpLocks noChangeShapeType="1"/>
            <a:stCxn id="8" idx="3"/>
          </p:cNvCxnSpPr>
          <p:nvPr/>
        </p:nvCxnSpPr>
        <p:spPr bwMode="auto">
          <a:xfrm rot="5400000">
            <a:off x="5598425" y="2721769"/>
            <a:ext cx="354012" cy="401638"/>
          </a:xfrm>
          <a:prstGeom prst="line">
            <a:avLst/>
          </a:prstGeom>
          <a:noFill/>
          <a:ln w="25400">
            <a:solidFill>
              <a:srgbClr val="3F5B0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7" name="Straight Connector 16"/>
          <p:cNvCxnSpPr>
            <a:cxnSpLocks noChangeShapeType="1"/>
            <a:stCxn id="6" idx="2"/>
          </p:cNvCxnSpPr>
          <p:nvPr/>
        </p:nvCxnSpPr>
        <p:spPr bwMode="auto">
          <a:xfrm rot="10800000">
            <a:off x="5867400" y="4038600"/>
            <a:ext cx="304800" cy="152400"/>
          </a:xfrm>
          <a:prstGeom prst="line">
            <a:avLst/>
          </a:prstGeom>
          <a:noFill/>
          <a:ln w="25400">
            <a:solidFill>
              <a:srgbClr val="3F5B0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81400" y="4876800"/>
            <a:ext cx="2743200" cy="1701800"/>
          </a:xfrm>
          <a:prstGeom prst="ellipse">
            <a:avLst/>
          </a:prstGeom>
          <a:solidFill>
            <a:srgbClr val="FFF14E"/>
          </a:solidFill>
          <a:ln w="38100" cmpd="sng">
            <a:solidFill>
              <a:srgbClr val="3F5B03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defTabSz="457200">
              <a:lnSpc>
                <a:spcPct val="130000"/>
              </a:lnSpc>
              <a:defRPr/>
            </a:pPr>
            <a:r>
              <a:rPr lang="en-US" sz="1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Uso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cs typeface="Times New Roman"/>
              </a:rPr>
              <a:t> y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fincion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producto</a:t>
            </a:r>
            <a:endParaRPr lang="en-US" sz="16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5" name="Straight Connector 24"/>
          <p:cNvCxnSpPr>
            <a:cxnSpLocks noChangeShapeType="1"/>
            <a:stCxn id="24" idx="0"/>
          </p:cNvCxnSpPr>
          <p:nvPr/>
        </p:nvCxnSpPr>
        <p:spPr bwMode="auto">
          <a:xfrm flipH="1" flipV="1">
            <a:off x="4876800" y="4495800"/>
            <a:ext cx="76200" cy="381000"/>
          </a:xfrm>
          <a:prstGeom prst="line">
            <a:avLst/>
          </a:prstGeom>
          <a:noFill/>
          <a:ln w="25400">
            <a:solidFill>
              <a:srgbClr val="3F5B0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52400" y="6324600"/>
            <a:ext cx="2692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Source: Pitts &amp; </a:t>
            </a:r>
            <a:r>
              <a:rPr lang="en-US" sz="1050" dirty="0" err="1">
                <a:solidFill>
                  <a:prstClr val="black"/>
                </a:solidFill>
                <a:latin typeface="Times New Roman" charset="0"/>
                <a:cs typeface="Times New Roman" charset="0"/>
              </a:rPr>
              <a:t>Stotlar</a:t>
            </a:r>
            <a:r>
              <a:rPr lang="en-US" sz="105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, 2013; Figure 3.4, p. 97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5638800" cy="533400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s-CO" sz="28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Variables de demanda del mercado</a:t>
            </a:r>
            <a:endParaRPr lang="en-US" sz="44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1295400" y="3124200"/>
            <a:ext cx="228600" cy="366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705600" y="1219200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prefencia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dela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audiencia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0" name="Rectangle 16"/>
          <p:cNvSpPr>
            <a:spLocks noChangeArrowheads="1"/>
          </p:cNvSpPr>
          <p:nvPr/>
        </p:nvSpPr>
        <p:spPr bwMode="auto">
          <a:xfrm>
            <a:off x="4343400" y="1219200"/>
            <a:ext cx="2133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Atractivos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evento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2438400" y="1219200"/>
            <a:ext cx="1524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Economicos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2" name="Rectangle 18"/>
          <p:cNvSpPr>
            <a:spLocks noChangeArrowheads="1"/>
          </p:cNvSpPr>
          <p:nvPr/>
        </p:nvSpPr>
        <p:spPr bwMode="auto">
          <a:xfrm>
            <a:off x="228600" y="1219200"/>
            <a:ext cx="1905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sociodemograficos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3" name="Rectangle 19"/>
          <p:cNvSpPr>
            <a:spLocks noChangeArrowheads="1"/>
          </p:cNvSpPr>
          <p:nvPr/>
        </p:nvSpPr>
        <p:spPr bwMode="auto">
          <a:xfrm>
            <a:off x="152400" y="2057400"/>
            <a:ext cx="19812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Género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Edad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Estado de la relación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Educación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Niños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Ingresos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Etnicidad / Raza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Ocupación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9. Deportes asisten por año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Titular del boleto de 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Transporte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Distancia a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Participa en deportes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4" name="Rectangle 20"/>
          <p:cNvSpPr>
            <a:spLocks noChangeArrowheads="1"/>
          </p:cNvSpPr>
          <p:nvPr/>
        </p:nvSpPr>
        <p:spPr bwMode="auto">
          <a:xfrm>
            <a:off x="3971925" y="3381375"/>
            <a:ext cx="18415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7" name="Line 23"/>
          <p:cNvSpPr>
            <a:spLocks noChangeShapeType="1"/>
          </p:cNvSpPr>
          <p:nvPr/>
        </p:nvSpPr>
        <p:spPr bwMode="auto">
          <a:xfrm flipV="1">
            <a:off x="11430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8" name="Rectangle 24"/>
          <p:cNvSpPr>
            <a:spLocks noChangeArrowheads="1"/>
          </p:cNvSpPr>
          <p:nvPr/>
        </p:nvSpPr>
        <p:spPr bwMode="auto">
          <a:xfrm>
            <a:off x="2362200" y="2057400"/>
            <a:ext cx="19050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Precio de un billete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Precio del boleto de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Precio de las concesiones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Cobertura de TV / Radio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 en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área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Cobertura de televisión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de otro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Evento deportivo 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Otros eventos deportivos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en el área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Otras actividades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Lugar cercano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Otros profesionales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Franquicias en la zona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9" name="Line 25"/>
          <p:cNvSpPr>
            <a:spLocks noChangeShapeType="1"/>
          </p:cNvSpPr>
          <p:nvPr/>
        </p:nvSpPr>
        <p:spPr bwMode="auto">
          <a:xfrm flipV="1">
            <a:off x="3200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0" name="Line 26"/>
          <p:cNvSpPr>
            <a:spLocks noChangeShapeType="1"/>
          </p:cNvSpPr>
          <p:nvPr/>
        </p:nvSpPr>
        <p:spPr bwMode="auto">
          <a:xfrm flipV="1">
            <a:off x="54102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1" name="Rectangle 27"/>
          <p:cNvSpPr>
            <a:spLocks noChangeArrowheads="1"/>
          </p:cNvSpPr>
          <p:nvPr/>
        </p:nvSpPr>
        <p:spPr bwMode="auto">
          <a:xfrm>
            <a:off x="4419600" y="2057400"/>
            <a:ext cx="20574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equipo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 visitante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atletas estrella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atletas estrella en los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Visitantes del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La cercanía de la competencia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Una oportunidad de ver un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Romper récords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actuación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Promoción especial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8. Publicidad en medios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7853" name="Rectangle 29"/>
          <p:cNvSpPr>
            <a:spLocks noChangeArrowheads="1"/>
          </p:cNvSpPr>
          <p:nvPr/>
        </p:nvSpPr>
        <p:spPr bwMode="auto">
          <a:xfrm>
            <a:off x="6705600" y="2057399"/>
            <a:ext cx="2438400" cy="3549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endParaRPr lang="es-CO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Juegos de día durante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2. Juegos nocturnos durante la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3. Día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4. Noche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5. Condiciones meteorológicas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6. Limpieza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7. Acceso fácil y / o múltiple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A su establecimiento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8. Disponibilidad de aparcamiento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9. Tamaño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(número de plazas)\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El comportamiento de la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multitud en el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Nuevo estadio o arena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Ir con la familia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Ir con amigos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83" name="Line 30"/>
          <p:cNvSpPr>
            <a:spLocks noChangeShapeType="1"/>
          </p:cNvSpPr>
          <p:nvPr/>
        </p:nvSpPr>
        <p:spPr bwMode="auto">
          <a:xfrm flipV="1">
            <a:off x="7772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99" y="5606639"/>
            <a:ext cx="2242022" cy="12513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23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5638800" cy="533400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s-CO" sz="28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Variables de demanda del mercado</a:t>
            </a:r>
            <a:endParaRPr lang="en-US" sz="44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1295400" y="3124200"/>
            <a:ext cx="228600" cy="366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705600" y="1219200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prefencia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dela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audiencia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0" name="Rectangle 16"/>
          <p:cNvSpPr>
            <a:spLocks noChangeArrowheads="1"/>
          </p:cNvSpPr>
          <p:nvPr/>
        </p:nvSpPr>
        <p:spPr bwMode="auto">
          <a:xfrm>
            <a:off x="4343400" y="1219200"/>
            <a:ext cx="2133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Atractivos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evento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2438400" y="1219200"/>
            <a:ext cx="1524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Economicos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2" name="Rectangle 18"/>
          <p:cNvSpPr>
            <a:spLocks noChangeArrowheads="1"/>
          </p:cNvSpPr>
          <p:nvPr/>
        </p:nvSpPr>
        <p:spPr bwMode="auto">
          <a:xfrm>
            <a:off x="228600" y="1219200"/>
            <a:ext cx="1905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sociodemograficos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3" name="Rectangle 19"/>
          <p:cNvSpPr>
            <a:spLocks noChangeArrowheads="1"/>
          </p:cNvSpPr>
          <p:nvPr/>
        </p:nvSpPr>
        <p:spPr bwMode="auto">
          <a:xfrm>
            <a:off x="152400" y="2057400"/>
            <a:ext cx="19812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Género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Edad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Estado de la relación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Educación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Niños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Ingresos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Etnicidad / Raza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Ocupación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9. Deportes asisten por año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Titular del boleto de 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Transporte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Distancia a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Participa en deportes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4" name="Rectangle 20"/>
          <p:cNvSpPr>
            <a:spLocks noChangeArrowheads="1"/>
          </p:cNvSpPr>
          <p:nvPr/>
        </p:nvSpPr>
        <p:spPr bwMode="auto">
          <a:xfrm>
            <a:off x="3971925" y="3381375"/>
            <a:ext cx="18415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7" name="Line 23"/>
          <p:cNvSpPr>
            <a:spLocks noChangeShapeType="1"/>
          </p:cNvSpPr>
          <p:nvPr/>
        </p:nvSpPr>
        <p:spPr bwMode="auto">
          <a:xfrm flipV="1">
            <a:off x="11430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8" name="Rectangle 24"/>
          <p:cNvSpPr>
            <a:spLocks noChangeArrowheads="1"/>
          </p:cNvSpPr>
          <p:nvPr/>
        </p:nvSpPr>
        <p:spPr bwMode="auto">
          <a:xfrm>
            <a:off x="2362200" y="2057400"/>
            <a:ext cx="19050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Precio de un billete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Precio del boleto de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Precio de las concesiones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Cobertura de TV / Radio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 en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área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Cobertura de televisión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de otro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Evento deportivo 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Otros eventos deportivos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en el área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Otras actividades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Lugar cercano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Otros profesionales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Franquicias en la zona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9" name="Line 25"/>
          <p:cNvSpPr>
            <a:spLocks noChangeShapeType="1"/>
          </p:cNvSpPr>
          <p:nvPr/>
        </p:nvSpPr>
        <p:spPr bwMode="auto">
          <a:xfrm flipV="1">
            <a:off x="3200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0" name="Line 26"/>
          <p:cNvSpPr>
            <a:spLocks noChangeShapeType="1"/>
          </p:cNvSpPr>
          <p:nvPr/>
        </p:nvSpPr>
        <p:spPr bwMode="auto">
          <a:xfrm flipV="1">
            <a:off x="54102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1" name="Rectangle 27"/>
          <p:cNvSpPr>
            <a:spLocks noChangeArrowheads="1"/>
          </p:cNvSpPr>
          <p:nvPr/>
        </p:nvSpPr>
        <p:spPr bwMode="auto">
          <a:xfrm>
            <a:off x="4419600" y="2057400"/>
            <a:ext cx="20574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equipo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 visitante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atletas estrella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atletas estrella en los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Visitantes del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La cercanía de la competencia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Una oportunidad de ver un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Romper récords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actuación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Promoción especial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8. Publicidad en medios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7853" name="Rectangle 29"/>
          <p:cNvSpPr>
            <a:spLocks noChangeArrowheads="1"/>
          </p:cNvSpPr>
          <p:nvPr/>
        </p:nvSpPr>
        <p:spPr bwMode="auto">
          <a:xfrm>
            <a:off x="6705600" y="2057399"/>
            <a:ext cx="2438400" cy="3549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endParaRPr lang="es-CO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Juegos de día durante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2. Juegos nocturnos durante la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3. Día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4. Noche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5. Condiciones meteorológicas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6. Limpieza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7. Acceso fácil y / o múltiple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A su establecimiento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8. Disponibilidad de aparcamiento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9. Tamaño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(número de plazas)\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El comportamiento de la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multitud en el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Nuevo estadio o arena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Ir con la familia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Ir con amigos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83" name="Line 30"/>
          <p:cNvSpPr>
            <a:spLocks noChangeShapeType="1"/>
          </p:cNvSpPr>
          <p:nvPr/>
        </p:nvSpPr>
        <p:spPr bwMode="auto">
          <a:xfrm flipV="1">
            <a:off x="7772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99" y="5606639"/>
            <a:ext cx="2242022" cy="12513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9" name="Striped Right Arrow 18"/>
          <p:cNvSpPr/>
          <p:nvPr/>
        </p:nvSpPr>
        <p:spPr>
          <a:xfrm rot="3149833">
            <a:off x="182334" y="703968"/>
            <a:ext cx="978408" cy="365829"/>
          </a:xfrm>
          <a:prstGeom prst="stripedRightArrow">
            <a:avLst/>
          </a:prstGeom>
          <a:solidFill>
            <a:srgbClr val="4AF22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69374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5638800" cy="533400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s-CO" sz="28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Variables de demanda del mercado</a:t>
            </a:r>
            <a:endParaRPr lang="en-US" sz="44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1295400" y="3124200"/>
            <a:ext cx="228600" cy="366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705600" y="1219200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prefencia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dela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audiencia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0" name="Rectangle 16"/>
          <p:cNvSpPr>
            <a:spLocks noChangeArrowheads="1"/>
          </p:cNvSpPr>
          <p:nvPr/>
        </p:nvSpPr>
        <p:spPr bwMode="auto">
          <a:xfrm>
            <a:off x="4343400" y="1219200"/>
            <a:ext cx="2133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Atractivos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evento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2438400" y="1219200"/>
            <a:ext cx="1524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Economicos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2" name="Rectangle 18"/>
          <p:cNvSpPr>
            <a:spLocks noChangeArrowheads="1"/>
          </p:cNvSpPr>
          <p:nvPr/>
        </p:nvSpPr>
        <p:spPr bwMode="auto">
          <a:xfrm>
            <a:off x="228600" y="1219200"/>
            <a:ext cx="1905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sociodemograficos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3" name="Rectangle 19"/>
          <p:cNvSpPr>
            <a:spLocks noChangeArrowheads="1"/>
          </p:cNvSpPr>
          <p:nvPr/>
        </p:nvSpPr>
        <p:spPr bwMode="auto">
          <a:xfrm>
            <a:off x="152400" y="2057400"/>
            <a:ext cx="19812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Género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Edad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Estado de la relación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Educación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Niños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Ingresos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Etnicidad / Raza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Ocupación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9. Deportes asisten por año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Titular del boleto de 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Transporte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Distancia a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Participa en deportes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4" name="Rectangle 20"/>
          <p:cNvSpPr>
            <a:spLocks noChangeArrowheads="1"/>
          </p:cNvSpPr>
          <p:nvPr/>
        </p:nvSpPr>
        <p:spPr bwMode="auto">
          <a:xfrm>
            <a:off x="3971925" y="3381375"/>
            <a:ext cx="18415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7" name="Line 23"/>
          <p:cNvSpPr>
            <a:spLocks noChangeShapeType="1"/>
          </p:cNvSpPr>
          <p:nvPr/>
        </p:nvSpPr>
        <p:spPr bwMode="auto">
          <a:xfrm flipV="1">
            <a:off x="11430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8" name="Rectangle 24"/>
          <p:cNvSpPr>
            <a:spLocks noChangeArrowheads="1"/>
          </p:cNvSpPr>
          <p:nvPr/>
        </p:nvSpPr>
        <p:spPr bwMode="auto">
          <a:xfrm>
            <a:off x="2362200" y="2057400"/>
            <a:ext cx="19050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Precio de un billete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Precio del boleto de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Precio de las concesiones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Cobertura de TV / Radio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 en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área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Cobertura de televisión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de otro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Evento deportivo 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Otros eventos deportivos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en el área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Otras actividades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Lugar cercano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Otros profesionales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Franquicias en la zona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9" name="Line 25"/>
          <p:cNvSpPr>
            <a:spLocks noChangeShapeType="1"/>
          </p:cNvSpPr>
          <p:nvPr/>
        </p:nvSpPr>
        <p:spPr bwMode="auto">
          <a:xfrm flipV="1">
            <a:off x="3200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0" name="Line 26"/>
          <p:cNvSpPr>
            <a:spLocks noChangeShapeType="1"/>
          </p:cNvSpPr>
          <p:nvPr/>
        </p:nvSpPr>
        <p:spPr bwMode="auto">
          <a:xfrm flipV="1">
            <a:off x="54102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1" name="Rectangle 27"/>
          <p:cNvSpPr>
            <a:spLocks noChangeArrowheads="1"/>
          </p:cNvSpPr>
          <p:nvPr/>
        </p:nvSpPr>
        <p:spPr bwMode="auto">
          <a:xfrm>
            <a:off x="4419600" y="2057400"/>
            <a:ext cx="20574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equipo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 visitante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atletas estrella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atletas estrella en los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Visitantes del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La cercanía de la competencia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Una oportunidad de ver un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Romper récords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actuación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Promoción especial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8. Publicidad en medios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7853" name="Rectangle 29"/>
          <p:cNvSpPr>
            <a:spLocks noChangeArrowheads="1"/>
          </p:cNvSpPr>
          <p:nvPr/>
        </p:nvSpPr>
        <p:spPr bwMode="auto">
          <a:xfrm>
            <a:off x="6705600" y="2057399"/>
            <a:ext cx="2438400" cy="3549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endParaRPr lang="es-CO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Juegos de día durante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2. Juegos nocturnos durante la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3. Día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4. Noche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5. Condiciones meteorológicas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6. Limpieza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7. Acceso fácil y / o múltiple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A su establecimiento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8. Disponibilidad de aparcamiento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9. Tamaño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(número de plazas)\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El comportamiento de la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multitud en el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Nuevo estadio o arena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Ir con la familia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Ir con amigos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83" name="Line 30"/>
          <p:cNvSpPr>
            <a:spLocks noChangeShapeType="1"/>
          </p:cNvSpPr>
          <p:nvPr/>
        </p:nvSpPr>
        <p:spPr bwMode="auto">
          <a:xfrm flipV="1">
            <a:off x="7772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99" y="5606639"/>
            <a:ext cx="2242022" cy="12513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9" name="Striped Right Arrow 18"/>
          <p:cNvSpPr/>
          <p:nvPr/>
        </p:nvSpPr>
        <p:spPr>
          <a:xfrm rot="3149833">
            <a:off x="1949196" y="879316"/>
            <a:ext cx="978408" cy="365829"/>
          </a:xfrm>
          <a:prstGeom prst="stripedRightArrow">
            <a:avLst/>
          </a:prstGeom>
          <a:solidFill>
            <a:srgbClr val="4AF22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919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5638800" cy="533400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s-CO" sz="28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Variables de demanda del mercado</a:t>
            </a:r>
            <a:endParaRPr lang="en-US" sz="44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1295400" y="3124200"/>
            <a:ext cx="228600" cy="366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705600" y="1219200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prefencia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dela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audiencia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0" name="Rectangle 16"/>
          <p:cNvSpPr>
            <a:spLocks noChangeArrowheads="1"/>
          </p:cNvSpPr>
          <p:nvPr/>
        </p:nvSpPr>
        <p:spPr bwMode="auto">
          <a:xfrm>
            <a:off x="4343400" y="1219200"/>
            <a:ext cx="2133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Atractivos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evento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2438400" y="1219200"/>
            <a:ext cx="1524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Economicos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2" name="Rectangle 18"/>
          <p:cNvSpPr>
            <a:spLocks noChangeArrowheads="1"/>
          </p:cNvSpPr>
          <p:nvPr/>
        </p:nvSpPr>
        <p:spPr bwMode="auto">
          <a:xfrm>
            <a:off x="228600" y="1219200"/>
            <a:ext cx="1905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sociodemograficos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3" name="Rectangle 19"/>
          <p:cNvSpPr>
            <a:spLocks noChangeArrowheads="1"/>
          </p:cNvSpPr>
          <p:nvPr/>
        </p:nvSpPr>
        <p:spPr bwMode="auto">
          <a:xfrm>
            <a:off x="152400" y="2057400"/>
            <a:ext cx="19812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Género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Edad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Estado de la relación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Educación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Niños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Ingresos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Etnicidad / Raza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Ocupación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9. Deportes asisten por año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Titular del boleto de 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Transporte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Distancia a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Participa en deportes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4" name="Rectangle 20"/>
          <p:cNvSpPr>
            <a:spLocks noChangeArrowheads="1"/>
          </p:cNvSpPr>
          <p:nvPr/>
        </p:nvSpPr>
        <p:spPr bwMode="auto">
          <a:xfrm>
            <a:off x="3971925" y="3381375"/>
            <a:ext cx="18415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7" name="Line 23"/>
          <p:cNvSpPr>
            <a:spLocks noChangeShapeType="1"/>
          </p:cNvSpPr>
          <p:nvPr/>
        </p:nvSpPr>
        <p:spPr bwMode="auto">
          <a:xfrm flipV="1">
            <a:off x="11430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8" name="Rectangle 24"/>
          <p:cNvSpPr>
            <a:spLocks noChangeArrowheads="1"/>
          </p:cNvSpPr>
          <p:nvPr/>
        </p:nvSpPr>
        <p:spPr bwMode="auto">
          <a:xfrm>
            <a:off x="2362200" y="2057400"/>
            <a:ext cx="19050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Precio de un billete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Precio del boleto de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Precio de las concesiones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Cobertura de TV / Radio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 en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área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Cobertura de televisión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de otro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Evento deportivo 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Otros eventos deportivos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en el área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Otras actividades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Lugar cercano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Otros profesionales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Franquicias en la zona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9" name="Line 25"/>
          <p:cNvSpPr>
            <a:spLocks noChangeShapeType="1"/>
          </p:cNvSpPr>
          <p:nvPr/>
        </p:nvSpPr>
        <p:spPr bwMode="auto">
          <a:xfrm flipV="1">
            <a:off x="3200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0" name="Line 26"/>
          <p:cNvSpPr>
            <a:spLocks noChangeShapeType="1"/>
          </p:cNvSpPr>
          <p:nvPr/>
        </p:nvSpPr>
        <p:spPr bwMode="auto">
          <a:xfrm flipV="1">
            <a:off x="54102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1" name="Rectangle 27"/>
          <p:cNvSpPr>
            <a:spLocks noChangeArrowheads="1"/>
          </p:cNvSpPr>
          <p:nvPr/>
        </p:nvSpPr>
        <p:spPr bwMode="auto">
          <a:xfrm>
            <a:off x="4419600" y="2057400"/>
            <a:ext cx="20574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equipo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 visitante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atletas estrella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atletas estrella en los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Visitantes del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La cercanía de la competencia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Una oportunidad de ver un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Romper récords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actuación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Promoción especial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8. Publicidad en medios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7853" name="Rectangle 29"/>
          <p:cNvSpPr>
            <a:spLocks noChangeArrowheads="1"/>
          </p:cNvSpPr>
          <p:nvPr/>
        </p:nvSpPr>
        <p:spPr bwMode="auto">
          <a:xfrm>
            <a:off x="6705600" y="2057399"/>
            <a:ext cx="2438400" cy="3549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endParaRPr lang="es-CO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Juegos de día durante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2. Juegos nocturnos durante la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3. Día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4. Noche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5. Condiciones meteorológicas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6. Limpieza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7. Acceso fácil y / o múltiple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A su establecimiento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8. Disponibilidad de aparcamiento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9. Tamaño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(número de plazas)\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El comportamiento de la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multitud en el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Nuevo estadio o arena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Ir con la familia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Ir con amigos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83" name="Line 30"/>
          <p:cNvSpPr>
            <a:spLocks noChangeShapeType="1"/>
          </p:cNvSpPr>
          <p:nvPr/>
        </p:nvSpPr>
        <p:spPr bwMode="auto">
          <a:xfrm flipV="1">
            <a:off x="7772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99" y="5606639"/>
            <a:ext cx="2242022" cy="12513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9" name="Striped Right Arrow 18"/>
          <p:cNvSpPr/>
          <p:nvPr/>
        </p:nvSpPr>
        <p:spPr>
          <a:xfrm rot="3149833">
            <a:off x="4046549" y="1036285"/>
            <a:ext cx="978408" cy="365829"/>
          </a:xfrm>
          <a:prstGeom prst="stripedRightArrow">
            <a:avLst/>
          </a:prstGeom>
          <a:solidFill>
            <a:srgbClr val="4AF22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5266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5638800" cy="533400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s-CO" sz="28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Variables de demanda del mercado</a:t>
            </a:r>
            <a:endParaRPr lang="en-US" sz="44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1295400" y="3124200"/>
            <a:ext cx="228600" cy="366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705600" y="1219200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prefencia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audiencia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0" name="Rectangle 16"/>
          <p:cNvSpPr>
            <a:spLocks noChangeArrowheads="1"/>
          </p:cNvSpPr>
          <p:nvPr/>
        </p:nvSpPr>
        <p:spPr bwMode="auto">
          <a:xfrm>
            <a:off x="4343400" y="1219200"/>
            <a:ext cx="2133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Atractivos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evento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2438400" y="1219200"/>
            <a:ext cx="1524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Economicos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2" name="Rectangle 18"/>
          <p:cNvSpPr>
            <a:spLocks noChangeArrowheads="1"/>
          </p:cNvSpPr>
          <p:nvPr/>
        </p:nvSpPr>
        <p:spPr bwMode="auto">
          <a:xfrm>
            <a:off x="228600" y="1219200"/>
            <a:ext cx="1905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sociodemograficos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3" name="Rectangle 19"/>
          <p:cNvSpPr>
            <a:spLocks noChangeArrowheads="1"/>
          </p:cNvSpPr>
          <p:nvPr/>
        </p:nvSpPr>
        <p:spPr bwMode="auto">
          <a:xfrm>
            <a:off x="152400" y="2057400"/>
            <a:ext cx="19812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Género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Edad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Estado de la relación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Educación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Niños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Ingresos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Etnicidad / Raza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Ocupación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9. Deportes asisten por año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Titular del boleto de 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Transporte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Distancia a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Participa en deportes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4" name="Rectangle 20"/>
          <p:cNvSpPr>
            <a:spLocks noChangeArrowheads="1"/>
          </p:cNvSpPr>
          <p:nvPr/>
        </p:nvSpPr>
        <p:spPr bwMode="auto">
          <a:xfrm>
            <a:off x="3971925" y="3381375"/>
            <a:ext cx="18415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7" name="Line 23"/>
          <p:cNvSpPr>
            <a:spLocks noChangeShapeType="1"/>
          </p:cNvSpPr>
          <p:nvPr/>
        </p:nvSpPr>
        <p:spPr bwMode="auto">
          <a:xfrm flipV="1">
            <a:off x="11430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8" name="Rectangle 24"/>
          <p:cNvSpPr>
            <a:spLocks noChangeArrowheads="1"/>
          </p:cNvSpPr>
          <p:nvPr/>
        </p:nvSpPr>
        <p:spPr bwMode="auto">
          <a:xfrm>
            <a:off x="2362200" y="2057400"/>
            <a:ext cx="19050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Precio de un billete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Precio del boleto de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Precio de las concesiones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Cobertura de TV / Radio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 en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área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Cobertura de televisión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de otro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Evento deportivo 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Otros eventos deportivos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en el área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Otras actividades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Lugar cercano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Otros profesionales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Franquicias en la zona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9" name="Line 25"/>
          <p:cNvSpPr>
            <a:spLocks noChangeShapeType="1"/>
          </p:cNvSpPr>
          <p:nvPr/>
        </p:nvSpPr>
        <p:spPr bwMode="auto">
          <a:xfrm flipV="1">
            <a:off x="3200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0" name="Line 26"/>
          <p:cNvSpPr>
            <a:spLocks noChangeShapeType="1"/>
          </p:cNvSpPr>
          <p:nvPr/>
        </p:nvSpPr>
        <p:spPr bwMode="auto">
          <a:xfrm flipV="1">
            <a:off x="54102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1" name="Rectangle 27"/>
          <p:cNvSpPr>
            <a:spLocks noChangeArrowheads="1"/>
          </p:cNvSpPr>
          <p:nvPr/>
        </p:nvSpPr>
        <p:spPr bwMode="auto">
          <a:xfrm>
            <a:off x="4419600" y="2057400"/>
            <a:ext cx="20574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equipo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 visitante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atletas estrella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atletas estrella en los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Visitantes del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La cercanía de la competencia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Una oportunidad de ver un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Romper récords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actuación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Promoción especial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8. Publicidad en medios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7853" name="Rectangle 29"/>
          <p:cNvSpPr>
            <a:spLocks noChangeArrowheads="1"/>
          </p:cNvSpPr>
          <p:nvPr/>
        </p:nvSpPr>
        <p:spPr bwMode="auto">
          <a:xfrm>
            <a:off x="6705600" y="2057399"/>
            <a:ext cx="2438400" cy="3549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endParaRPr lang="es-CO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Juegos de día durante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2. Juegos nocturnos durante la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3. Día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4. Noche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5. Condiciones meteorológicas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6. Limpieza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7. Acceso fácil y / o múltiple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A su establecimiento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8. Disponibilidad de aparcamiento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9. Tamaño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(número de plazas)\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El comportamiento de la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multitud en el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Nuevo estadio o arena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Ir con la familia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Ir con amigos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83" name="Line 30"/>
          <p:cNvSpPr>
            <a:spLocks noChangeShapeType="1"/>
          </p:cNvSpPr>
          <p:nvPr/>
        </p:nvSpPr>
        <p:spPr bwMode="auto">
          <a:xfrm flipV="1">
            <a:off x="7772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99" y="5606639"/>
            <a:ext cx="2242022" cy="12513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9" name="Striped Right Arrow 18"/>
          <p:cNvSpPr/>
          <p:nvPr/>
        </p:nvSpPr>
        <p:spPr>
          <a:xfrm rot="3149833">
            <a:off x="6216396" y="1036283"/>
            <a:ext cx="978408" cy="365829"/>
          </a:xfrm>
          <a:prstGeom prst="stripedRightArrow">
            <a:avLst/>
          </a:prstGeom>
          <a:solidFill>
            <a:srgbClr val="4AF22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66977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02434" y="116631"/>
            <a:ext cx="7084640" cy="998913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s-CO" sz="32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Investigación: Ejemplo de datos del consumidor</a:t>
            </a:r>
            <a:endParaRPr lang="en-US" sz="54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9" name="Striped Right Arrow 18"/>
          <p:cNvSpPr/>
          <p:nvPr/>
        </p:nvSpPr>
        <p:spPr>
          <a:xfrm rot="3149833">
            <a:off x="3301599" y="1225262"/>
            <a:ext cx="978408" cy="365829"/>
          </a:xfrm>
          <a:prstGeom prst="stripedRightArrow">
            <a:avLst/>
          </a:prstGeom>
          <a:solidFill>
            <a:srgbClr val="4AF22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754" y="1196752"/>
            <a:ext cx="4152182" cy="30546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89" y="2149887"/>
            <a:ext cx="619125" cy="6244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484784"/>
            <a:ext cx="598170" cy="5317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54" y="3016141"/>
            <a:ext cx="598170" cy="6216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3252" y="3823561"/>
            <a:ext cx="666750" cy="7389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2302" y="4846639"/>
            <a:ext cx="647700" cy="543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24" y="1556792"/>
            <a:ext cx="198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 Supercross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59632" y="2276872"/>
            <a:ext cx="275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Event:  Atlanta, Georgia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59632" y="3140968"/>
            <a:ext cx="255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 February, 2017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31640" y="4005064"/>
            <a:ext cx="295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Attendance:  61,683 fans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59632" y="4941168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 Sponsor: AMA Monster Drink</a:t>
            </a:r>
          </a:p>
        </p:txBody>
      </p:sp>
    </p:spTree>
    <p:extLst>
      <p:ext uri="{BB962C8B-B14F-4D97-AF65-F5344CB8AC3E}">
        <p14:creationId xmlns:p14="http://schemas.microsoft.com/office/powerpoint/2010/main" val="115168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302637" y="766045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05260" y="6439867"/>
            <a:ext cx="990600" cy="365125"/>
          </a:xfrm>
        </p:spPr>
        <p:txBody>
          <a:bodyPr/>
          <a:lstStyle/>
          <a:p>
            <a:fld id="{9BE5861A-D2DB-F34B-9199-1D541A36875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239137" y="6088932"/>
            <a:ext cx="8534400" cy="33813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800" dirty="0">
                <a:solidFill>
                  <a:schemeClr val="accent6"/>
                </a:solidFill>
              </a:rPr>
              <a:t>Chapter 19</a:t>
            </a: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251837" y="386632"/>
            <a:ext cx="8556625" cy="6100763"/>
          </a:xfrm>
          <a:prstGeom prst="roundRect">
            <a:avLst>
              <a:gd name="adj" fmla="val 2935"/>
            </a:avLst>
          </a:prstGeom>
          <a:gradFill rotWithShape="1">
            <a:gsLst>
              <a:gs pos="0">
                <a:srgbClr val="5B82FF"/>
              </a:gs>
              <a:gs pos="100000">
                <a:srgbClr val="FFEDB9"/>
              </a:gs>
            </a:gsLst>
            <a:lin ang="5400000" scaled="1"/>
          </a:gradFill>
          <a:ln w="38100" cmpd="dbl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55037" y="918445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308240" y="33489"/>
            <a:ext cx="5718175" cy="107721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2400" dirty="0">
                <a:solidFill>
                  <a:srgbClr val="244A58"/>
                </a:solidFill>
                <a:latin typeface="Times New Roman"/>
                <a:cs typeface="Times New Roman"/>
              </a:rPr>
              <a:t>But I’m </a:t>
            </a:r>
            <a:r>
              <a:rPr lang="en-US" sz="2000" dirty="0">
                <a:solidFill>
                  <a:srgbClr val="244A58"/>
                </a:solidFill>
                <a:latin typeface="Times New Roman"/>
                <a:cs typeface="Times New Roman"/>
              </a:rPr>
              <a:t>NOT ALL WORK!!</a:t>
            </a:r>
          </a:p>
          <a:p>
            <a:pPr defTabSz="457200" eaLnBrk="1" hangingPunct="1">
              <a:defRPr/>
            </a:pP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&gt;&gt; traveled around the world for fun &amp; sports</a:t>
            </a:r>
          </a:p>
          <a:p>
            <a:pPr defTabSz="457200" eaLnBrk="1" hangingPunct="1">
              <a:defRPr/>
            </a:pPr>
            <a:r>
              <a:rPr lang="en-US" sz="2000" i="1" dirty="0">
                <a:solidFill>
                  <a:srgbClr val="008000"/>
                </a:solidFill>
                <a:latin typeface="Times New Roman"/>
                <a:cs typeface="Times New Roman"/>
              </a:rPr>
              <a:t>&gt;&gt; love music: play piano, guitar, saxophone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21600"/>
            <a:ext cx="134461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87" y="1761407"/>
            <a:ext cx="30972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12" y="1655045"/>
            <a:ext cx="2830513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74937" y="1487563"/>
            <a:ext cx="3155950" cy="334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Running with the Bulls, Spain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67025" y="3662408"/>
            <a:ext cx="1627187" cy="584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Danica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 Patrick’s Race Car</a:t>
            </a: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25" y="4391895"/>
            <a:ext cx="3125787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25" y="3750545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006150" y="3868020"/>
            <a:ext cx="1357312" cy="5699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Fishing in Florida&gt;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1562" y="5823820"/>
            <a:ext cx="1268413" cy="334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Thailand&gt;</a:t>
            </a:r>
          </a:p>
        </p:txBody>
      </p:sp>
      <p:pic>
        <p:nvPicPr>
          <p:cNvPr id="23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6388">
            <a:off x="5775" y="1445495"/>
            <a:ext cx="2360612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golf with Ivo 't Hooft 1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919" y="3811664"/>
            <a:ext cx="31242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-49788" y="6446120"/>
            <a:ext cx="2076450" cy="334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Golf in Amsterdam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687" y="3110782"/>
            <a:ext cx="2395538" cy="334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Taroko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 Gorge, Taiwan</a:t>
            </a:r>
          </a:p>
        </p:txBody>
      </p:sp>
      <p:pic>
        <p:nvPicPr>
          <p:cNvPr id="27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237" y="5226920"/>
            <a:ext cx="2027238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190425" y="6169895"/>
            <a:ext cx="1404937" cy="5699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&lt;Snorkeling in Mexico</a:t>
            </a:r>
          </a:p>
        </p:txBody>
      </p:sp>
      <p:pic>
        <p:nvPicPr>
          <p:cNvPr id="29" name="Picture 23" descr="giraffes Africa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62" y="226295"/>
            <a:ext cx="200025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279575" y="1250232"/>
            <a:ext cx="1382712" cy="334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Zimbabwe&gt;</a:t>
            </a:r>
          </a:p>
        </p:txBody>
      </p:sp>
      <p:sp>
        <p:nvSpPr>
          <p:cNvPr id="31" name="Slide Number Placeholder 1"/>
          <p:cNvSpPr txBox="1">
            <a:spLocks/>
          </p:cNvSpPr>
          <p:nvPr/>
        </p:nvSpPr>
        <p:spPr>
          <a:xfrm>
            <a:off x="8157660" y="6592267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r" defTabSz="914400" rtl="0" eaLnBrk="1" latinLnBrk="0" hangingPunct="1">
              <a:defRPr sz="1100" kern="1200">
                <a:solidFill>
                  <a:srgbClr val="000000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E5861A-D2DB-F34B-9199-1D541A3687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0" grpId="0" animBg="1"/>
      <p:bldP spid="7" grpId="0"/>
      <p:bldP spid="9" grpId="0" animBg="1"/>
      <p:bldP spid="11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084640" cy="533400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n-US" sz="3200" b="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Research: Example of Consumer Data </a:t>
            </a:r>
            <a:endParaRPr lang="en-US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 descr="18209210_1194091764035391_1079443477888645706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51506" cy="54726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153208"/>
            <a:ext cx="3432102" cy="2524887"/>
          </a:xfrm>
          <a:prstGeom prst="rect">
            <a:avLst/>
          </a:prstGeom>
        </p:spPr>
      </p:pic>
      <p:pic>
        <p:nvPicPr>
          <p:cNvPr id="5" name="Picture 4" descr="ama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616194" cy="9664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07504" y="5421417"/>
            <a:ext cx="5256584" cy="11039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El AMA </a:t>
            </a:r>
            <a:r>
              <a:rPr lang="es-CO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Supercross</a:t>
            </a:r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Championship</a:t>
            </a:r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 una serie de carreras de motos americanas. </a:t>
            </a:r>
            <a:r>
              <a:rPr lang="es-CO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Supercross</a:t>
            </a:r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 una de las carreras de motocicletas más importantes, junto con la motocicleta de carrera de pista  y las carreras de motos en carretera.</a:t>
            </a:r>
          </a:p>
        </p:txBody>
      </p:sp>
    </p:spTree>
    <p:extLst>
      <p:ext uri="{BB962C8B-B14F-4D97-AF65-F5344CB8AC3E}">
        <p14:creationId xmlns:p14="http://schemas.microsoft.com/office/powerpoint/2010/main" val="2593328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4624"/>
            <a:ext cx="7560840" cy="614143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s-CO" sz="2800" b="1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Investigación: Ejemplo de datos del consumidor</a:t>
            </a:r>
            <a:r>
              <a:rPr lang="en-US" sz="2800" b="1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endParaRPr lang="en-US" sz="4800" b="1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153208"/>
            <a:ext cx="3432102" cy="2524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4983" y="5016078"/>
            <a:ext cx="5379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latin typeface="Times"/>
                <a:cs typeface="Times"/>
              </a:rPr>
              <a:t>La investigación de marketing deportivo es llevada a cabo por mis estudiantes en el evento. Este evento ha sido estudiado durante 14 años. La investigación se da a los profesionales de la Gestión Deportiva que la utilizan en la toma de decisiones.</a:t>
            </a:r>
            <a:endParaRPr lang="en-US" sz="1600" dirty="0">
              <a:latin typeface="Times"/>
              <a:cs typeface="Times"/>
            </a:endParaRPr>
          </a:p>
        </p:txBody>
      </p:sp>
      <p:pic>
        <p:nvPicPr>
          <p:cNvPr id="8" name="Picture 4" descr="DSCF06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5173">
            <a:off x="6060211" y="1204919"/>
            <a:ext cx="318135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SCF181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" y="2685061"/>
            <a:ext cx="3557612" cy="183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DSCF063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54" y="1388917"/>
            <a:ext cx="4176464" cy="313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SCF064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224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6632"/>
            <a:ext cx="7084640" cy="634931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n-US" sz="32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Consumidor</a:t>
            </a:r>
            <a:r>
              <a:rPr lang="en-US" sz="32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: </a:t>
            </a:r>
            <a:r>
              <a:rPr lang="en-US" sz="32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Demografía</a:t>
            </a:r>
            <a:endParaRPr lang="en-US" sz="48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836712"/>
            <a:ext cx="3432102" cy="2524887"/>
          </a:xfrm>
          <a:prstGeom prst="rect">
            <a:avLst/>
          </a:prstGeom>
        </p:spPr>
      </p:pic>
      <p:pic>
        <p:nvPicPr>
          <p:cNvPr id="4" name="Picture 3" descr="Screen Shot 2017-05-18 at 12.57.19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836712"/>
            <a:ext cx="4320481" cy="2267922"/>
          </a:xfrm>
          <a:prstGeom prst="rect">
            <a:avLst/>
          </a:prstGeom>
        </p:spPr>
      </p:pic>
      <p:pic>
        <p:nvPicPr>
          <p:cNvPr id="5" name="Picture 4" descr="Screen Shot 2017-05-18 at 12.57.22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852"/>
            <a:ext cx="6732240" cy="3882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5856" y="148478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732240" y="3933056"/>
            <a:ext cx="2411760" cy="162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las estrategias de marketing, el porcentaje de mujeres que acuden al evento ha aumentado: de 27% en 2003 a 45% en 2017</a:t>
            </a:r>
          </a:p>
        </p:txBody>
      </p:sp>
    </p:spTree>
    <p:extLst>
      <p:ext uri="{BB962C8B-B14F-4D97-AF65-F5344CB8AC3E}">
        <p14:creationId xmlns:p14="http://schemas.microsoft.com/office/powerpoint/2010/main" val="895440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90" y="-65106"/>
            <a:ext cx="8568952" cy="1052736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s-CO" sz="28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(Consumidor: Psicopedagogía y comportamiento - use esto en promociones / publicidad)</a:t>
            </a:r>
            <a:endParaRPr lang="en-US" sz="18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" name="Picture 1" descr="Screen Shot 2017-05-18 at 1.00.29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630"/>
            <a:ext cx="9144000" cy="54006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0" y="1052736"/>
            <a:ext cx="9130132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Times New Roman" pitchFamily="18" charset="0"/>
                <a:cs typeface="Times New Roman" pitchFamily="18" charset="0"/>
              </a:rPr>
              <a:t>Factores que influencian la asistencia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22311" y="2348880"/>
            <a:ext cx="2853061" cy="2880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Oportunidad para ver el deporte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22311" y="2636911"/>
            <a:ext cx="2853061" cy="2852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Oportunidad para ver los conductores estrellas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22312" y="2979818"/>
            <a:ext cx="2850704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Oportunidad para ver el conductor estrella favorito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22311" y="3267849"/>
            <a:ext cx="2853061" cy="298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Para entretener a la familia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22312" y="3566433"/>
            <a:ext cx="2850704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La ciudad de Atlanta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22312" y="3854465"/>
            <a:ext cx="2850704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La cúpula de Georgia como lugar de celebración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22312" y="4142497"/>
            <a:ext cx="2850704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Precio de los tiquetes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22312" y="4438913"/>
            <a:ext cx="2850704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Actualidad en las series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24669" y="4735329"/>
            <a:ext cx="2850704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Promoción en el anuncio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24669" y="5023361"/>
            <a:ext cx="2850704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Una promoción especial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24669" y="5319777"/>
            <a:ext cx="2850704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Para entretener un negocio o cliente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24669" y="5616192"/>
            <a:ext cx="2789053" cy="477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Times New Roman" pitchFamily="18" charset="0"/>
                <a:cs typeface="Times New Roman" pitchFamily="18" charset="0"/>
              </a:rPr>
              <a:t>Otras actividades que toman lugar en la ciudad</a:t>
            </a:r>
          </a:p>
        </p:txBody>
      </p:sp>
    </p:spTree>
    <p:extLst>
      <p:ext uri="{BB962C8B-B14F-4D97-AF65-F5344CB8AC3E}">
        <p14:creationId xmlns:p14="http://schemas.microsoft.com/office/powerpoint/2010/main" val="186231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55150"/>
            <a:ext cx="8136904" cy="827538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n-US" sz="32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Consumidor</a:t>
            </a:r>
            <a:r>
              <a:rPr lang="en-US" sz="32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: </a:t>
            </a:r>
            <a:r>
              <a:rPr lang="en-US" sz="32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Psicología</a:t>
            </a:r>
            <a:r>
              <a:rPr lang="en-US" sz="32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y </a:t>
            </a:r>
            <a:r>
              <a:rPr lang="en-US" sz="32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comportamiento</a:t>
            </a:r>
            <a:endParaRPr lang="en-US" sz="48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3501008"/>
            <a:ext cx="25202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marketing strategies, the percent of female fans coming to the event has increased: from 27% in 2003 to 45% in 2017.</a:t>
            </a:r>
          </a:p>
        </p:txBody>
      </p:sp>
      <p:pic>
        <p:nvPicPr>
          <p:cNvPr id="4" name="Picture 3" descr="Screen Shot 2017-05-18 at 1.01.1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81904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476383" y="6209928"/>
            <a:ext cx="6768752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Cual es su motivación para asistir a este evento</a:t>
            </a:r>
            <a:r>
              <a:rPr lang="es-CO" dirty="0"/>
              <a:t>?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79512" y="3356992"/>
            <a:ext cx="864096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Familia del conductor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179512" y="2492896"/>
            <a:ext cx="864096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Amigos del conductor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481976" y="5244301"/>
            <a:ext cx="864096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Diversion</a:t>
            </a:r>
            <a:endParaRPr lang="es-CO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992379" y="2636912"/>
            <a:ext cx="864096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Fans del </a:t>
            </a:r>
            <a:r>
              <a:rPr lang="es-CO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supercross</a:t>
            </a:r>
            <a:endParaRPr lang="es-CO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992379" y="5270770"/>
            <a:ext cx="864096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Fans del motocicletas</a:t>
            </a:r>
          </a:p>
        </p:txBody>
      </p:sp>
    </p:spTree>
    <p:extLst>
      <p:ext uri="{BB962C8B-B14F-4D97-AF65-F5344CB8AC3E}">
        <p14:creationId xmlns:p14="http://schemas.microsoft.com/office/powerpoint/2010/main" val="3081316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928992" cy="1296144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s-CO" sz="24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Consumidor: Factores económicos - El gasto de visitantes para este evento fue de $ 51 millones USD. Esto puede usarse para las negociaciones con las partes interesadas: hoteles, restaurantes, etc.</a:t>
            </a:r>
            <a:endParaRPr lang="en-US" sz="24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 descr="Screen Shot 2017-05-18 at 5.36.4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947999" cy="518457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79130" y="1469525"/>
            <a:ext cx="8640960" cy="792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CUANTO GASTARON LOS PATRONES?</a:t>
            </a:r>
          </a:p>
        </p:txBody>
      </p:sp>
      <p:sp>
        <p:nvSpPr>
          <p:cNvPr id="4" name="3 Rectángulo redondeado"/>
          <p:cNvSpPr/>
          <p:nvPr/>
        </p:nvSpPr>
        <p:spPr>
          <a:xfrm rot="18775544">
            <a:off x="-48097" y="5402797"/>
            <a:ext cx="1519371" cy="272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Carga de gastos</a:t>
            </a:r>
          </a:p>
        </p:txBody>
      </p:sp>
      <p:sp>
        <p:nvSpPr>
          <p:cNvPr id="7" name="6 Rectángulo redondeado"/>
          <p:cNvSpPr/>
          <p:nvPr/>
        </p:nvSpPr>
        <p:spPr>
          <a:xfrm rot="18775544">
            <a:off x="360023" y="5538883"/>
            <a:ext cx="1961052" cy="2443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Cuota de admisión</a:t>
            </a:r>
          </a:p>
        </p:txBody>
      </p:sp>
      <p:sp>
        <p:nvSpPr>
          <p:cNvPr id="8" name="7 Rectángulo redondeado"/>
          <p:cNvSpPr/>
          <p:nvPr/>
        </p:nvSpPr>
        <p:spPr>
          <a:xfrm rot="18775544">
            <a:off x="1525822" y="5484897"/>
            <a:ext cx="1519371" cy="208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Auto privado</a:t>
            </a:r>
          </a:p>
        </p:txBody>
      </p:sp>
      <p:sp>
        <p:nvSpPr>
          <p:cNvPr id="9" name="8 Rectángulo redondeado"/>
          <p:cNvSpPr/>
          <p:nvPr/>
        </p:nvSpPr>
        <p:spPr>
          <a:xfrm rot="18775544">
            <a:off x="1868394" y="5591148"/>
            <a:ext cx="2115014" cy="2946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Compras al por menor</a:t>
            </a:r>
          </a:p>
        </p:txBody>
      </p:sp>
      <p:sp>
        <p:nvSpPr>
          <p:cNvPr id="10" name="9 Rectángulo redondeado"/>
          <p:cNvSpPr/>
          <p:nvPr/>
        </p:nvSpPr>
        <p:spPr>
          <a:xfrm rot="18775544">
            <a:off x="2812375" y="5516087"/>
            <a:ext cx="1977486" cy="3417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Comida y bebidas</a:t>
            </a:r>
          </a:p>
        </p:txBody>
      </p:sp>
      <p:sp>
        <p:nvSpPr>
          <p:cNvPr id="11" name="10 Rectángulo redondeado"/>
          <p:cNvSpPr/>
          <p:nvPr/>
        </p:nvSpPr>
        <p:spPr>
          <a:xfrm rot="18775544">
            <a:off x="3531132" y="5637531"/>
            <a:ext cx="2231832" cy="2347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Clubes nocturnos, bares</a:t>
            </a:r>
          </a:p>
        </p:txBody>
      </p:sp>
      <p:sp>
        <p:nvSpPr>
          <p:cNvPr id="12" name="11 Rectángulo redondeado"/>
          <p:cNvSpPr/>
          <p:nvPr/>
        </p:nvSpPr>
        <p:spPr>
          <a:xfrm rot="18775544">
            <a:off x="4872615" y="5427845"/>
            <a:ext cx="1519371" cy="2766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Otros</a:t>
            </a:r>
          </a:p>
        </p:txBody>
      </p:sp>
      <p:sp>
        <p:nvSpPr>
          <p:cNvPr id="13" name="12 Rectángulo redondeado"/>
          <p:cNvSpPr/>
          <p:nvPr/>
        </p:nvSpPr>
        <p:spPr>
          <a:xfrm rot="18775544">
            <a:off x="5259083" y="5635898"/>
            <a:ext cx="2013000" cy="2379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Suvenires del evento</a:t>
            </a:r>
          </a:p>
        </p:txBody>
      </p:sp>
      <p:sp>
        <p:nvSpPr>
          <p:cNvPr id="14" name="13 Rectángulo redondeado"/>
          <p:cNvSpPr/>
          <p:nvPr/>
        </p:nvSpPr>
        <p:spPr>
          <a:xfrm rot="18775544">
            <a:off x="6047976" y="5722494"/>
            <a:ext cx="2013000" cy="2379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Transporte comercial</a:t>
            </a:r>
          </a:p>
        </p:txBody>
      </p:sp>
    </p:spTree>
    <p:extLst>
      <p:ext uri="{BB962C8B-B14F-4D97-AF65-F5344CB8AC3E}">
        <p14:creationId xmlns:p14="http://schemas.microsoft.com/office/powerpoint/2010/main" val="803147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136904" cy="792088"/>
          </a:xfr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Consumidor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: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Destino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de marketing -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Utilice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estos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datos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para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negociaciones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con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partes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interesadas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como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hoteles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, taxis,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restaurantes</a:t>
            </a:r>
            <a:r>
              <a:rPr lang="en-US" sz="2000" dirty="0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ea typeface="ＭＳ Ｐゴシック" charset="0"/>
                <a:cs typeface="Times New Roman"/>
              </a:rPr>
              <a:t>patrocinadores</a:t>
            </a:r>
            <a:endParaRPr lang="en-US" sz="2000" b="0" dirty="0">
              <a:solidFill>
                <a:srgbClr val="003B76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" name="Picture 1" descr="Screen Shot 2017-05-18 at 1.00.13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748464" cy="537937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41276" y="1340768"/>
            <a:ext cx="8568952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dirty="0">
                <a:latin typeface="Times New Roman" pitchFamily="18" charset="0"/>
                <a:cs typeface="Times New Roman" pitchFamily="18" charset="0"/>
              </a:rPr>
              <a:t>LES GUSTARIA QUE EL EVENTO VOLVIERA A ATLANTA? </a:t>
            </a:r>
          </a:p>
        </p:txBody>
      </p:sp>
    </p:spTree>
    <p:extLst>
      <p:ext uri="{BB962C8B-B14F-4D97-AF65-F5344CB8AC3E}">
        <p14:creationId xmlns:p14="http://schemas.microsoft.com/office/powerpoint/2010/main" val="2945251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602" y="95116"/>
            <a:ext cx="8968349" cy="69403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CO" sz="2000" b="1" dirty="0">
                <a:latin typeface="Times New Roman"/>
                <a:cs typeface="Times New Roman"/>
              </a:rPr>
              <a:t>Papel de los 4 Cs en el modelo de gestión del marketing deportivo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210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Empresa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73364" y="2422525"/>
            <a:ext cx="3436936" cy="276999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1200" b="1" i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Colección de Investigación e Información</a:t>
            </a:r>
            <a:endParaRPr lang="en-US" sz="1200" b="1" i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51200" y="1917700"/>
            <a:ext cx="2328863" cy="277813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Empresa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Misión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y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Objetivos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954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Consumidor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720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Competidor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2103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95700" y="378936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Segmentación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75038" y="4337050"/>
            <a:ext cx="1947862" cy="46166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Decisiones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de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mercado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objetivo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366963" y="4875213"/>
            <a:ext cx="41910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Decisiones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y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estrategias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del marketing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mixto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2387600" y="6232525"/>
            <a:ext cx="4191000" cy="461963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1200" b="1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Estrategias de Gestión de Marketing Implementación - Gestión - Evaluación - Ajuste</a:t>
            </a:r>
            <a:endParaRPr lang="en-US" sz="1200" i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1989138" y="2698750"/>
            <a:ext cx="2430462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4419600" y="2698750"/>
            <a:ext cx="2522538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H="1">
            <a:off x="3657600" y="2698750"/>
            <a:ext cx="762000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4419600" y="2698750"/>
            <a:ext cx="804863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H="1" flipV="1">
            <a:off x="2000250" y="3384550"/>
            <a:ext cx="2430463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V="1">
            <a:off x="4430713" y="3384550"/>
            <a:ext cx="2522537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flipH="1" flipV="1">
            <a:off x="3668713" y="3384550"/>
            <a:ext cx="762000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 flipV="1">
            <a:off x="4430713" y="3384550"/>
            <a:ext cx="803275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>
            <a:off x="4419600" y="2206625"/>
            <a:ext cx="0" cy="215900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4438650" y="4067175"/>
            <a:ext cx="0" cy="269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Line 33"/>
          <p:cNvSpPr>
            <a:spLocks noChangeShapeType="1"/>
          </p:cNvSpPr>
          <p:nvPr/>
        </p:nvSpPr>
        <p:spPr bwMode="auto">
          <a:xfrm flipH="1">
            <a:off x="4449763" y="4625975"/>
            <a:ext cx="0" cy="2317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435100" y="940346"/>
            <a:ext cx="6019800" cy="76944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2000" b="1" i="1" dirty="0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El modelo de gestión del marketing deportivo</a:t>
            </a:r>
          </a:p>
          <a:p>
            <a:pPr algn="ctr" defTabSz="457200"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Pitts &amp; </a:t>
            </a:r>
            <a:r>
              <a:rPr lang="en-US" sz="1600" b="1" i="1" dirty="0" err="1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Stotlar</a:t>
            </a:r>
            <a:r>
              <a:rPr lang="en-US" sz="1600" b="1" i="1" dirty="0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, 2013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9511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Precio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3255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Producto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6021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Lugar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2404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Promoción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 flipH="1">
            <a:off x="2019300" y="5151438"/>
            <a:ext cx="2430463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4449763" y="5151438"/>
            <a:ext cx="2522537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flipH="1">
            <a:off x="3687763" y="5151438"/>
            <a:ext cx="762000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>
            <a:off x="4449763" y="5151438"/>
            <a:ext cx="803275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 flipH="1" flipV="1">
            <a:off x="2008188" y="5837238"/>
            <a:ext cx="2441575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Line 27"/>
          <p:cNvSpPr>
            <a:spLocks noChangeShapeType="1"/>
          </p:cNvSpPr>
          <p:nvPr/>
        </p:nvSpPr>
        <p:spPr bwMode="auto">
          <a:xfrm flipV="1">
            <a:off x="4438650" y="5837238"/>
            <a:ext cx="2522538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H="1" flipV="1">
            <a:off x="3676650" y="5837238"/>
            <a:ext cx="773113" cy="395287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Line 29"/>
          <p:cNvSpPr>
            <a:spLocks noChangeShapeType="1"/>
          </p:cNvSpPr>
          <p:nvPr/>
        </p:nvSpPr>
        <p:spPr bwMode="auto">
          <a:xfrm flipV="1">
            <a:off x="4438650" y="5837238"/>
            <a:ext cx="804863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Curved Right Arrow 39"/>
          <p:cNvSpPr/>
          <p:nvPr/>
        </p:nvSpPr>
        <p:spPr>
          <a:xfrm rot="1104129">
            <a:off x="584232" y="2133820"/>
            <a:ext cx="612287" cy="105803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41" name="Striped Right Arrow 40"/>
          <p:cNvSpPr/>
          <p:nvPr/>
        </p:nvSpPr>
        <p:spPr>
          <a:xfrm rot="8529263">
            <a:off x="7500673" y="2374517"/>
            <a:ext cx="978408" cy="48463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11031" y="3534311"/>
            <a:ext cx="32766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s-CO" sz="1600" i="1" dirty="0">
                <a:solidFill>
                  <a:prstClr val="black"/>
                </a:solidFill>
                <a:latin typeface="Times New Roman"/>
                <a:cs typeface="Times New Roman"/>
              </a:rPr>
              <a:t>La información sobre los 4 C es vital para las decisiones y las estrategias de la comercialización sobre el producto, el precio, el lugar y la promoción</a:t>
            </a:r>
            <a:endParaRPr lang="en-US" sz="1600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Curved Down Arrow 43"/>
          <p:cNvSpPr/>
          <p:nvPr/>
        </p:nvSpPr>
        <p:spPr>
          <a:xfrm rot="6387391">
            <a:off x="7687361" y="5045422"/>
            <a:ext cx="1216152" cy="731520"/>
          </a:xfrm>
          <a:prstGeom prst="curvedDownArrow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young girl usa fans cheering their t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8" y="4442378"/>
            <a:ext cx="4182120" cy="278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You Throw Like A Girl Thank You cart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8" y="1175368"/>
            <a:ext cx="5071464" cy="3267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213" y="2269396"/>
            <a:ext cx="3266438" cy="434596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84247" y="116632"/>
            <a:ext cx="8554403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 último: siempre juega deportes y diviértete en la vida! Estudia duro, trabaja duro, juega más duro, esta bien, y permanece honesto a tu alma!</a:t>
            </a:r>
            <a:endParaRPr lang="es-CO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6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6085" y="473769"/>
            <a:ext cx="151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i="1" dirty="0">
                <a:solidFill>
                  <a:prstClr val="black"/>
                </a:solidFill>
                <a:latin typeface="Times New Roman"/>
                <a:cs typeface="Times New Roman"/>
              </a:rPr>
              <a:t>Thank you!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 descr="photo-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0407" y="1678601"/>
            <a:ext cx="5735490" cy="3720224"/>
          </a:xfrm>
          <a:prstGeom prst="rect">
            <a:avLst/>
          </a:prstGeom>
        </p:spPr>
      </p:pic>
      <p:pic>
        <p:nvPicPr>
          <p:cNvPr id="10" name="Picture 9" descr="Eleanor-Roosevelt-30711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3" y="4536837"/>
            <a:ext cx="2723684" cy="1815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7141" y="1539982"/>
            <a:ext cx="252503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News Gothic MT"/>
              </a:rPr>
              <a:t>My dog, Tucker, thinks he can drive!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6242" y="1124743"/>
            <a:ext cx="3025597" cy="3024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"Usted gana la fuerza, el valor y la confianza en cada experiencia en la que realmente te detienes y miras el miedo en la cara. Debes hacer lo que crees que no puedes hacer. - </a:t>
            </a:r>
            <a:r>
              <a:rPr lang="es-ES" dirty="0" err="1"/>
              <a:t>Elenor</a:t>
            </a:r>
            <a:r>
              <a:rPr lang="es-ES" dirty="0"/>
              <a:t> Roosevelt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1355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67" y="4250296"/>
            <a:ext cx="5348111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br>
              <a:rPr lang="es-CO" dirty="0"/>
            </a:br>
            <a:r>
              <a:rPr lang="es-CO" i="1" dirty="0">
                <a:latin typeface="Times New Roman" pitchFamily="18" charset="0"/>
                <a:cs typeface="Times New Roman" pitchFamily="18" charset="0"/>
              </a:rPr>
              <a:t>La Liga Femenina de Baloncesto (WBL) fue fundada por Bill </a:t>
            </a:r>
            <a:r>
              <a:rPr lang="es-CO" i="1" dirty="0" err="1">
                <a:latin typeface="Times New Roman" pitchFamily="18" charset="0"/>
                <a:cs typeface="Times New Roman" pitchFamily="18" charset="0"/>
              </a:rPr>
              <a:t>Byrne</a:t>
            </a:r>
            <a:r>
              <a:rPr lang="es-CO" i="1" dirty="0">
                <a:latin typeface="Times New Roman" pitchFamily="18" charset="0"/>
                <a:cs typeface="Times New Roman" pitchFamily="18" charset="0"/>
              </a:rPr>
              <a:t>. Había ocho equipos - 18 de julio: La Liga Femenina de Baloncesto (WBL) tiene su primer borrador. Entre los jugadores seleccionados durante el </a:t>
            </a:r>
            <a:r>
              <a:rPr lang="es-CO" i="1" dirty="0" err="1">
                <a:latin typeface="Times New Roman" pitchFamily="18" charset="0"/>
                <a:cs typeface="Times New Roman" pitchFamily="18" charset="0"/>
              </a:rPr>
              <a:t>draft</a:t>
            </a:r>
            <a:r>
              <a:rPr lang="es-CO" i="1" dirty="0">
                <a:latin typeface="Times New Roman" pitchFamily="18" charset="0"/>
                <a:cs typeface="Times New Roman" pitchFamily="18" charset="0"/>
              </a:rPr>
              <a:t> de tres horas estaban la emisora ​​deportiva Phyllis George, 7'4 "; Y </a:t>
            </a:r>
            <a:r>
              <a:rPr lang="es-CO" i="1" dirty="0" err="1">
                <a:latin typeface="Times New Roman" pitchFamily="18" charset="0"/>
                <a:cs typeface="Times New Roman" pitchFamily="18" charset="0"/>
              </a:rPr>
              <a:t>Ulina</a:t>
            </a:r>
            <a:r>
              <a:rPr lang="es-CO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i="1" dirty="0" err="1">
                <a:latin typeface="Times New Roman" pitchFamily="18" charset="0"/>
                <a:cs typeface="Times New Roman" pitchFamily="18" charset="0"/>
              </a:rPr>
              <a:t>Semonova</a:t>
            </a:r>
            <a:r>
              <a:rPr lang="es-CO" i="1" dirty="0">
                <a:latin typeface="Times New Roman" pitchFamily="18" charset="0"/>
                <a:cs typeface="Times New Roman" pitchFamily="18" charset="0"/>
              </a:rPr>
              <a:t> de la Unión Soviética, Ann </a:t>
            </a:r>
            <a:r>
              <a:rPr lang="es-CO" i="1" dirty="0" err="1">
                <a:latin typeface="Times New Roman" pitchFamily="18" charset="0"/>
                <a:cs typeface="Times New Roman" pitchFamily="18" charset="0"/>
              </a:rPr>
              <a:t>Meyers</a:t>
            </a:r>
            <a:r>
              <a:rPr lang="es-CO" i="1" dirty="0">
                <a:latin typeface="Times New Roman" pitchFamily="18" charset="0"/>
                <a:cs typeface="Times New Roman" pitchFamily="18" charset="0"/>
              </a:rPr>
              <a:t>, Carol </a:t>
            </a:r>
            <a:r>
              <a:rPr lang="es-CO" i="1" dirty="0" err="1">
                <a:latin typeface="Times New Roman" pitchFamily="18" charset="0"/>
                <a:cs typeface="Times New Roman" pitchFamily="18" charset="0"/>
              </a:rPr>
              <a:t>Blazejowski</a:t>
            </a:r>
            <a:r>
              <a:rPr lang="es-CO" i="1" dirty="0">
                <a:latin typeface="Times New Roman" pitchFamily="18" charset="0"/>
                <a:cs typeface="Times New Roman" pitchFamily="18" charset="0"/>
              </a:rPr>
              <a:t> y Luisa Harris. (Fuente: NY Times)</a:t>
            </a:r>
            <a:endParaRPr lang="en-US" sz="1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10" y="143136"/>
            <a:ext cx="3911763" cy="183852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39200" y="6462313"/>
            <a:ext cx="609600" cy="457200"/>
          </a:xfrm>
          <a:prstGeom prst="rect">
            <a:avLst/>
          </a:prstGeom>
        </p:spPr>
        <p:txBody>
          <a:bodyPr/>
          <a:lstStyle/>
          <a:p>
            <a:fld id="{D2E57653-3E58-4892-A7ED-712530ACC680}" type="slidenum">
              <a:rPr lang="en-US" sz="1400" smtClean="0"/>
              <a:pPr/>
              <a:t>4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514709" y="2151220"/>
            <a:ext cx="484899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defTabSz="457200">
              <a:buFont typeface="Symbol"/>
              <a:buChar char="¨"/>
            </a:pP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Primera liga profesional de baloncesto femenino </a:t>
            </a:r>
          </a:p>
          <a:p>
            <a:pPr marL="285750" indent="-285750" defTabSz="457200">
              <a:buFont typeface="Symbol"/>
              <a:buChar char="¨"/>
            </a:pP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&lt;&gt; Fundado: 1977 </a:t>
            </a:r>
          </a:p>
          <a:p>
            <a:pPr marL="285750" indent="-285750" defTabSz="457200">
              <a:buFont typeface="Symbol"/>
              <a:buChar char="¨"/>
            </a:pP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&lt;&gt; Primer juego: 9 de diciembre de 1978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874" y="3217328"/>
            <a:ext cx="2684131" cy="353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2" y="143136"/>
            <a:ext cx="3094166" cy="401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15616" y="3861048"/>
            <a:ext cx="3456384" cy="1656184"/>
          </a:xfrm>
        </p:spPr>
        <p:txBody>
          <a:bodyPr/>
          <a:lstStyle/>
          <a:p>
            <a:r>
              <a:rPr lang="es-CO" dirty="0"/>
              <a:t>Thank </a:t>
            </a:r>
            <a:r>
              <a:rPr lang="es-CO" dirty="0" err="1"/>
              <a:t>you</a:t>
            </a:r>
            <a:r>
              <a:rPr lang="es-CO" dirty="0"/>
              <a:t>!</a:t>
            </a:r>
          </a:p>
          <a:p>
            <a:r>
              <a:rPr lang="es-CO" dirty="0"/>
              <a:t>GRACIAS! </a:t>
            </a:r>
          </a:p>
        </p:txBody>
      </p:sp>
      <p:pic>
        <p:nvPicPr>
          <p:cNvPr id="4" name="Picture 3" descr="photo-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3219" y="3294918"/>
            <a:ext cx="4054178" cy="3040633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187624" y="980728"/>
            <a:ext cx="7812360" cy="8808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    Fundamentals of Sport Marketing: The Global Importance of the 4 C’s of Sport Marketing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83768" y="1916832"/>
            <a:ext cx="6544344" cy="7837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Dr. Brenda G. Pitts, Professor - Georgia State University</a:t>
            </a:r>
          </a:p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Atlanta, Georgia USA - </a:t>
            </a:r>
            <a:r>
              <a:rPr lang="en-US" sz="20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DrBrendaPitts@gmail.com</a:t>
            </a:r>
          </a:p>
        </p:txBody>
      </p:sp>
      <p:pic>
        <p:nvPicPr>
          <p:cNvPr id="10" name="Picture 9" descr="planeta-terra_29673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3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8"/>
          <p:cNvSpPr>
            <a:spLocks noChangeArrowheads="1"/>
          </p:cNvSpPr>
          <p:nvPr/>
        </p:nvSpPr>
        <p:spPr bwMode="auto">
          <a:xfrm>
            <a:off x="314325" y="368300"/>
            <a:ext cx="8556625" cy="6100763"/>
          </a:xfrm>
          <a:prstGeom prst="roundRect">
            <a:avLst>
              <a:gd name="adj" fmla="val 2935"/>
            </a:avLst>
          </a:prstGeom>
          <a:gradFill rotWithShape="1">
            <a:gsLst>
              <a:gs pos="0">
                <a:srgbClr val="5B82FF"/>
              </a:gs>
              <a:gs pos="100000">
                <a:srgbClr val="FFEDB9"/>
              </a:gs>
            </a:gsLst>
            <a:lin ang="5400000" scaled="1"/>
          </a:gradFill>
          <a:ln w="38100" cmpd="dbl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504825" y="900113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87313"/>
            <a:ext cx="134461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867" y="211666"/>
            <a:ext cx="5991578" cy="636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96" y="4182618"/>
            <a:ext cx="1847145" cy="23988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452" y="4430889"/>
            <a:ext cx="1634470" cy="215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1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8"/>
          <p:cNvSpPr>
            <a:spLocks noChangeArrowheads="1"/>
          </p:cNvSpPr>
          <p:nvPr/>
        </p:nvSpPr>
        <p:spPr bwMode="auto">
          <a:xfrm>
            <a:off x="314325" y="368300"/>
            <a:ext cx="8556625" cy="6100763"/>
          </a:xfrm>
          <a:prstGeom prst="roundRect">
            <a:avLst>
              <a:gd name="adj" fmla="val 2935"/>
            </a:avLst>
          </a:prstGeom>
          <a:gradFill rotWithShape="1">
            <a:gsLst>
              <a:gs pos="0">
                <a:srgbClr val="5B82FF"/>
              </a:gs>
              <a:gs pos="100000">
                <a:srgbClr val="FFEDB9"/>
              </a:gs>
            </a:gsLst>
            <a:lin ang="5400000" scaled="1"/>
          </a:gradFill>
          <a:ln w="38100" cmpd="dbl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504825" y="900113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87313"/>
            <a:ext cx="134461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68" y="-1999476"/>
            <a:ext cx="7942315" cy="8443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2618"/>
            <a:ext cx="1847145" cy="23988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213" y="4423317"/>
            <a:ext cx="1634470" cy="2150618"/>
          </a:xfrm>
          <a:prstGeom prst="rect">
            <a:avLst/>
          </a:prstGeom>
        </p:spPr>
      </p:pic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1941727" y="2647467"/>
            <a:ext cx="5895024" cy="2362200"/>
          </a:xfrm>
          <a:prstGeom prst="ellipse">
            <a:avLst/>
          </a:prstGeom>
          <a:noFill/>
          <a:ln w="254000" cmpd="sng">
            <a:solidFill>
              <a:srgbClr val="4AF229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7390213" y="3948214"/>
            <a:ext cx="1919305" cy="1550345"/>
          </a:xfrm>
          <a:prstGeom prst="ellipse">
            <a:avLst/>
          </a:prstGeom>
          <a:noFill/>
          <a:ln w="254000" cmpd="sng">
            <a:solidFill>
              <a:srgbClr val="4AF229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72464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8"/>
          <p:cNvSpPr>
            <a:spLocks noChangeArrowheads="1"/>
          </p:cNvSpPr>
          <p:nvPr/>
        </p:nvSpPr>
        <p:spPr bwMode="auto">
          <a:xfrm>
            <a:off x="314325" y="368300"/>
            <a:ext cx="8556625" cy="6100763"/>
          </a:xfrm>
          <a:prstGeom prst="roundRect">
            <a:avLst>
              <a:gd name="adj" fmla="val 2935"/>
            </a:avLst>
          </a:prstGeom>
          <a:gradFill rotWithShape="1">
            <a:gsLst>
              <a:gs pos="0">
                <a:srgbClr val="5B82FF"/>
              </a:gs>
              <a:gs pos="100000">
                <a:srgbClr val="FFEDB9"/>
              </a:gs>
            </a:gsLst>
            <a:lin ang="5400000" scaled="1"/>
          </a:gradFill>
          <a:ln w="38100" cmpd="dbl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504825" y="900113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87313"/>
            <a:ext cx="134461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867" y="188640"/>
            <a:ext cx="5991578" cy="636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96" y="4182618"/>
            <a:ext cx="1847145" cy="23988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452" y="4430889"/>
            <a:ext cx="1634470" cy="215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2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/>
          <p:cNvSpPr txBox="1">
            <a:spLocks/>
          </p:cNvSpPr>
          <p:nvPr/>
        </p:nvSpPr>
        <p:spPr>
          <a:xfrm>
            <a:off x="182282" y="116632"/>
            <a:ext cx="8763000" cy="8297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Fundamentos del marketing deportivo: las 4 c del marketing deportivo</a:t>
            </a:r>
          </a:p>
        </p:txBody>
      </p:sp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2133403" cy="1190737"/>
          </a:xfrm>
          <a:prstGeom prst="rect">
            <a:avLst/>
          </a:prstGeom>
        </p:spPr>
      </p:pic>
      <p:sp>
        <p:nvSpPr>
          <p:cNvPr id="23" name="Subtitle 2"/>
          <p:cNvSpPr txBox="1">
            <a:spLocks/>
          </p:cNvSpPr>
          <p:nvPr/>
        </p:nvSpPr>
        <p:spPr>
          <a:xfrm>
            <a:off x="2483768" y="1340768"/>
            <a:ext cx="6544344" cy="7837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Dr. Brenda G. Pitts, Professor - Georgia State University</a:t>
            </a:r>
          </a:p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Atlanta, Georgia USA - </a:t>
            </a:r>
            <a:r>
              <a:rPr lang="en-US" sz="20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DrBrendaPitts@gmail.com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645024"/>
            <a:ext cx="1468213" cy="20508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512" y="2996952"/>
            <a:ext cx="228977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2800" i="1" dirty="0">
                <a:solidFill>
                  <a:prstClr val="black"/>
                </a:solidFill>
                <a:latin typeface="Times New Roman"/>
                <a:cs typeface="Times New Roman"/>
              </a:rPr>
              <a:t>From LOCAL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19872" y="5949280"/>
            <a:ext cx="209101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2800" i="1" dirty="0">
                <a:solidFill>
                  <a:prstClr val="black"/>
                </a:solidFill>
                <a:latin typeface="Times New Roman"/>
                <a:cs typeface="Times New Roman"/>
              </a:rPr>
              <a:t>To GLOBAL</a:t>
            </a:r>
          </a:p>
        </p:txBody>
      </p:sp>
      <p:pic>
        <p:nvPicPr>
          <p:cNvPr id="27" name="Picture 26" descr="fundamentos-marketing-esportivo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49080"/>
            <a:ext cx="1308047" cy="1829049"/>
          </a:xfrm>
          <a:prstGeom prst="rect">
            <a:avLst/>
          </a:prstGeom>
        </p:spPr>
      </p:pic>
      <p:pic>
        <p:nvPicPr>
          <p:cNvPr id="28" name="Picture 27" descr="planeta-terra_29673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96952"/>
            <a:ext cx="3490713" cy="3490713"/>
          </a:xfrm>
          <a:prstGeom prst="rect">
            <a:avLst/>
          </a:prstGeom>
        </p:spPr>
      </p:pic>
      <p:sp>
        <p:nvSpPr>
          <p:cNvPr id="29" name="Curved Left Arrow 28"/>
          <p:cNvSpPr/>
          <p:nvPr/>
        </p:nvSpPr>
        <p:spPr>
          <a:xfrm rot="13584385">
            <a:off x="5835579" y="2875429"/>
            <a:ext cx="411832" cy="1279704"/>
          </a:xfrm>
          <a:prstGeom prst="curvedLeftArrow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ews Gothic MT"/>
            </a:endParaRPr>
          </a:p>
        </p:txBody>
      </p:sp>
      <p:sp>
        <p:nvSpPr>
          <p:cNvPr id="30" name="Curved Left Arrow 29"/>
          <p:cNvSpPr/>
          <p:nvPr/>
        </p:nvSpPr>
        <p:spPr>
          <a:xfrm rot="11172650">
            <a:off x="5482366" y="3767468"/>
            <a:ext cx="1054108" cy="2243731"/>
          </a:xfrm>
          <a:prstGeom prst="curvedLeftArrow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ews Gothic MT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2195736" y="450912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4644008" y="4005064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68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49274" y="1297686"/>
            <a:ext cx="8206265" cy="157464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CO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industria del deporte es el mercado en el que los productos son el deporte, la aptitud, la recreación o el ocio en las formas de actividades, bienes, servicios, personas, lugares, ideas y sus extensiones.</a:t>
            </a:r>
            <a:endPara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0139" y="556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erena-williams-1024x79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80" y="3065046"/>
            <a:ext cx="2136588" cy="1665036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82282" y="346347"/>
            <a:ext cx="8763000" cy="6227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i="1" dirty="0">
                <a:solidFill>
                  <a:srgbClr val="000000"/>
                </a:solidFill>
                <a:latin typeface="Times New Roman"/>
                <a:cs typeface="Times New Roman"/>
              </a:rPr>
              <a:t>Industria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Deportiva</a:t>
            </a:r>
            <a:endParaRPr lang="en-US" sz="11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images-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24" y="2412990"/>
            <a:ext cx="2834156" cy="2050469"/>
          </a:xfrm>
          <a:prstGeom prst="rect">
            <a:avLst/>
          </a:prstGeom>
        </p:spPr>
      </p:pic>
      <p:pic>
        <p:nvPicPr>
          <p:cNvPr id="6" name="Picture 5" descr="images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4" y="2767264"/>
            <a:ext cx="3606800" cy="2260600"/>
          </a:xfrm>
          <a:prstGeom prst="rect">
            <a:avLst/>
          </a:prstGeom>
        </p:spPr>
      </p:pic>
      <p:pic>
        <p:nvPicPr>
          <p:cNvPr id="9" name="Picture 8" descr="110627_WorldCup+(10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1725" y="4724400"/>
            <a:ext cx="2743200" cy="1943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Documents and Settings\kinbgp\Local Settings\Temporary Internet Files\Content.IE5\21KUXY9H\MPj04388120000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2" y="5027864"/>
            <a:ext cx="2452487" cy="175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C:\Documents and Settings\kinbgp\Local Settings\Temporary Internet Files\Content.IE5\Q2F3LT3P\MPj04411550000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80" y="78486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C:\Documents and Settings\kinbgp\Local Settings\Temporary Internet Files\Content.IE5\NALIKFHA\MPj04000000000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799" y="5177217"/>
            <a:ext cx="11779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0028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3413</Words>
  <Application>Microsoft Office PowerPoint</Application>
  <PresentationFormat>Presentación en pantalla (4:3)</PresentationFormat>
  <Paragraphs>699</Paragraphs>
  <Slides>40</Slides>
  <Notes>19</Notes>
  <HiddenSlides>0</HiddenSlides>
  <MMClips>0</MMClips>
  <ScaleCrop>false</ScaleCrop>
  <HeadingPairs>
    <vt:vector size="10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Vínculos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40</vt:i4>
      </vt:variant>
    </vt:vector>
  </HeadingPairs>
  <TitlesOfParts>
    <vt:vector size="57" baseType="lpstr">
      <vt:lpstr>ＭＳ Ｐゴシック</vt:lpstr>
      <vt:lpstr>新細明體</vt:lpstr>
      <vt:lpstr>宋体</vt:lpstr>
      <vt:lpstr>Arial</vt:lpstr>
      <vt:lpstr>Calibri</vt:lpstr>
      <vt:lpstr>News Gothic MT</vt:lpstr>
      <vt:lpstr>Symbol</vt:lpstr>
      <vt:lpstr>Tahoma</vt:lpstr>
      <vt:lpstr>Times</vt:lpstr>
      <vt:lpstr>Times New Roman</vt:lpstr>
      <vt:lpstr>Wingdings</vt:lpstr>
      <vt:lpstr>Wingdings 2</vt:lpstr>
      <vt:lpstr>Tema de Office</vt:lpstr>
      <vt:lpstr>Breeze</vt:lpstr>
      <vt:lpstr>MacHD:Users:bpitts:Desktop:Brenda%20Pitts%20-%20Book%20Chapter%20Files:a%20Done%20uploading:Chapter%201%20all%20files:Chapter%201%20Figures%20Tables%20etc:chapter%201%20figures%20tables%20and%20little%20case%20study%20:Table%201.15%20Some%20Segments%20&amp;%20Econ%20Value%20$2.142%20trillion.docx!OLE_LINK1</vt:lpstr>
      <vt:lpstr>Document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Crecimiento de la industria del deporte</vt:lpstr>
      <vt:lpstr>Segmentos de la Indistria</vt:lpstr>
      <vt:lpstr>Economic Value of the Sport Business Industry</vt:lpstr>
      <vt:lpstr>Presentación de PowerPoint</vt:lpstr>
      <vt:lpstr>Presentación de PowerPoint</vt:lpstr>
      <vt:lpstr>Papel crítico de los 4 Cs en el modelo de gestión de marketing deportivo</vt:lpstr>
      <vt:lpstr> Las 4 C del Marketing Deportivo: Lo que el negocio del deporte necesita estudiar </vt:lpstr>
      <vt:lpstr>Los 4 C's del Marketing Deportivo: Lo que el deporte necesita estudiar para tener información para tomar decisiones y crear estrategias</vt:lpstr>
      <vt:lpstr> Factores de la empresa que afectan las estrategias de marketing deportivo</vt:lpstr>
      <vt:lpstr>Los factores competidores que afectan las estrategias de marketing deportivo</vt:lpstr>
      <vt:lpstr> Los factores climáticos que afectan las estrategias de marketing deportivo</vt:lpstr>
      <vt:lpstr> Los factores de consumo que afectan las estrategias de marketing deportivo</vt:lpstr>
      <vt:lpstr>Variables de demanda del mercado</vt:lpstr>
      <vt:lpstr>Variables de demanda del mercado</vt:lpstr>
      <vt:lpstr>Variables de demanda del mercado</vt:lpstr>
      <vt:lpstr>Variables de demanda del mercado</vt:lpstr>
      <vt:lpstr>Variables de demanda del mercado</vt:lpstr>
      <vt:lpstr>Investigación: Ejemplo de datos del consumidor</vt:lpstr>
      <vt:lpstr>Research: Example of Consumer Data </vt:lpstr>
      <vt:lpstr>Investigación: Ejemplo de datos del consumidor </vt:lpstr>
      <vt:lpstr>Consumidor: Demografía</vt:lpstr>
      <vt:lpstr>(Consumidor: Psicopedagogía y comportamiento - use esto en promociones / publicidad)</vt:lpstr>
      <vt:lpstr>Consumidor: Psicología y comportamiento</vt:lpstr>
      <vt:lpstr>Consumidor: Factores económicos - El gasto de visitantes para este evento fue de $ 51 millones USD. Esto puede usarse para las negociaciones con las partes interesadas: hoteles, restaurantes, etc.</vt:lpstr>
      <vt:lpstr>Consumidor: Destino de marketing - Utilice estos datos para negociaciones con partes interesadas como hoteles, taxis, restaurantes, patrocinadores</vt:lpstr>
      <vt:lpstr>Papel de los 4 Cs en el modelo de gestión del marketing deportivo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Toshiba-User</dc:creator>
  <cp:lastModifiedBy>Diana Marcela</cp:lastModifiedBy>
  <cp:revision>67</cp:revision>
  <dcterms:created xsi:type="dcterms:W3CDTF">2017-04-19T19:20:13Z</dcterms:created>
  <dcterms:modified xsi:type="dcterms:W3CDTF">2017-05-30T15:34:33Z</dcterms:modified>
</cp:coreProperties>
</file>