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24" r:id="rId4"/>
    <p:sldId id="258" r:id="rId5"/>
    <p:sldId id="259" r:id="rId6"/>
    <p:sldId id="260" r:id="rId7"/>
    <p:sldId id="399" r:id="rId8"/>
    <p:sldId id="261" r:id="rId9"/>
    <p:sldId id="396" r:id="rId10"/>
    <p:sldId id="397" r:id="rId11"/>
    <p:sldId id="398" r:id="rId12"/>
    <p:sldId id="369" r:id="rId13"/>
    <p:sldId id="353" r:id="rId14"/>
    <p:sldId id="337" r:id="rId15"/>
    <p:sldId id="262" r:id="rId16"/>
  </p:sldIdLst>
  <p:sldSz cx="18288000" cy="10287000"/>
  <p:notesSz cx="6858000" cy="9144000"/>
  <p:embeddedFontLst>
    <p:embeddedFont>
      <p:font typeface="Arial" panose="020B0604020202020204" pitchFamily="34" charset="0"/>
      <p:regular r:id="rId18"/>
    </p:embeddedFont>
    <p:embeddedFont>
      <p:font typeface="Arial Bold" panose="020B0604020202020204" charset="0"/>
      <p:regular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ejaVu Sans Bold" panose="020B0604020202020204" charset="0"/>
      <p:regular r:id="rId28"/>
    </p:embeddedFont>
    <p:embeddedFont>
      <p:font typeface="DejaVu Sans Light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4CD57-9D67-4963-A827-0B375C1B9DC6}" type="datetimeFigureOut">
              <a:rPr lang="es-CO" smtClean="0"/>
              <a:t>1/09/2025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6BD4E-C1E9-4CCE-9F21-FC24553F820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409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hyperlink" Target="https://vicerrectorias.utp.edu.co/viie/integrantes/139/grup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3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252980" y="3615614"/>
            <a:ext cx="9038590" cy="474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39"/>
              </a:lnSpc>
            </a:pPr>
            <a:r>
              <a:rPr lang="en-US" sz="9600" b="1" dirty="0">
                <a:solidFill>
                  <a:srgbClr val="004940"/>
                </a:solidFill>
                <a:latin typeface="Arial Bold"/>
                <a:ea typeface="Arial Bold"/>
                <a:cs typeface="Arial Bold"/>
                <a:sym typeface="Arial Bold"/>
              </a:rPr>
              <a:t>Gran </a:t>
            </a:r>
            <a:r>
              <a:rPr lang="en-US" sz="9600" b="1" dirty="0" err="1">
                <a:solidFill>
                  <a:srgbClr val="004940"/>
                </a:solidFill>
                <a:latin typeface="Arial Bold"/>
                <a:ea typeface="Arial Bold"/>
                <a:cs typeface="Arial Bold"/>
                <a:sym typeface="Arial Bold"/>
              </a:rPr>
              <a:t>sesión</a:t>
            </a:r>
            <a:r>
              <a:rPr lang="en-US" sz="9600" b="1" dirty="0">
                <a:solidFill>
                  <a:srgbClr val="004940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sz="9600" b="1" dirty="0" err="1">
                <a:solidFill>
                  <a:srgbClr val="004940"/>
                </a:solidFill>
                <a:latin typeface="Arial Bold"/>
                <a:ea typeface="Arial Bold"/>
                <a:cs typeface="Arial Bold"/>
                <a:sym typeface="Arial Bold"/>
              </a:rPr>
              <a:t>semilleros</a:t>
            </a:r>
            <a:r>
              <a:rPr lang="en-US" sz="9600" b="1" dirty="0">
                <a:solidFill>
                  <a:srgbClr val="004940"/>
                </a:solidFill>
                <a:latin typeface="Arial Bold"/>
                <a:ea typeface="Arial Bold"/>
                <a:cs typeface="Arial Bold"/>
                <a:sym typeface="Arial Bold"/>
              </a:rPr>
              <a:t> CDR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435473" y="0"/>
            <a:ext cx="10852785" cy="9370695"/>
            <a:chOff x="0" y="0"/>
            <a:chExt cx="14470380" cy="12494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69999" cy="12494006"/>
            </a:xfrm>
            <a:custGeom>
              <a:avLst/>
              <a:gdLst/>
              <a:ahLst/>
              <a:cxnLst/>
              <a:rect l="l" t="t" r="r" b="b"/>
              <a:pathLst>
                <a:path w="14469999" h="12494006">
                  <a:moveTo>
                    <a:pt x="14469999" y="0"/>
                  </a:moveTo>
                  <a:lnTo>
                    <a:pt x="0" y="0"/>
                  </a:lnTo>
                  <a:lnTo>
                    <a:pt x="12494133" y="12494006"/>
                  </a:lnTo>
                  <a:lnTo>
                    <a:pt x="14469999" y="10518140"/>
                  </a:lnTo>
                  <a:lnTo>
                    <a:pt x="14469999" y="0"/>
                  </a:lnTo>
                  <a:close/>
                </a:path>
              </a:pathLst>
            </a:custGeom>
            <a:solidFill>
              <a:srgbClr val="00494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772275" y="6229350"/>
            <a:ext cx="11515725" cy="4057647"/>
            <a:chOff x="0" y="0"/>
            <a:chExt cx="15354300" cy="54101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54300" cy="5410200"/>
            </a:xfrm>
            <a:custGeom>
              <a:avLst/>
              <a:gdLst/>
              <a:ahLst/>
              <a:cxnLst/>
              <a:rect l="l" t="t" r="r" b="b"/>
              <a:pathLst>
                <a:path w="15354300" h="5410200">
                  <a:moveTo>
                    <a:pt x="0" y="0"/>
                  </a:moveTo>
                  <a:lnTo>
                    <a:pt x="15354300" y="0"/>
                  </a:lnTo>
                  <a:lnTo>
                    <a:pt x="15354300" y="5410200"/>
                  </a:lnTo>
                  <a:lnTo>
                    <a:pt x="0" y="5410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84" b="-18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2" y="8299447"/>
            <a:ext cx="1987550" cy="1987550"/>
            <a:chOff x="0" y="0"/>
            <a:chExt cx="2650067" cy="26500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50109" cy="2650109"/>
            </a:xfrm>
            <a:custGeom>
              <a:avLst/>
              <a:gdLst/>
              <a:ahLst/>
              <a:cxnLst/>
              <a:rect l="l" t="t" r="r" b="b"/>
              <a:pathLst>
                <a:path w="2650109" h="2650109">
                  <a:moveTo>
                    <a:pt x="0" y="0"/>
                  </a:moveTo>
                  <a:lnTo>
                    <a:pt x="0" y="2650109"/>
                  </a:lnTo>
                  <a:lnTo>
                    <a:pt x="2650109" y="2650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66700" y="447675"/>
            <a:ext cx="3371850" cy="3019425"/>
            <a:chOff x="0" y="0"/>
            <a:chExt cx="4495800" cy="40259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95800" cy="4025900"/>
            </a:xfrm>
            <a:custGeom>
              <a:avLst/>
              <a:gdLst/>
              <a:ahLst/>
              <a:cxnLst/>
              <a:rect l="l" t="t" r="r" b="b"/>
              <a:pathLst>
                <a:path w="4495800" h="4025900">
                  <a:moveTo>
                    <a:pt x="0" y="0"/>
                  </a:moveTo>
                  <a:lnTo>
                    <a:pt x="4495800" y="0"/>
                  </a:lnTo>
                  <a:lnTo>
                    <a:pt x="4495800" y="4025900"/>
                  </a:lnTo>
                  <a:lnTo>
                    <a:pt x="0" y="4025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345717" y="0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5" y="0"/>
                </a:lnTo>
                <a:lnTo>
                  <a:pt x="2732135" y="2845798"/>
                </a:lnTo>
                <a:lnTo>
                  <a:pt x="0" y="2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406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5791200" cy="10287000"/>
            <a:chOff x="0" y="0"/>
            <a:chExt cx="77216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21600" cy="13716000"/>
            </a:xfrm>
            <a:custGeom>
              <a:avLst/>
              <a:gdLst/>
              <a:ahLst/>
              <a:cxnLst/>
              <a:rect l="l" t="t" r="r" b="b"/>
              <a:pathLst>
                <a:path w="7721600" h="13716000">
                  <a:moveTo>
                    <a:pt x="7721600" y="13716000"/>
                  </a:moveTo>
                  <a:lnTo>
                    <a:pt x="7721600" y="0"/>
                  </a:lnTo>
                  <a:lnTo>
                    <a:pt x="0" y="0"/>
                  </a:lnTo>
                  <a:lnTo>
                    <a:pt x="0" y="13716000"/>
                  </a:lnTo>
                  <a:lnTo>
                    <a:pt x="7721600" y="13716000"/>
                  </a:lnTo>
                  <a:close/>
                </a:path>
              </a:pathLst>
            </a:custGeom>
            <a:solidFill>
              <a:srgbClr val="00544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57200" y="2845798"/>
            <a:ext cx="3431338" cy="1846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Lineas</a:t>
            </a:r>
            <a:r>
              <a:rPr lang="en-US" sz="4000" b="1" spc="-10" dirty="0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investigación</a:t>
            </a:r>
            <a:endParaRPr lang="en-US" sz="4000" b="1" spc="-10" dirty="0">
              <a:solidFill>
                <a:srgbClr val="F4F4F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345717" y="0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5" y="0"/>
                </a:lnTo>
                <a:lnTo>
                  <a:pt x="2732135" y="2845798"/>
                </a:lnTo>
                <a:lnTo>
                  <a:pt x="0" y="2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06"/>
            </a:stretch>
          </a:blipFill>
        </p:spPr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166DA93-6ACB-42A1-AD4F-A5C31C3BA253}"/>
              </a:ext>
            </a:extLst>
          </p:cNvPr>
          <p:cNvGraphicFramePr>
            <a:graphicFrameLocks noGrp="1"/>
          </p:cNvGraphicFramePr>
          <p:nvPr/>
        </p:nvGraphicFramePr>
        <p:xfrm>
          <a:off x="6269182" y="2552700"/>
          <a:ext cx="10903679" cy="5723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14248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marR="0" indent="-5715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id="{61BB732D-318E-4E41-A08F-B688F9DAE7C1}"/>
              </a:ext>
            </a:extLst>
          </p:cNvPr>
          <p:cNvSpPr/>
          <p:nvPr/>
        </p:nvSpPr>
        <p:spPr>
          <a:xfrm>
            <a:off x="6705600" y="2069216"/>
            <a:ext cx="886578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5400" b="1" dirty="0">
                <a:ln>
                  <a:solidFill>
                    <a:schemeClr val="accent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Recreación Terapéutica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3BA5DEF-A94F-4746-A1FA-646382973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690" y="3494753"/>
            <a:ext cx="8100900" cy="60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32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5791200" cy="10287000"/>
            <a:chOff x="0" y="0"/>
            <a:chExt cx="77216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21600" cy="13716000"/>
            </a:xfrm>
            <a:custGeom>
              <a:avLst/>
              <a:gdLst/>
              <a:ahLst/>
              <a:cxnLst/>
              <a:rect l="l" t="t" r="r" b="b"/>
              <a:pathLst>
                <a:path w="7721600" h="13716000">
                  <a:moveTo>
                    <a:pt x="7721600" y="13716000"/>
                  </a:moveTo>
                  <a:lnTo>
                    <a:pt x="7721600" y="0"/>
                  </a:lnTo>
                  <a:lnTo>
                    <a:pt x="0" y="0"/>
                  </a:lnTo>
                  <a:lnTo>
                    <a:pt x="0" y="13716000"/>
                  </a:lnTo>
                  <a:lnTo>
                    <a:pt x="7721600" y="13716000"/>
                  </a:lnTo>
                  <a:close/>
                </a:path>
              </a:pathLst>
            </a:custGeom>
            <a:solidFill>
              <a:srgbClr val="00544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57200" y="2845798"/>
            <a:ext cx="3431338" cy="1846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Lineas</a:t>
            </a:r>
            <a:r>
              <a:rPr lang="en-US" sz="4000" b="1" spc="-10" dirty="0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investigación</a:t>
            </a:r>
            <a:endParaRPr lang="en-US" sz="4000" b="1" spc="-10" dirty="0">
              <a:solidFill>
                <a:srgbClr val="F4F4F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345717" y="0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5" y="0"/>
                </a:lnTo>
                <a:lnTo>
                  <a:pt x="2732135" y="2845798"/>
                </a:lnTo>
                <a:lnTo>
                  <a:pt x="0" y="2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06"/>
            </a:stretch>
          </a:blipFill>
        </p:spPr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166DA93-6ACB-42A1-AD4F-A5C31C3BA253}"/>
              </a:ext>
            </a:extLst>
          </p:cNvPr>
          <p:cNvGraphicFramePr>
            <a:graphicFrameLocks noGrp="1"/>
          </p:cNvGraphicFramePr>
          <p:nvPr/>
        </p:nvGraphicFramePr>
        <p:xfrm>
          <a:off x="6269182" y="2552700"/>
          <a:ext cx="10903679" cy="5723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14248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marR="0" indent="-5715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48DDD014-AA75-4C04-811F-6767C631180C}"/>
              </a:ext>
            </a:extLst>
          </p:cNvPr>
          <p:cNvSpPr/>
          <p:nvPr/>
        </p:nvSpPr>
        <p:spPr>
          <a:xfrm>
            <a:off x="7117603" y="1539307"/>
            <a:ext cx="7339894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5400" b="1" dirty="0">
                <a:ln>
                  <a:solidFill>
                    <a:schemeClr val="accent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Recreación Ambiental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A2DEE21-EF87-4635-AEEE-582D3B54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651" y="3495510"/>
            <a:ext cx="7830702" cy="58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71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528" y="2472028"/>
            <a:ext cx="2859756" cy="40486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0" y="3467100"/>
            <a:ext cx="1911858" cy="28597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859376"/>
            <a:ext cx="6002858" cy="48022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72" y="7205568"/>
            <a:ext cx="13145592" cy="139602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1D7779D-DE21-4562-93C3-D0E5535DC593}"/>
              </a:ext>
            </a:extLst>
          </p:cNvPr>
          <p:cNvSpPr/>
          <p:nvPr/>
        </p:nvSpPr>
        <p:spPr>
          <a:xfrm>
            <a:off x="4931533" y="960291"/>
            <a:ext cx="9624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b="1" dirty="0">
                <a:solidFill>
                  <a:srgbClr val="00B05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Participación en redes académicas</a:t>
            </a:r>
            <a:endParaRPr lang="es-CO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37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2839">
            <a:off x="11834071" y="5601177"/>
            <a:ext cx="4171391" cy="3120267"/>
          </a:xfrm>
          <a:prstGeom prst="rect">
            <a:avLst/>
          </a:prstGeom>
        </p:spPr>
      </p:pic>
      <p:pic>
        <p:nvPicPr>
          <p:cNvPr id="12291" name="Picture 6" descr="C:\Users\Dieguinho\Desktop\Sin título-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292" y="8796630"/>
            <a:ext cx="1597818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8 Imagen" descr="barraazultext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293" y="9684543"/>
            <a:ext cx="12892088" cy="60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Imagen1utp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"/>
            <a:ext cx="2517621" cy="1304327"/>
          </a:xfrm>
          <a:prstGeom prst="rect">
            <a:avLst/>
          </a:prstGeom>
        </p:spPr>
      </p:pic>
      <p:pic>
        <p:nvPicPr>
          <p:cNvPr id="12" name="Picture 2" descr="Imagen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007" y="1"/>
            <a:ext cx="1392993" cy="156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300191" y="1244576"/>
            <a:ext cx="4003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b="1" dirty="0">
                <a:solidFill>
                  <a:srgbClr val="00B05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Publicaciones</a:t>
            </a:r>
            <a:endParaRPr lang="es-CO" sz="5400" dirty="0">
              <a:solidFill>
                <a:srgbClr val="00B05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771292" y="2335189"/>
            <a:ext cx="626469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s-CO" sz="3600" dirty="0"/>
              <a:t>Libro recreación psicoterapéutica conceptos básicos 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O" sz="3600" dirty="0"/>
              <a:t>Libro depresión en personal de salud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O" sz="3600" dirty="0"/>
              <a:t>Libro Ludoteca Para la Convivencia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O" sz="3600" dirty="0"/>
              <a:t>Libro Ludoteca para la salud mental y la convivencia </a:t>
            </a:r>
          </a:p>
          <a:p>
            <a:pPr marL="685800" indent="-685800">
              <a:buFontTx/>
              <a:buChar char="-"/>
            </a:pPr>
            <a:endParaRPr lang="es-CO" sz="4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90742">
            <a:off x="9799254" y="3537562"/>
            <a:ext cx="3710085" cy="27752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5757">
            <a:off x="8591082" y="6311384"/>
            <a:ext cx="3720798" cy="27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5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6" descr="C:\Users\Dieguinho\Desktop\Sin título-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292" y="8796630"/>
            <a:ext cx="1597818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8 Imagen" descr="barraazultext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293" y="9684543"/>
            <a:ext cx="12892088" cy="60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Imagen1utp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"/>
            <a:ext cx="2517621" cy="1304327"/>
          </a:xfrm>
          <a:prstGeom prst="rect">
            <a:avLst/>
          </a:prstGeom>
        </p:spPr>
      </p:pic>
      <p:pic>
        <p:nvPicPr>
          <p:cNvPr id="12" name="Picture 2" descr="Imagen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007" y="1"/>
            <a:ext cx="1392993" cy="156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2554769" y="2966120"/>
            <a:ext cx="102611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Font typeface="Wingdings" panose="05000000000000000000" pitchFamily="2" charset="2"/>
              <a:buChar char="v"/>
            </a:pPr>
            <a:r>
              <a:rPr lang="es-CO" sz="4800" dirty="0"/>
              <a:t>EXPOMOTRICIDAD </a:t>
            </a:r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s-CO" sz="4800" dirty="0"/>
              <a:t>Congreso Nacional de Recreación</a:t>
            </a:r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s-CO" sz="4800" dirty="0"/>
              <a:t>Seminario prácticas de Recreación Específica</a:t>
            </a:r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s-CO" sz="4800" dirty="0"/>
              <a:t>Encuentro nacional e internacional de semilleros de investigación.</a:t>
            </a:r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s-MX" sz="4800" dirty="0"/>
              <a:t>E</a:t>
            </a:r>
            <a:r>
              <a:rPr lang="es-CO" sz="4800" dirty="0" err="1"/>
              <a:t>xporecreación</a:t>
            </a:r>
            <a:endParaRPr lang="es-CO" sz="480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s-MX" sz="4800" dirty="0"/>
              <a:t>S</a:t>
            </a:r>
            <a:r>
              <a:rPr lang="es-CO" sz="4800" dirty="0"/>
              <a:t>emana del deporte y la recreación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745211" y="1569543"/>
            <a:ext cx="67221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b="1" dirty="0">
                <a:solidFill>
                  <a:srgbClr val="00B050"/>
                </a:solidFill>
              </a:rPr>
              <a:t>Eventos como Ponente</a:t>
            </a:r>
            <a:endParaRPr lang="es-CO" sz="5400" dirty="0">
              <a:solidFill>
                <a:srgbClr val="00B050"/>
              </a:solidFill>
            </a:endParaRPr>
          </a:p>
        </p:txBody>
      </p:sp>
      <p:pic>
        <p:nvPicPr>
          <p:cNvPr id="13" name="10 Imagen" descr="Imagen1utp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28601"/>
            <a:ext cx="2517621" cy="130432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8780" y="3073710"/>
            <a:ext cx="2917190" cy="51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20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00554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61694" y="0"/>
            <a:ext cx="17426306" cy="10287000"/>
            <a:chOff x="-19475" y="0"/>
            <a:chExt cx="23235075" cy="13716000"/>
          </a:xfrm>
        </p:grpSpPr>
        <p:sp>
          <p:nvSpPr>
            <p:cNvPr id="5" name="Freeform 5"/>
            <p:cNvSpPr/>
            <p:nvPr/>
          </p:nvSpPr>
          <p:spPr>
            <a:xfrm>
              <a:off x="-19475" y="11476029"/>
              <a:ext cx="13137880" cy="484460"/>
            </a:xfrm>
            <a:custGeom>
              <a:avLst/>
              <a:gdLst/>
              <a:ahLst/>
              <a:cxnLst/>
              <a:rect l="l" t="t" r="r" b="b"/>
              <a:pathLst>
                <a:path w="11887200" h="584200">
                  <a:moveTo>
                    <a:pt x="11887200" y="0"/>
                  </a:moveTo>
                  <a:lnTo>
                    <a:pt x="0" y="0"/>
                  </a:lnTo>
                  <a:lnTo>
                    <a:pt x="0" y="584200"/>
                  </a:lnTo>
                  <a:lnTo>
                    <a:pt x="11887200" y="584200"/>
                  </a:lnTo>
                  <a:lnTo>
                    <a:pt x="118872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6235700"/>
              <a:ext cx="13563600" cy="4876800"/>
            </a:xfrm>
            <a:custGeom>
              <a:avLst/>
              <a:gdLst/>
              <a:ahLst/>
              <a:cxnLst/>
              <a:rect l="l" t="t" r="r" b="b"/>
              <a:pathLst>
                <a:path w="11887200" h="4876800">
                  <a:moveTo>
                    <a:pt x="118872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11887200" y="4876800"/>
                  </a:lnTo>
                  <a:lnTo>
                    <a:pt x="118872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649075" y="0"/>
              <a:ext cx="11566525" cy="13716000"/>
            </a:xfrm>
            <a:custGeom>
              <a:avLst/>
              <a:gdLst/>
              <a:ahLst/>
              <a:cxnLst/>
              <a:rect l="l" t="t" r="r" b="b"/>
              <a:pathLst>
                <a:path w="11566525" h="13716000">
                  <a:moveTo>
                    <a:pt x="11566525" y="0"/>
                  </a:moveTo>
                  <a:lnTo>
                    <a:pt x="7422262" y="0"/>
                  </a:lnTo>
                  <a:lnTo>
                    <a:pt x="0" y="13716000"/>
                  </a:lnTo>
                  <a:lnTo>
                    <a:pt x="11566525" y="13716000"/>
                  </a:lnTo>
                  <a:lnTo>
                    <a:pt x="11566525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76300" y="8334375"/>
            <a:ext cx="10172700" cy="363345"/>
            <a:chOff x="0" y="0"/>
            <a:chExt cx="11887200" cy="39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87200" cy="393700"/>
            </a:xfrm>
            <a:custGeom>
              <a:avLst/>
              <a:gdLst/>
              <a:ahLst/>
              <a:cxnLst/>
              <a:rect l="l" t="t" r="r" b="b"/>
              <a:pathLst>
                <a:path w="11887200" h="393700">
                  <a:moveTo>
                    <a:pt x="11887200" y="0"/>
                  </a:moveTo>
                  <a:lnTo>
                    <a:pt x="0" y="0"/>
                  </a:lnTo>
                  <a:lnTo>
                    <a:pt x="0" y="393700"/>
                  </a:lnTo>
                  <a:lnTo>
                    <a:pt x="11887200" y="393700"/>
                  </a:lnTo>
                  <a:lnTo>
                    <a:pt x="11887200" y="0"/>
                  </a:lnTo>
                  <a:close/>
                </a:path>
              </a:pathLst>
            </a:custGeom>
            <a:solidFill>
              <a:srgbClr val="0D9B85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939398" y="5495489"/>
            <a:ext cx="609600" cy="533400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0" y="0"/>
                  </a:moveTo>
                  <a:lnTo>
                    <a:pt x="812800" y="0"/>
                  </a:lnTo>
                  <a:lnTo>
                    <a:pt x="812800" y="711200"/>
                  </a:lnTo>
                  <a:lnTo>
                    <a:pt x="0" y="71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999903" y="7467600"/>
            <a:ext cx="561975" cy="476250"/>
            <a:chOff x="0" y="0"/>
            <a:chExt cx="749300" cy="63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9300" cy="635000"/>
            </a:xfrm>
            <a:custGeom>
              <a:avLst/>
              <a:gdLst/>
              <a:ahLst/>
              <a:cxnLst/>
              <a:rect l="l" t="t" r="r" b="b"/>
              <a:pathLst>
                <a:path w="749300" h="635000">
                  <a:moveTo>
                    <a:pt x="0" y="0"/>
                  </a:moveTo>
                  <a:lnTo>
                    <a:pt x="749300" y="0"/>
                  </a:lnTo>
                  <a:lnTo>
                    <a:pt x="749300" y="635000"/>
                  </a:lnTo>
                  <a:lnTo>
                    <a:pt x="0" y="63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5377278" y="305658"/>
            <a:ext cx="2657475" cy="2657475"/>
            <a:chOff x="0" y="0"/>
            <a:chExt cx="3543300" cy="35433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43300" cy="3543300"/>
            </a:xfrm>
            <a:custGeom>
              <a:avLst/>
              <a:gdLst/>
              <a:ahLst/>
              <a:cxnLst/>
              <a:rect l="l" t="t" r="r" b="b"/>
              <a:pathLst>
                <a:path w="3543300" h="3543300">
                  <a:moveTo>
                    <a:pt x="0" y="0"/>
                  </a:moveTo>
                  <a:lnTo>
                    <a:pt x="3543300" y="0"/>
                  </a:lnTo>
                  <a:lnTo>
                    <a:pt x="3543300" y="3543300"/>
                  </a:lnTo>
                  <a:lnTo>
                    <a:pt x="0" y="3543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430912" y="1316633"/>
            <a:ext cx="11959590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20"/>
              </a:lnSpc>
            </a:pPr>
            <a:r>
              <a:rPr lang="en-US" sz="7850" b="1" spc="-10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Muchas Gracias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1694" y="3541077"/>
            <a:ext cx="1171130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850" spc="49" dirty="0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Si </a:t>
            </a:r>
            <a:r>
              <a:rPr lang="en-US" sz="2850" spc="49" dirty="0" err="1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tiene</a:t>
            </a:r>
            <a:r>
              <a:rPr lang="en-US" sz="2850" spc="49" dirty="0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 </a:t>
            </a:r>
            <a:r>
              <a:rPr lang="en-US" sz="2850" spc="49" dirty="0" err="1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dudas</a:t>
            </a:r>
            <a:r>
              <a:rPr lang="en-US" sz="2850" spc="49" dirty="0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, </a:t>
            </a:r>
            <a:r>
              <a:rPr lang="en-US" sz="2850" spc="49" dirty="0" err="1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póngase</a:t>
            </a:r>
            <a:r>
              <a:rPr lang="en-US" sz="2850" spc="49" dirty="0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 </a:t>
            </a:r>
            <a:r>
              <a:rPr lang="en-US" sz="2850" spc="49" dirty="0" err="1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en</a:t>
            </a:r>
            <a:r>
              <a:rPr lang="en-US" sz="2850" spc="49" dirty="0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 </a:t>
            </a:r>
            <a:r>
              <a:rPr lang="en-US" sz="2850" spc="49" dirty="0" err="1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contacto</a:t>
            </a:r>
            <a:r>
              <a:rPr lang="en-US" sz="2850" spc="49" dirty="0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 con </a:t>
            </a:r>
            <a:r>
              <a:rPr lang="en-US" sz="2850" spc="49" dirty="0" err="1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nuestro</a:t>
            </a:r>
            <a:r>
              <a:rPr lang="en-US" sz="2850" spc="49" dirty="0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 </a:t>
            </a:r>
            <a:r>
              <a:rPr lang="en-US" sz="2850" spc="49" dirty="0" err="1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equipo</a:t>
            </a:r>
            <a:r>
              <a:rPr lang="en-US" sz="2850" spc="49" dirty="0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.</a:t>
            </a:r>
          </a:p>
          <a:p>
            <a:pPr algn="l">
              <a:lnSpc>
                <a:spcPts val="2940"/>
              </a:lnSpc>
            </a:pPr>
            <a:r>
              <a:rPr lang="en-US" sz="2450" b="1" spc="-6" dirty="0" err="1">
                <a:solidFill>
                  <a:srgbClr val="3A3939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Nombre</a:t>
            </a:r>
            <a:endParaRPr lang="en-US" sz="2450" b="1" spc="-6" dirty="0">
              <a:solidFill>
                <a:srgbClr val="3A3939"/>
              </a:solidFill>
              <a:latin typeface="DejaVu Sans Bold"/>
              <a:ea typeface="DejaVu Sans Bold"/>
              <a:cs typeface="DejaVu Sans Bold"/>
              <a:sym typeface="DejaVu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803199" y="5461021"/>
            <a:ext cx="4998769" cy="59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3600" spc="38" dirty="0">
                <a:solidFill>
                  <a:srgbClr val="3A3939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macano@utp.edu.co 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579476" y="5744040"/>
            <a:ext cx="2639695" cy="152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800" spc="-68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FOTO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471036" y="7467600"/>
            <a:ext cx="2563717" cy="2670373"/>
          </a:xfrm>
          <a:custGeom>
            <a:avLst/>
            <a:gdLst/>
            <a:ahLst/>
            <a:cxnLst/>
            <a:rect l="l" t="t" r="r" b="b"/>
            <a:pathLst>
              <a:path w="2563717" h="2670373">
                <a:moveTo>
                  <a:pt x="0" y="0"/>
                </a:moveTo>
                <a:lnTo>
                  <a:pt x="2563717" y="0"/>
                </a:lnTo>
                <a:lnTo>
                  <a:pt x="2563717" y="2670373"/>
                </a:lnTo>
                <a:lnTo>
                  <a:pt x="0" y="26703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406"/>
            </a:stretch>
          </a:blipFill>
        </p:spPr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B5E402E-8AAE-4F17-83E8-787C1F76906B}"/>
              </a:ext>
            </a:extLst>
          </p:cNvPr>
          <p:cNvSpPr/>
          <p:nvPr/>
        </p:nvSpPr>
        <p:spPr>
          <a:xfrm>
            <a:off x="4727764" y="7473983"/>
            <a:ext cx="5232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dirty="0"/>
              <a:t>https://academia.utp.edu.co/facies-utp/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1F3EAD5-4692-4D94-A4F3-DC16C0977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568" y="4982392"/>
            <a:ext cx="2112362" cy="33519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3009900"/>
            <a:ext cx="18288000" cy="5229225"/>
            <a:chOff x="0" y="0"/>
            <a:chExt cx="24384000" cy="6972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6972300"/>
            </a:xfrm>
            <a:custGeom>
              <a:avLst/>
              <a:gdLst/>
              <a:ahLst/>
              <a:cxnLst/>
              <a:rect l="l" t="t" r="r" b="b"/>
              <a:pathLst>
                <a:path w="24384000" h="6972300">
                  <a:moveTo>
                    <a:pt x="24384000" y="0"/>
                  </a:moveTo>
                  <a:lnTo>
                    <a:pt x="0" y="0"/>
                  </a:lnTo>
                  <a:lnTo>
                    <a:pt x="0" y="6972300"/>
                  </a:lnTo>
                  <a:lnTo>
                    <a:pt x="24384000" y="69723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004940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048250" y="8658225"/>
            <a:ext cx="8429625" cy="1200150"/>
            <a:chOff x="0" y="0"/>
            <a:chExt cx="11239500" cy="1600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39500" cy="1600200"/>
            </a:xfrm>
            <a:custGeom>
              <a:avLst/>
              <a:gdLst/>
              <a:ahLst/>
              <a:cxnLst/>
              <a:rect l="l" t="t" r="r" b="b"/>
              <a:pathLst>
                <a:path w="11239500" h="1600200">
                  <a:moveTo>
                    <a:pt x="0" y="0"/>
                  </a:moveTo>
                  <a:lnTo>
                    <a:pt x="11239500" y="0"/>
                  </a:lnTo>
                  <a:lnTo>
                    <a:pt x="11239500" y="1600200"/>
                  </a:lnTo>
                  <a:lnTo>
                    <a:pt x="0" y="1600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5345717" y="0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5" y="0"/>
                </a:lnTo>
                <a:lnTo>
                  <a:pt x="2732135" y="2845798"/>
                </a:lnTo>
                <a:lnTo>
                  <a:pt x="0" y="2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40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42653" y="3460269"/>
            <a:ext cx="14935200" cy="5578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00"/>
              </a:lnSpc>
            </a:pPr>
            <a:r>
              <a:rPr lang="en-US" sz="7250" b="1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Semillero</a:t>
            </a:r>
            <a:r>
              <a:rPr lang="en-US" sz="7250" b="1" dirty="0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sz="7250" b="1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investigación</a:t>
            </a:r>
            <a:r>
              <a:rPr lang="en-US" sz="7250" b="1" dirty="0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 FACIES-UTP</a:t>
            </a:r>
          </a:p>
          <a:p>
            <a:pPr>
              <a:lnSpc>
                <a:spcPts val="8700"/>
              </a:lnSpc>
            </a:pPr>
            <a:r>
              <a:rPr lang="es-CO" sz="8000" dirty="0">
                <a:hlinkClick r:id="rId4"/>
              </a:rPr>
              <a:t>https://vicerrectorias.utp.edu.co/viie/integrantes/139/grupo</a:t>
            </a:r>
            <a:endParaRPr lang="es-CO" sz="8000" dirty="0"/>
          </a:p>
          <a:p>
            <a:pPr algn="l">
              <a:lnSpc>
                <a:spcPts val="8700"/>
              </a:lnSpc>
            </a:pPr>
            <a:endParaRPr lang="en-US" sz="7250" b="1" dirty="0">
              <a:solidFill>
                <a:srgbClr val="F4F4F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049796B-E017-41C6-A036-3AC3F3A74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914808"/>
            <a:ext cx="2112362" cy="3351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6535" y="606996"/>
            <a:ext cx="12344400" cy="1714500"/>
          </a:xfrm>
        </p:spPr>
        <p:txBody>
          <a:bodyPr/>
          <a:lstStyle/>
          <a:p>
            <a:pPr algn="ctr"/>
            <a:r>
              <a:rPr lang="es-MX" dirty="0"/>
              <a:t>H</a:t>
            </a:r>
            <a:r>
              <a:rPr lang="es-CO" dirty="0"/>
              <a:t>ISTORIA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71800" y="1714500"/>
            <a:ext cx="12344400" cy="80662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16D68A-F4DC-4A2E-AE92-B2C594B62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879" y="1752600"/>
            <a:ext cx="6873025" cy="5087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30AD86-3855-4259-BC78-2BC801300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6840156"/>
            <a:ext cx="13716000" cy="34512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C43A267-6D48-4EA5-AAE7-32984A048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1752600"/>
            <a:ext cx="6873025" cy="51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1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82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82312"/>
            <a:ext cx="18288000" cy="3143250"/>
            <a:chOff x="0" y="0"/>
            <a:chExt cx="24384000" cy="4191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4191000"/>
            </a:xfrm>
            <a:custGeom>
              <a:avLst/>
              <a:gdLst/>
              <a:ahLst/>
              <a:cxnLst/>
              <a:rect l="l" t="t" r="r" b="b"/>
              <a:pathLst>
                <a:path w="24384000" h="4191000">
                  <a:moveTo>
                    <a:pt x="0" y="0"/>
                  </a:moveTo>
                  <a:lnTo>
                    <a:pt x="0" y="4191000"/>
                  </a:lnTo>
                  <a:lnTo>
                    <a:pt x="24384000" y="4191000"/>
                  </a:lnTo>
                  <a:lnTo>
                    <a:pt x="24384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49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133975" y="9153525"/>
            <a:ext cx="7991475" cy="904875"/>
            <a:chOff x="0" y="0"/>
            <a:chExt cx="10655300" cy="1206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55300" cy="1206500"/>
            </a:xfrm>
            <a:custGeom>
              <a:avLst/>
              <a:gdLst/>
              <a:ahLst/>
              <a:cxnLst/>
              <a:rect l="l" t="t" r="r" b="b"/>
              <a:pathLst>
                <a:path w="10655300" h="1206500">
                  <a:moveTo>
                    <a:pt x="0" y="0"/>
                  </a:moveTo>
                  <a:lnTo>
                    <a:pt x="10655300" y="0"/>
                  </a:lnTo>
                  <a:lnTo>
                    <a:pt x="10655300" y="1206500"/>
                  </a:lnTo>
                  <a:lnTo>
                    <a:pt x="0" y="1206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620250" y="8467725"/>
            <a:ext cx="3514725" cy="180975"/>
            <a:chOff x="0" y="0"/>
            <a:chExt cx="4686300" cy="241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86300" cy="241300"/>
            </a:xfrm>
            <a:custGeom>
              <a:avLst/>
              <a:gdLst/>
              <a:ahLst/>
              <a:cxnLst/>
              <a:rect l="l" t="t" r="r" b="b"/>
              <a:pathLst>
                <a:path w="4686300" h="241300">
                  <a:moveTo>
                    <a:pt x="4686300" y="0"/>
                  </a:moveTo>
                  <a:lnTo>
                    <a:pt x="0" y="0"/>
                  </a:lnTo>
                  <a:lnTo>
                    <a:pt x="0" y="241300"/>
                  </a:lnTo>
                  <a:lnTo>
                    <a:pt x="4686300" y="241300"/>
                  </a:lnTo>
                  <a:lnTo>
                    <a:pt x="4686300" y="0"/>
                  </a:lnTo>
                  <a:close/>
                </a:path>
              </a:pathLst>
            </a:custGeom>
            <a:solidFill>
              <a:srgbClr val="05846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620250" y="3924300"/>
            <a:ext cx="6534150" cy="4724400"/>
            <a:chOff x="0" y="0"/>
            <a:chExt cx="4686300" cy="60579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86300" cy="6057900"/>
            </a:xfrm>
            <a:custGeom>
              <a:avLst/>
              <a:gdLst/>
              <a:ahLst/>
              <a:cxnLst/>
              <a:rect l="l" t="t" r="r" b="b"/>
              <a:pathLst>
                <a:path w="4686300" h="6057900">
                  <a:moveTo>
                    <a:pt x="4686300" y="0"/>
                  </a:moveTo>
                  <a:lnTo>
                    <a:pt x="0" y="0"/>
                  </a:lnTo>
                  <a:lnTo>
                    <a:pt x="0" y="6057900"/>
                  </a:lnTo>
                  <a:lnTo>
                    <a:pt x="4686300" y="6057900"/>
                  </a:lnTo>
                  <a:lnTo>
                    <a:pt x="4686300" y="0"/>
                  </a:lnTo>
                  <a:close/>
                </a:path>
              </a:pathLst>
            </a:custGeom>
            <a:solidFill>
              <a:srgbClr val="00554D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65580" y="1055369"/>
            <a:ext cx="11959590" cy="91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59"/>
              </a:lnSpc>
            </a:pPr>
            <a:r>
              <a:rPr lang="en-US" sz="604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Margarita María Cano </a:t>
            </a:r>
            <a:r>
              <a:rPr lang="en-US" sz="6049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Echeverri</a:t>
            </a:r>
            <a:endParaRPr lang="en-US" sz="6049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1487" y="4262168"/>
            <a:ext cx="7991475" cy="4997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3200" dirty="0"/>
              <a:t>Tecnóloga en Recreación Dirigida.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3200" dirty="0"/>
              <a:t>Licenciada en Áreas Técnicas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3200" dirty="0"/>
              <a:t>Especialista en Pedagogía y Desarrollo Humano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3200" dirty="0"/>
              <a:t>Magíster en Educación y Desarrollo Humano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3200" dirty="0"/>
              <a:t>Doctora en Ciencias Sociales Niñez y Juventud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MX" sz="3200" dirty="0"/>
              <a:t>D</a:t>
            </a:r>
            <a:r>
              <a:rPr lang="es-CO" sz="3200" dirty="0" err="1"/>
              <a:t>iplomada</a:t>
            </a:r>
            <a:r>
              <a:rPr lang="es-CO" sz="3200" dirty="0"/>
              <a:t> en Ética y Capital Social de la OEA</a:t>
            </a:r>
          </a:p>
          <a:p>
            <a:pPr marL="571500" indent="-571500">
              <a:lnSpc>
                <a:spcPts val="432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A393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4320"/>
              </a:lnSpc>
            </a:pPr>
            <a:endParaRPr lang="en-US" sz="3200" dirty="0">
              <a:solidFill>
                <a:srgbClr val="3A39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620250" y="3914775"/>
            <a:ext cx="3514725" cy="4072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endParaRPr lang="en-US" sz="2400" b="1" spc="-6" dirty="0">
              <a:solidFill>
                <a:srgbClr val="F4F4F4"/>
              </a:solidFill>
              <a:latin typeface="DejaVu Sans Bold"/>
              <a:ea typeface="DejaVu Sans Bold"/>
              <a:cs typeface="DejaVu Sans Bold"/>
              <a:sym typeface="DejaVu Sans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407040" y="672601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5" y="0"/>
                </a:lnTo>
                <a:lnTo>
                  <a:pt x="2732135" y="2845798"/>
                </a:lnTo>
                <a:lnTo>
                  <a:pt x="0" y="2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406"/>
            </a:stretch>
          </a:blipFill>
        </p:spPr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DF49D62-BCF1-4EA3-B8DB-905A00331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5" y="4209010"/>
            <a:ext cx="5075779" cy="4381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962275" y="6562725"/>
            <a:ext cx="4876800" cy="781050"/>
            <a:chOff x="0" y="0"/>
            <a:chExt cx="6502400" cy="1041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02400" cy="1041400"/>
            </a:xfrm>
            <a:custGeom>
              <a:avLst/>
              <a:gdLst/>
              <a:ahLst/>
              <a:cxnLst/>
              <a:rect l="l" t="t" r="r" b="b"/>
              <a:pathLst>
                <a:path w="6502400" h="1041400">
                  <a:moveTo>
                    <a:pt x="0" y="0"/>
                  </a:moveTo>
                  <a:lnTo>
                    <a:pt x="6502400" y="0"/>
                  </a:lnTo>
                  <a:lnTo>
                    <a:pt x="6502400" y="1041400"/>
                  </a:lnTo>
                  <a:lnTo>
                    <a:pt x="0" y="104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09" b="-60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000375" y="3562350"/>
            <a:ext cx="4886325" cy="2962275"/>
            <a:chOff x="0" y="0"/>
            <a:chExt cx="6515100" cy="3949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15227" cy="3949827"/>
            </a:xfrm>
            <a:custGeom>
              <a:avLst/>
              <a:gdLst/>
              <a:ahLst/>
              <a:cxnLst/>
              <a:rect l="l" t="t" r="r" b="b"/>
              <a:pathLst>
                <a:path w="6515227" h="3949827">
                  <a:moveTo>
                    <a:pt x="6368669" y="0"/>
                  </a:moveTo>
                  <a:lnTo>
                    <a:pt x="146431" y="0"/>
                  </a:lnTo>
                  <a:lnTo>
                    <a:pt x="89408" y="11557"/>
                  </a:lnTo>
                  <a:lnTo>
                    <a:pt x="42926" y="42799"/>
                  </a:lnTo>
                  <a:lnTo>
                    <a:pt x="11557" y="89281"/>
                  </a:lnTo>
                  <a:lnTo>
                    <a:pt x="0" y="146177"/>
                  </a:lnTo>
                  <a:lnTo>
                    <a:pt x="0" y="3803523"/>
                  </a:lnTo>
                  <a:lnTo>
                    <a:pt x="11557" y="3860419"/>
                  </a:lnTo>
                  <a:lnTo>
                    <a:pt x="42926" y="3906901"/>
                  </a:lnTo>
                  <a:lnTo>
                    <a:pt x="89535" y="3938270"/>
                  </a:lnTo>
                  <a:lnTo>
                    <a:pt x="146558" y="3949827"/>
                  </a:lnTo>
                  <a:lnTo>
                    <a:pt x="6368669" y="3949827"/>
                  </a:lnTo>
                  <a:lnTo>
                    <a:pt x="6425692" y="3938270"/>
                  </a:lnTo>
                  <a:lnTo>
                    <a:pt x="6472301" y="3906901"/>
                  </a:lnTo>
                  <a:lnTo>
                    <a:pt x="6503670" y="3860419"/>
                  </a:lnTo>
                  <a:lnTo>
                    <a:pt x="6515227" y="3803523"/>
                  </a:lnTo>
                  <a:lnTo>
                    <a:pt x="6515227" y="146177"/>
                  </a:lnTo>
                  <a:lnTo>
                    <a:pt x="6503670" y="89281"/>
                  </a:lnTo>
                  <a:lnTo>
                    <a:pt x="6472301" y="42799"/>
                  </a:lnTo>
                  <a:lnTo>
                    <a:pt x="6425692" y="11557"/>
                  </a:lnTo>
                  <a:lnTo>
                    <a:pt x="6368669" y="0"/>
                  </a:lnTo>
                  <a:close/>
                </a:path>
              </a:pathLst>
            </a:custGeom>
            <a:solidFill>
              <a:srgbClr val="004940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581525" y="2581275"/>
            <a:ext cx="2076450" cy="2076450"/>
            <a:chOff x="0" y="0"/>
            <a:chExt cx="2768600" cy="2768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68600" cy="2768600"/>
            </a:xfrm>
            <a:custGeom>
              <a:avLst/>
              <a:gdLst/>
              <a:ahLst/>
              <a:cxnLst/>
              <a:rect l="l" t="t" r="r" b="b"/>
              <a:pathLst>
                <a:path w="2768600" h="2768600">
                  <a:moveTo>
                    <a:pt x="0" y="0"/>
                  </a:moveTo>
                  <a:lnTo>
                    <a:pt x="2768600" y="0"/>
                  </a:lnTo>
                  <a:lnTo>
                    <a:pt x="2768600" y="2768600"/>
                  </a:lnTo>
                  <a:lnTo>
                    <a:pt x="0" y="2768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601075" y="7724775"/>
            <a:ext cx="6800850" cy="676275"/>
            <a:chOff x="0" y="0"/>
            <a:chExt cx="9067800" cy="901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67800" cy="901700"/>
            </a:xfrm>
            <a:custGeom>
              <a:avLst/>
              <a:gdLst/>
              <a:ahLst/>
              <a:cxnLst/>
              <a:rect l="l" t="t" r="r" b="b"/>
              <a:pathLst>
                <a:path w="9067800" h="901700">
                  <a:moveTo>
                    <a:pt x="0" y="0"/>
                  </a:moveTo>
                  <a:lnTo>
                    <a:pt x="9067800" y="0"/>
                  </a:lnTo>
                  <a:lnTo>
                    <a:pt x="9067800" y="901700"/>
                  </a:lnTo>
                  <a:lnTo>
                    <a:pt x="0" y="901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566" b="-6566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601075" y="0"/>
            <a:ext cx="9686925" cy="7667625"/>
          </a:xfrm>
          <a:custGeom>
            <a:avLst/>
            <a:gdLst/>
            <a:ahLst/>
            <a:cxnLst/>
            <a:rect l="l" t="t" r="r" b="b"/>
            <a:pathLst>
              <a:path w="9686925" h="7667625">
                <a:moveTo>
                  <a:pt x="0" y="0"/>
                </a:moveTo>
                <a:lnTo>
                  <a:pt x="9686925" y="0"/>
                </a:lnTo>
                <a:lnTo>
                  <a:pt x="9686925" y="7667625"/>
                </a:lnTo>
                <a:lnTo>
                  <a:pt x="0" y="7667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0500" y="7658100"/>
            <a:ext cx="4949190" cy="2819400"/>
          </a:xfrm>
          <a:custGeom>
            <a:avLst/>
            <a:gdLst/>
            <a:ahLst/>
            <a:cxnLst/>
            <a:rect l="l" t="t" r="r" b="b"/>
            <a:pathLst>
              <a:path w="4949190" h="2819400">
                <a:moveTo>
                  <a:pt x="0" y="0"/>
                </a:moveTo>
                <a:lnTo>
                  <a:pt x="4949190" y="0"/>
                </a:lnTo>
                <a:lnTo>
                  <a:pt x="4949190" y="2819400"/>
                </a:lnTo>
                <a:lnTo>
                  <a:pt x="0" y="281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925425" y="-190500"/>
            <a:ext cx="5553075" cy="3533775"/>
            <a:chOff x="0" y="0"/>
            <a:chExt cx="7404100" cy="4711700"/>
          </a:xfrm>
        </p:grpSpPr>
        <p:sp>
          <p:nvSpPr>
            <p:cNvPr id="15" name="Freeform 15"/>
            <p:cNvSpPr/>
            <p:nvPr/>
          </p:nvSpPr>
          <p:spPr>
            <a:xfrm>
              <a:off x="74422" y="74422"/>
              <a:ext cx="7255256" cy="4662043"/>
            </a:xfrm>
            <a:custGeom>
              <a:avLst/>
              <a:gdLst/>
              <a:ahLst/>
              <a:cxnLst/>
              <a:rect l="l" t="t" r="r" b="b"/>
              <a:pathLst>
                <a:path w="7255256" h="4662043">
                  <a:moveTo>
                    <a:pt x="7255256" y="1870456"/>
                  </a:moveTo>
                  <a:lnTo>
                    <a:pt x="4562856" y="4562856"/>
                  </a:lnTo>
                  <a:cubicBezTo>
                    <a:pt x="4463669" y="4662043"/>
                    <a:pt x="4302887" y="4662043"/>
                    <a:pt x="4203700" y="4562856"/>
                  </a:cubicBezTo>
                  <a:lnTo>
                    <a:pt x="0" y="359156"/>
                  </a:lnTo>
                  <a:lnTo>
                    <a:pt x="359156" y="0"/>
                  </a:lnTo>
                  <a:lnTo>
                    <a:pt x="4562856" y="4203700"/>
                  </a:lnTo>
                  <a:lnTo>
                    <a:pt x="4383278" y="4383278"/>
                  </a:lnTo>
                  <a:lnTo>
                    <a:pt x="4203700" y="4203700"/>
                  </a:lnTo>
                  <a:lnTo>
                    <a:pt x="6896100" y="1511300"/>
                  </a:lnTo>
                  <a:close/>
                </a:path>
              </a:pathLst>
            </a:custGeom>
            <a:solidFill>
              <a:srgbClr val="095D40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886450" y="8724900"/>
            <a:ext cx="7477125" cy="1066800"/>
            <a:chOff x="0" y="0"/>
            <a:chExt cx="9969500" cy="142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969500" cy="1422400"/>
            </a:xfrm>
            <a:custGeom>
              <a:avLst/>
              <a:gdLst/>
              <a:ahLst/>
              <a:cxnLst/>
              <a:rect l="l" t="t" r="r" b="b"/>
              <a:pathLst>
                <a:path w="9969500" h="1422400">
                  <a:moveTo>
                    <a:pt x="0" y="0"/>
                  </a:moveTo>
                  <a:lnTo>
                    <a:pt x="9969500" y="0"/>
                  </a:lnTo>
                  <a:lnTo>
                    <a:pt x="9969500" y="1422400"/>
                  </a:lnTo>
                  <a:lnTo>
                    <a:pt x="0" y="1422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465580" y="1322005"/>
            <a:ext cx="11959590" cy="1812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spc="-10">
                <a:solidFill>
                  <a:srgbClr val="004940"/>
                </a:solidFill>
                <a:latin typeface="Arial Bold"/>
                <a:ea typeface="Arial Bold"/>
                <a:cs typeface="Arial Bold"/>
                <a:sym typeface="Arial Bold"/>
              </a:rPr>
              <a:t>Asistencia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51250" y="4638675"/>
            <a:ext cx="3503929" cy="154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rPr>
              <a:t>Gran sesión de</a:t>
            </a:r>
          </a:p>
          <a:p>
            <a:pPr algn="l">
              <a:lnSpc>
                <a:spcPts val="4320"/>
              </a:lnSpc>
            </a:pPr>
            <a:r>
              <a:rPr lang="en-US" sz="3600" spc="-14">
                <a:solidFill>
                  <a:srgbClr val="F4F4F4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semilleros CDR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08359" y="4379277"/>
            <a:ext cx="1996439" cy="35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endParaRPr lang="en-US" sz="2400" spc="-121" dirty="0">
              <a:solidFill>
                <a:srgbClr val="F4F4F4"/>
              </a:solidFill>
              <a:latin typeface="DejaVu Sans Light"/>
              <a:ea typeface="DejaVu Sans Light"/>
              <a:cs typeface="DejaVu Sans Light"/>
              <a:sym typeface="DejaVu Sans Light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5401925" y="153488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6" y="0"/>
                </a:lnTo>
                <a:lnTo>
                  <a:pt x="2732136" y="2845799"/>
                </a:lnTo>
                <a:lnTo>
                  <a:pt x="0" y="28457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406"/>
            </a:stretch>
          </a:blipFill>
        </p:spPr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45E3DDC-0A70-4F1F-BDB5-26FBAE99AD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649" y="2809875"/>
            <a:ext cx="4667250" cy="46672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5791200" cy="10287000"/>
            <a:chOff x="0" y="0"/>
            <a:chExt cx="77216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21600" cy="13716000"/>
            </a:xfrm>
            <a:custGeom>
              <a:avLst/>
              <a:gdLst/>
              <a:ahLst/>
              <a:cxnLst/>
              <a:rect l="l" t="t" r="r" b="b"/>
              <a:pathLst>
                <a:path w="7721600" h="13716000">
                  <a:moveTo>
                    <a:pt x="7721600" y="13716000"/>
                  </a:moveTo>
                  <a:lnTo>
                    <a:pt x="7721600" y="0"/>
                  </a:lnTo>
                  <a:lnTo>
                    <a:pt x="0" y="0"/>
                  </a:lnTo>
                  <a:lnTo>
                    <a:pt x="0" y="13716000"/>
                  </a:lnTo>
                  <a:lnTo>
                    <a:pt x="7721600" y="13716000"/>
                  </a:lnTo>
                  <a:close/>
                </a:path>
              </a:pathLst>
            </a:custGeom>
            <a:solidFill>
              <a:srgbClr val="00544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8200" y="3636818"/>
            <a:ext cx="3434079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6349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Objetivo</a:t>
            </a:r>
            <a:endParaRPr lang="en-US" sz="6349" b="1" spc="-10" dirty="0">
              <a:solidFill>
                <a:srgbClr val="F4F4F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77000" y="3619500"/>
            <a:ext cx="10638409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s-CO" sz="4800" dirty="0">
                <a:ln>
                  <a:solidFill>
                    <a:schemeClr val="accent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Promover la formación de investigadores y desarrollar el espíritu investigativo, de los estudiante pertenecientes al Grupo de Recreación FACIES-UTP; aplicando diversas estrategias metodológicas sobre las áreas de la recreación</a:t>
            </a:r>
          </a:p>
          <a:p>
            <a:pPr algn="l">
              <a:lnSpc>
                <a:spcPts val="5040"/>
              </a:lnSpc>
            </a:pPr>
            <a:endParaRPr lang="en-US" sz="4400" b="1" spc="-10" dirty="0">
              <a:solidFill>
                <a:srgbClr val="00494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345717" y="0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5" y="0"/>
                </a:lnTo>
                <a:lnTo>
                  <a:pt x="2732135" y="2845798"/>
                </a:lnTo>
                <a:lnTo>
                  <a:pt x="0" y="2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06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5791200" cy="10287000"/>
            <a:chOff x="0" y="0"/>
            <a:chExt cx="77216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21600" cy="13716000"/>
            </a:xfrm>
            <a:custGeom>
              <a:avLst/>
              <a:gdLst/>
              <a:ahLst/>
              <a:cxnLst/>
              <a:rect l="l" t="t" r="r" b="b"/>
              <a:pathLst>
                <a:path w="7721600" h="13716000">
                  <a:moveTo>
                    <a:pt x="7721600" y="13716000"/>
                  </a:moveTo>
                  <a:lnTo>
                    <a:pt x="7721600" y="0"/>
                  </a:lnTo>
                  <a:lnTo>
                    <a:pt x="0" y="0"/>
                  </a:lnTo>
                  <a:lnTo>
                    <a:pt x="0" y="13716000"/>
                  </a:lnTo>
                  <a:lnTo>
                    <a:pt x="7721600" y="13716000"/>
                  </a:lnTo>
                  <a:close/>
                </a:path>
              </a:pathLst>
            </a:custGeom>
            <a:solidFill>
              <a:srgbClr val="00544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57200" y="2845798"/>
            <a:ext cx="3431338" cy="1846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Lineas</a:t>
            </a:r>
            <a:r>
              <a:rPr lang="en-US" sz="4000" b="1" spc="-10" dirty="0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investigación</a:t>
            </a:r>
            <a:endParaRPr lang="en-US" sz="4000" b="1" spc="-10" dirty="0">
              <a:solidFill>
                <a:srgbClr val="F4F4F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345717" y="0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5" y="0"/>
                </a:lnTo>
                <a:lnTo>
                  <a:pt x="2732135" y="2845798"/>
                </a:lnTo>
                <a:lnTo>
                  <a:pt x="0" y="2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06"/>
            </a:stretch>
          </a:blipFill>
        </p:spPr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166DA93-6ACB-42A1-AD4F-A5C31C3BA253}"/>
              </a:ext>
            </a:extLst>
          </p:cNvPr>
          <p:cNvGraphicFramePr>
            <a:graphicFrameLocks noGrp="1"/>
          </p:cNvGraphicFramePr>
          <p:nvPr/>
        </p:nvGraphicFramePr>
        <p:xfrm>
          <a:off x="6269182" y="2552700"/>
          <a:ext cx="10903679" cy="5723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14248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marR="0" indent="-5715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484275C2-F5FB-4433-B9D7-DD704F8E6B41}"/>
              </a:ext>
            </a:extLst>
          </p:cNvPr>
          <p:cNvSpPr/>
          <p:nvPr/>
        </p:nvSpPr>
        <p:spPr>
          <a:xfrm>
            <a:off x="7772400" y="1979161"/>
            <a:ext cx="7310343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s-CO" sz="5400" b="1" dirty="0">
                <a:ln>
                  <a:solidFill>
                    <a:schemeClr val="accent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Tiempo Libre y ocio</a:t>
            </a:r>
          </a:p>
        </p:txBody>
      </p:sp>
      <p:pic>
        <p:nvPicPr>
          <p:cNvPr id="16" name="Picture 1" descr="trompo5">
            <a:extLst>
              <a:ext uri="{FF2B5EF4-FFF2-40B4-BE49-F238E27FC236}">
                <a16:creationId xmlns:a16="http://schemas.microsoft.com/office/drawing/2014/main" id="{CE8CD1E8-68E4-4123-B3D9-5C4681133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56" y="5083860"/>
            <a:ext cx="5278200" cy="39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7121587-19BB-4872-BD45-D6F666FC7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7396" y="5083860"/>
            <a:ext cx="5279173" cy="39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7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5791200" cy="10287000"/>
            <a:chOff x="0" y="0"/>
            <a:chExt cx="77216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21600" cy="13716000"/>
            </a:xfrm>
            <a:custGeom>
              <a:avLst/>
              <a:gdLst/>
              <a:ahLst/>
              <a:cxnLst/>
              <a:rect l="l" t="t" r="r" b="b"/>
              <a:pathLst>
                <a:path w="7721600" h="13716000">
                  <a:moveTo>
                    <a:pt x="7721600" y="13716000"/>
                  </a:moveTo>
                  <a:lnTo>
                    <a:pt x="7721600" y="0"/>
                  </a:lnTo>
                  <a:lnTo>
                    <a:pt x="0" y="0"/>
                  </a:lnTo>
                  <a:lnTo>
                    <a:pt x="0" y="13716000"/>
                  </a:lnTo>
                  <a:lnTo>
                    <a:pt x="7721600" y="13716000"/>
                  </a:lnTo>
                  <a:close/>
                </a:path>
              </a:pathLst>
            </a:custGeom>
            <a:solidFill>
              <a:srgbClr val="00544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57200" y="2845798"/>
            <a:ext cx="3431338" cy="1846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Lineas</a:t>
            </a:r>
            <a:r>
              <a:rPr lang="en-US" sz="4000" b="1" spc="-10" dirty="0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investigación</a:t>
            </a:r>
            <a:endParaRPr lang="en-US" sz="4000" b="1" spc="-10" dirty="0">
              <a:solidFill>
                <a:srgbClr val="F4F4F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345717" y="0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5" y="0"/>
                </a:lnTo>
                <a:lnTo>
                  <a:pt x="2732135" y="2845798"/>
                </a:lnTo>
                <a:lnTo>
                  <a:pt x="0" y="2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06"/>
            </a:stretch>
          </a:blipFill>
        </p:spPr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166DA93-6ACB-42A1-AD4F-A5C31C3BA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788875"/>
              </p:ext>
            </p:extLst>
          </p:nvPr>
        </p:nvGraphicFramePr>
        <p:xfrm>
          <a:off x="6269182" y="2552700"/>
          <a:ext cx="10903679" cy="5723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14248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CO" sz="5400" b="1" kern="1200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Convivencia escolar y estrategias lúdicas.</a:t>
                      </a: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marR="0" indent="-5715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4B402860-98AD-493A-BBFD-3E962C1E4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109" y="4957589"/>
            <a:ext cx="5285267" cy="393741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EE0A4A4-83E5-4AAA-A19B-838A8DDED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90" y="4914900"/>
            <a:ext cx="5130695" cy="38453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5791200" cy="10287000"/>
            <a:chOff x="0" y="0"/>
            <a:chExt cx="77216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21600" cy="13716000"/>
            </a:xfrm>
            <a:custGeom>
              <a:avLst/>
              <a:gdLst/>
              <a:ahLst/>
              <a:cxnLst/>
              <a:rect l="l" t="t" r="r" b="b"/>
              <a:pathLst>
                <a:path w="7721600" h="13716000">
                  <a:moveTo>
                    <a:pt x="7721600" y="13716000"/>
                  </a:moveTo>
                  <a:lnTo>
                    <a:pt x="7721600" y="0"/>
                  </a:lnTo>
                  <a:lnTo>
                    <a:pt x="0" y="0"/>
                  </a:lnTo>
                  <a:lnTo>
                    <a:pt x="0" y="13716000"/>
                  </a:lnTo>
                  <a:lnTo>
                    <a:pt x="7721600" y="13716000"/>
                  </a:lnTo>
                  <a:close/>
                </a:path>
              </a:pathLst>
            </a:custGeom>
            <a:solidFill>
              <a:srgbClr val="00544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57200" y="2845798"/>
            <a:ext cx="3431338" cy="1846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Lineas</a:t>
            </a:r>
            <a:r>
              <a:rPr lang="en-US" sz="4000" b="1" spc="-10" dirty="0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sz="4000" b="1" spc="-10" dirty="0" err="1">
                <a:solidFill>
                  <a:srgbClr val="F4F4F4"/>
                </a:solidFill>
                <a:latin typeface="Arial Bold"/>
                <a:ea typeface="Arial Bold"/>
                <a:cs typeface="Arial Bold"/>
                <a:sym typeface="Arial Bold"/>
              </a:rPr>
              <a:t>investigación</a:t>
            </a:r>
            <a:endParaRPr lang="en-US" sz="4000" b="1" spc="-10" dirty="0">
              <a:solidFill>
                <a:srgbClr val="F4F4F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345717" y="0"/>
            <a:ext cx="2732136" cy="2845798"/>
          </a:xfrm>
          <a:custGeom>
            <a:avLst/>
            <a:gdLst/>
            <a:ahLst/>
            <a:cxnLst/>
            <a:rect l="l" t="t" r="r" b="b"/>
            <a:pathLst>
              <a:path w="2732136" h="2845798">
                <a:moveTo>
                  <a:pt x="0" y="0"/>
                </a:moveTo>
                <a:lnTo>
                  <a:pt x="2732135" y="0"/>
                </a:lnTo>
                <a:lnTo>
                  <a:pt x="2732135" y="2845798"/>
                </a:lnTo>
                <a:lnTo>
                  <a:pt x="0" y="2845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06"/>
            </a:stretch>
          </a:blipFill>
        </p:spPr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166DA93-6ACB-42A1-AD4F-A5C31C3BA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22307"/>
              </p:ext>
            </p:extLst>
          </p:nvPr>
        </p:nvGraphicFramePr>
        <p:xfrm>
          <a:off x="6269182" y="2552700"/>
          <a:ext cx="10903679" cy="5723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14248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marR="0" indent="-5715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44">
                <a:tc>
                  <a:txBody>
                    <a:bodyPr/>
                    <a:lstStyle/>
                    <a:p>
                      <a:pPr marL="571500" indent="-5715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5400" b="1" kern="12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CO" sz="60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42863" marB="4286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429A8FF1-756E-4DD2-B733-A7D300376899}"/>
              </a:ext>
            </a:extLst>
          </p:cNvPr>
          <p:cNvSpPr/>
          <p:nvPr/>
        </p:nvSpPr>
        <p:spPr>
          <a:xfrm>
            <a:off x="6515919" y="2069123"/>
            <a:ext cx="7827207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5400" b="1" dirty="0">
                <a:ln>
                  <a:solidFill>
                    <a:schemeClr val="accent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Recreación</a:t>
            </a:r>
            <a:r>
              <a:rPr lang="es-CO" sz="2700" dirty="0">
                <a:ln>
                  <a:solidFill>
                    <a:schemeClr val="accent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CO" sz="5400" b="1" dirty="0">
                <a:ln>
                  <a:solidFill>
                    <a:schemeClr val="accent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Comunitaria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08E2183-8537-47CE-8BF8-03D58B9C0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151" y="4459627"/>
            <a:ext cx="5621384" cy="42135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41A6A5E-22C5-4B2A-B339-41815634B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5397" y="4459627"/>
            <a:ext cx="5595403" cy="42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00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235</Words>
  <Application>Microsoft Office PowerPoint</Application>
  <PresentationFormat>Personalizado</PresentationFormat>
  <Paragraphs>58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DejaVu Sans Light</vt:lpstr>
      <vt:lpstr>DejaVu Sans Bold</vt:lpstr>
      <vt:lpstr>Arial Bold</vt:lpstr>
      <vt:lpstr>Calibri</vt:lpstr>
      <vt:lpstr>Times New Roman</vt:lpstr>
      <vt:lpstr>Arial</vt:lpstr>
      <vt:lpstr>Arial Narrow</vt:lpstr>
      <vt:lpstr>Wingdings</vt:lpstr>
      <vt:lpstr>Office Theme</vt:lpstr>
      <vt:lpstr>Presentación de PowerPoint</vt:lpstr>
      <vt:lpstr>Presentación de PowerPoint</vt:lpstr>
      <vt:lpstr>HISTORIA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2 modificada.pptx</dc:title>
  <dc:creator>usuario</dc:creator>
  <cp:lastModifiedBy>usuario</cp:lastModifiedBy>
  <cp:revision>12</cp:revision>
  <dcterms:created xsi:type="dcterms:W3CDTF">2006-08-16T00:00:00Z</dcterms:created>
  <dcterms:modified xsi:type="dcterms:W3CDTF">2025-09-01T20:12:59Z</dcterms:modified>
  <dc:identifier>DAGxe5rdwJk</dc:identifier>
</cp:coreProperties>
</file>