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5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66" r:id="rId2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1509-521A-4602-B4D7-9777BA3939DF}" type="datetimeFigureOut">
              <a:rPr lang="es-CO" smtClean="0"/>
              <a:pPr/>
              <a:t>31/07/2014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68B5-D298-4CD6-8928-D388647381D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PROPUESTA%20FORMATO%20HC,%20EJERCICIO%20TERAPEUTICO,%20EVOLUCION%20RBC.doc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2400" dirty="0"/>
              <a:t>UNIVERSIDAD TECNOLÓGICA DE PEREIRA</a:t>
            </a:r>
            <a:br>
              <a:rPr lang="es-CO" sz="2400" dirty="0"/>
            </a:br>
            <a:r>
              <a:rPr lang="es-CO" sz="2400" dirty="0"/>
              <a:t>FACULTAD DE CIENCIAS DE LA SALUD</a:t>
            </a:r>
            <a:br>
              <a:rPr lang="es-CO" sz="2400" dirty="0"/>
            </a:br>
            <a:r>
              <a:rPr lang="es-CO" sz="2400" dirty="0"/>
              <a:t>PROGRAMA DE MEDICINA Y CIRUGÍA</a:t>
            </a:r>
            <a:br>
              <a:rPr lang="es-CO" sz="2400" dirty="0"/>
            </a:br>
            <a:r>
              <a:rPr lang="es-CO" sz="2400" dirty="0"/>
              <a:t>DEPARTAMENTO DE MEDICINA COMUNITARIA</a:t>
            </a:r>
            <a:br>
              <a:rPr lang="es-CO" sz="2400" dirty="0"/>
            </a:br>
            <a:endParaRPr lang="es-CO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O" b="1" dirty="0" smtClean="0"/>
              <a:t>PROGRAMA DE SALUD III</a:t>
            </a:r>
          </a:p>
          <a:p>
            <a:pPr algn="r"/>
            <a:r>
              <a:rPr lang="es-CO" b="1" dirty="0" smtClean="0"/>
              <a:t>EVALUCION  E INTERVENCION EJERCICIO TERAPEUTICO</a:t>
            </a:r>
            <a:endParaRPr lang="es-CO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30963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0882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MIOTOMA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Se </a:t>
            </a:r>
            <a:r>
              <a:rPr lang="es-CO" dirty="0"/>
              <a:t>usa para describir los músculos inervados por una raíz </a:t>
            </a:r>
            <a:r>
              <a:rPr lang="es-CO" dirty="0" smtClean="0"/>
              <a:t>nerviosa.</a:t>
            </a:r>
            <a:r>
              <a:rPr lang="es-CO" baseline="30000" dirty="0"/>
              <a:t> </a:t>
            </a:r>
            <a:r>
              <a:rPr lang="es-CO" dirty="0" smtClean="0"/>
              <a:t>Es </a:t>
            </a:r>
            <a:r>
              <a:rPr lang="es-CO" dirty="0"/>
              <a:t>el equivalente motor </a:t>
            </a:r>
            <a:r>
              <a:rPr lang="es-CO" dirty="0" smtClean="0"/>
              <a:t>al </a:t>
            </a:r>
            <a:r>
              <a:rPr lang="es-CO" dirty="0" err="1" smtClean="0"/>
              <a:t>dermatoma</a:t>
            </a:r>
            <a:r>
              <a:rPr lang="es-CO" dirty="0" smtClean="0"/>
              <a:t>.</a:t>
            </a:r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MIOTOMAS</a:t>
            </a:r>
            <a:endParaRPr lang="es-CO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43555"/>
            <a:ext cx="7560840" cy="484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ESCALA DE EVALUCION DE FUERZA DE DANIELS</a:t>
            </a:r>
            <a:endParaRPr lang="es-CO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9250" y="1600200"/>
            <a:ext cx="7765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METODO KABAT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CO" dirty="0" smtClean="0"/>
              <a:t>Existen dos diagonales de movimiento para cada una de las</a:t>
            </a:r>
          </a:p>
          <a:p>
            <a:pPr>
              <a:buNone/>
            </a:pPr>
            <a:r>
              <a:rPr lang="es-CO" dirty="0" smtClean="0"/>
              <a:t>principales partes del cuerpo humano:</a:t>
            </a:r>
          </a:p>
          <a:p>
            <a:r>
              <a:rPr lang="es-CO" dirty="0" smtClean="0"/>
              <a:t>Cuello</a:t>
            </a:r>
          </a:p>
          <a:p>
            <a:r>
              <a:rPr lang="es-CO" dirty="0" smtClean="0"/>
              <a:t>Tronco superior</a:t>
            </a:r>
          </a:p>
          <a:p>
            <a:r>
              <a:rPr lang="es-CO" dirty="0" smtClean="0"/>
              <a:t>Tronco inferior</a:t>
            </a:r>
          </a:p>
          <a:p>
            <a:r>
              <a:rPr lang="es-CO" dirty="0" smtClean="0"/>
              <a:t>Extremidades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COMPONENTES DE MOVIMIENTO DE UNA DIAGONAL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Flexión-extensión (</a:t>
            </a:r>
            <a:r>
              <a:rPr lang="es-CO" dirty="0" err="1" smtClean="0"/>
              <a:t>mvto</a:t>
            </a:r>
            <a:r>
              <a:rPr lang="es-CO" dirty="0" smtClean="0"/>
              <a:t> </a:t>
            </a:r>
            <a:r>
              <a:rPr lang="es-CO" dirty="0" err="1" smtClean="0"/>
              <a:t>ppal</a:t>
            </a:r>
            <a:r>
              <a:rPr lang="es-CO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Hacia la línea media y a través de ella (</a:t>
            </a:r>
            <a:r>
              <a:rPr lang="es-CO" dirty="0" err="1" smtClean="0"/>
              <a:t>adducción</a:t>
            </a:r>
            <a:r>
              <a:rPr lang="es-CO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Desde la línea media y a través de ella (abducción)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Rotaciones RI-pronación-eversión RE-supinación-inversión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MOVIMIENTOS DE DIAGONALES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Activo libre</a:t>
            </a:r>
          </a:p>
          <a:p>
            <a:r>
              <a:rPr lang="es-CO" dirty="0"/>
              <a:t>A</a:t>
            </a:r>
            <a:r>
              <a:rPr lang="es-CO" dirty="0" smtClean="0"/>
              <a:t>ctivo guiado</a:t>
            </a:r>
          </a:p>
          <a:p>
            <a:r>
              <a:rPr lang="es-CO" dirty="0" smtClean="0"/>
              <a:t>Activo resistido</a:t>
            </a:r>
          </a:p>
          <a:p>
            <a:r>
              <a:rPr lang="es-CO" dirty="0" smtClean="0"/>
              <a:t>Pasivo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47667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smtClean="0"/>
              <a:t>El movimiento se realiza primero en la parte más fuerte y después se avanza hacia las partes más débiles de la trayectoria del movimiento.</a:t>
            </a:r>
            <a:endParaRPr lang="es-CO" sz="2400" dirty="0"/>
          </a:p>
        </p:txBody>
      </p:sp>
      <p:sp>
        <p:nvSpPr>
          <p:cNvPr id="5" name="4 Rectángulo"/>
          <p:cNvSpPr/>
          <p:nvPr/>
        </p:nvSpPr>
        <p:spPr>
          <a:xfrm>
            <a:off x="827584" y="220486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smtClean="0"/>
              <a:t>Pivote=Articulación</a:t>
            </a:r>
          </a:p>
          <a:p>
            <a:r>
              <a:rPr lang="es-CO" sz="2000" dirty="0" smtClean="0"/>
              <a:t>PIVOTES PROXIMALES: Hombro y cadera</a:t>
            </a:r>
          </a:p>
          <a:p>
            <a:r>
              <a:rPr lang="es-CO" sz="2000" dirty="0" smtClean="0"/>
              <a:t>PIVOTES INTERMEDIOS: Codo y rodilla</a:t>
            </a:r>
          </a:p>
          <a:p>
            <a:r>
              <a:rPr lang="es-CO" sz="2000" dirty="0" smtClean="0"/>
              <a:t>PIVOTES DISTALES: Muñeca, tobillo, dedos</a:t>
            </a:r>
            <a:endParaRPr lang="es-CO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89040"/>
            <a:ext cx="6018915" cy="223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METODO BOBATH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El tratamiento se basa en la </a:t>
            </a:r>
            <a:r>
              <a:rPr lang="es-CO" dirty="0" err="1" smtClean="0"/>
              <a:t>comprension</a:t>
            </a:r>
            <a:r>
              <a:rPr lang="es-CO" dirty="0" smtClean="0"/>
              <a:t> del </a:t>
            </a:r>
            <a:r>
              <a:rPr lang="es-CO" i="1" dirty="0" smtClean="0"/>
              <a:t>movimiento normal, </a:t>
            </a:r>
            <a:r>
              <a:rPr lang="es-CO" dirty="0" smtClean="0"/>
              <a:t>utilizando todos los canales perceptivos para facilitar los movimientos, y las posturas selectivas que aumenten la calidad de la </a:t>
            </a:r>
            <a:r>
              <a:rPr lang="es-CO" dirty="0" err="1" smtClean="0"/>
              <a:t>funcion</a:t>
            </a:r>
            <a:r>
              <a:rPr lang="es-CO" dirty="0" smtClean="0"/>
              <a:t>.</a:t>
            </a:r>
          </a:p>
          <a:p>
            <a:r>
              <a:rPr lang="es-CO" dirty="0" smtClean="0"/>
              <a:t>Modifica los patrones dominantes de movimiento, asegura la </a:t>
            </a:r>
            <a:r>
              <a:rPr lang="es-CO" dirty="0" err="1" smtClean="0"/>
              <a:t>distribucion</a:t>
            </a:r>
            <a:r>
              <a:rPr lang="es-CO" dirty="0" smtClean="0"/>
              <a:t> normal del tono y la </a:t>
            </a:r>
            <a:r>
              <a:rPr lang="es-CO" dirty="0" err="1" smtClean="0"/>
              <a:t>graduacion</a:t>
            </a:r>
            <a:r>
              <a:rPr lang="es-CO" dirty="0" smtClean="0"/>
              <a:t> normal de </a:t>
            </a:r>
            <a:r>
              <a:rPr lang="es-CO" dirty="0" err="1" smtClean="0"/>
              <a:t>inervacion</a:t>
            </a:r>
            <a:r>
              <a:rPr lang="es-CO" dirty="0" smtClean="0"/>
              <a:t> reciproca.</a:t>
            </a:r>
            <a:endParaRPr lang="es-C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METODO BOBATH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 smtClean="0"/>
              <a:t>Se trata de una </a:t>
            </a:r>
            <a:r>
              <a:rPr lang="es-CO" dirty="0" err="1" smtClean="0"/>
              <a:t>tecnica</a:t>
            </a:r>
            <a:r>
              <a:rPr lang="es-CO" dirty="0" smtClean="0"/>
              <a:t> que:</a:t>
            </a:r>
          </a:p>
          <a:p>
            <a:r>
              <a:rPr lang="es-CO" b="1" dirty="0" smtClean="0"/>
              <a:t>INHIBE;</a:t>
            </a:r>
            <a:r>
              <a:rPr lang="es-CO" dirty="0" smtClean="0"/>
              <a:t> el tono y los patrones de movimientos anormales,</a:t>
            </a:r>
          </a:p>
          <a:p>
            <a:r>
              <a:rPr lang="es-CO" b="1" dirty="0" smtClean="0"/>
              <a:t>FACILITANDO;</a:t>
            </a:r>
            <a:r>
              <a:rPr lang="es-CO" dirty="0" smtClean="0"/>
              <a:t> el movimiento normal y</a:t>
            </a:r>
          </a:p>
          <a:p>
            <a:r>
              <a:rPr lang="es-CO" b="1" dirty="0" smtClean="0"/>
              <a:t>ESTIMULANDO;</a:t>
            </a:r>
            <a:r>
              <a:rPr lang="es-CO" dirty="0" smtClean="0"/>
              <a:t> en casos de </a:t>
            </a:r>
            <a:r>
              <a:rPr lang="es-CO" dirty="0" err="1" smtClean="0"/>
              <a:t>hipotonia</a:t>
            </a:r>
            <a:r>
              <a:rPr lang="es-CO" dirty="0" smtClean="0"/>
              <a:t> o inactividad muscular.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O" u="sng" dirty="0"/>
              <a:t>El </a:t>
            </a:r>
            <a:r>
              <a:rPr lang="es-CO" b="1" u="sng" dirty="0"/>
              <a:t>tratamiento de los trastornos del movimiento </a:t>
            </a:r>
            <a:r>
              <a:rPr lang="es-CO" b="1" u="sng" dirty="0" smtClean="0"/>
              <a:t>a</a:t>
            </a:r>
          </a:p>
          <a:p>
            <a:pPr>
              <a:buNone/>
            </a:pPr>
            <a:r>
              <a:rPr lang="es-CO" b="1" u="sng" dirty="0" smtClean="0"/>
              <a:t>través </a:t>
            </a:r>
            <a:r>
              <a:rPr lang="es-CO" b="1" u="sng" dirty="0"/>
              <a:t>de Concepto </a:t>
            </a:r>
            <a:r>
              <a:rPr lang="es-CO" b="1" u="sng" dirty="0" err="1"/>
              <a:t>Bobath</a:t>
            </a:r>
            <a:r>
              <a:rPr lang="es-CO" dirty="0"/>
              <a:t> se basa en un enfoque 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en </a:t>
            </a:r>
            <a:r>
              <a:rPr lang="es-CO" dirty="0"/>
              <a:t>el que se considera al individuo de una manera 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global</a:t>
            </a:r>
            <a:r>
              <a:rPr lang="es-CO" dirty="0"/>
              <a:t>. Se tienen en cuenta los siguientes aspectos:</a:t>
            </a:r>
          </a:p>
          <a:p>
            <a:endParaRPr lang="es-CO" dirty="0" smtClean="0"/>
          </a:p>
          <a:p>
            <a:r>
              <a:rPr lang="es-CO" dirty="0" smtClean="0"/>
              <a:t>Análisis </a:t>
            </a:r>
            <a:r>
              <a:rPr lang="es-CO" dirty="0"/>
              <a:t>del movimiento normal.</a:t>
            </a:r>
          </a:p>
          <a:p>
            <a:r>
              <a:rPr lang="es-CO" dirty="0"/>
              <a:t>Análisis de la desviación de movimiento normal.</a:t>
            </a:r>
          </a:p>
          <a:p>
            <a:r>
              <a:rPr lang="es-CO" dirty="0"/>
              <a:t>Aplicación de técnicas de tratamiento adaptadas al paciente, con el objetivo de llevar a cabo un reaprendizaje del movimiento normal.</a:t>
            </a:r>
          </a:p>
          <a:p>
            <a:r>
              <a:rPr lang="es-CO" dirty="0"/>
              <a:t>Análisis del efecto de dichas técnicas para modificarlas a medida que el paciente va evolucionando.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dirty="0"/>
              <a:t>El objetivo final del Concepto </a:t>
            </a:r>
            <a:r>
              <a:rPr lang="es-CO" dirty="0" err="1" smtClean="0"/>
              <a:t>Bobath</a:t>
            </a:r>
            <a:r>
              <a:rPr lang="es-CO" dirty="0" smtClean="0"/>
              <a:t> es:</a:t>
            </a:r>
          </a:p>
          <a:p>
            <a:pPr>
              <a:buNone/>
            </a:pPr>
            <a:endParaRPr lang="es-CO" dirty="0" smtClean="0"/>
          </a:p>
          <a:p>
            <a:pPr algn="ctr">
              <a:buNone/>
            </a:pPr>
            <a:r>
              <a:rPr lang="es-CO" b="1" dirty="0" smtClean="0"/>
              <a:t>“proporcionar </a:t>
            </a:r>
            <a:r>
              <a:rPr lang="es-CO" b="1" dirty="0"/>
              <a:t>al paciente la capacidad de </a:t>
            </a:r>
            <a:endParaRPr lang="es-CO" b="1" dirty="0" smtClean="0"/>
          </a:p>
          <a:p>
            <a:pPr algn="ctr">
              <a:buNone/>
            </a:pPr>
            <a:r>
              <a:rPr lang="es-CO" b="1" dirty="0" smtClean="0"/>
              <a:t>integrarse </a:t>
            </a:r>
            <a:r>
              <a:rPr lang="es-CO" b="1" dirty="0"/>
              <a:t>en la sociedad de la forma más </a:t>
            </a:r>
            <a:endParaRPr lang="es-CO" b="1" dirty="0" smtClean="0"/>
          </a:p>
          <a:p>
            <a:pPr algn="ctr">
              <a:buNone/>
            </a:pPr>
            <a:r>
              <a:rPr lang="es-CO" b="1" dirty="0" smtClean="0"/>
              <a:t>independiente </a:t>
            </a:r>
            <a:r>
              <a:rPr lang="es-CO" b="1" dirty="0"/>
              <a:t>y autónoma </a:t>
            </a:r>
            <a:r>
              <a:rPr lang="es-CO" b="1" dirty="0" smtClean="0"/>
              <a:t>posible</a:t>
            </a:r>
            <a:r>
              <a:rPr lang="es-CO" dirty="0" smtClean="0"/>
              <a:t>”.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MODELO DE ATENCION AL PACIENTE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CO" dirty="0" smtClean="0"/>
              <a:t>El proceso del manejo del paciente tiene cinco componentes básicos:</a:t>
            </a:r>
          </a:p>
          <a:p>
            <a:endParaRPr lang="es-CO" dirty="0" smtClean="0"/>
          </a:p>
          <a:p>
            <a:pPr lvl="0"/>
            <a:r>
              <a:rPr lang="es-CO" dirty="0" smtClean="0"/>
              <a:t>Examen integral (anamnesis, examen por sistemas, pruebas y mediciones específicas).</a:t>
            </a:r>
          </a:p>
          <a:p>
            <a:pPr lvl="0"/>
            <a:r>
              <a:rPr lang="es-CO" dirty="0" smtClean="0"/>
              <a:t>Evaluación de los datos obtenidos (interpretación de los hallazgos para determinar el diagnostico, el pronóstico y el plan de atención)</a:t>
            </a:r>
          </a:p>
          <a:p>
            <a:pPr lvl="0"/>
            <a:r>
              <a:rPr lang="es-CO" dirty="0" smtClean="0"/>
              <a:t>Determinación de una impresión diagnostica sobre la base de las alteraciones, limitaciones funcionales y la discapacidad. (interpretación de signos y síntomas)</a:t>
            </a:r>
          </a:p>
          <a:p>
            <a:pPr lvl="0"/>
            <a:r>
              <a:rPr lang="es-CO" dirty="0" smtClean="0"/>
              <a:t>Establecimiento de un pronóstico y un plan de atención basado en objetivos centrados en el paciente. (proyección del nivel óptimo y del margen temporal hasta la mejoría, descripción del tratamiento, objetivos previstos y resultados esperados, frecuencia y duración de las intervenciones y planes de alta).</a:t>
            </a:r>
          </a:p>
          <a:p>
            <a:pPr lvl="0"/>
            <a:r>
              <a:rPr lang="es-CO" dirty="0" smtClean="0"/>
              <a:t>La implementación de las intervenciones apropiadas. (coordinación, comunicación y documentación, enseñanza del paciente, intervenciones procedimentales).</a:t>
            </a:r>
          </a:p>
          <a:p>
            <a:pPr lvl="0"/>
            <a:r>
              <a:rPr lang="es-CO" dirty="0" smtClean="0"/>
              <a:t>El proceso de manejo culmina con la obtención de resultados funcionales significativos para el paciente, que antes del alta debe ser examinado y evaluado nuevamente.</a:t>
            </a:r>
          </a:p>
          <a:p>
            <a:pPr>
              <a:buNone/>
            </a:pPr>
            <a:r>
              <a:rPr lang="es-CO" dirty="0" smtClean="0"/>
              <a:t>(VER FORMATO DE HISTORIA CLINICA, PLAN DE INTERVENCION Y EVOLUCION)</a:t>
            </a:r>
          </a:p>
          <a:p>
            <a:pPr>
              <a:buNone/>
            </a:pPr>
            <a:r>
              <a:rPr lang="es-CO" dirty="0" smtClean="0">
                <a:hlinkClick r:id="rId2" action="ppaction://hlinkfile"/>
              </a:rPr>
              <a:t>PROPUESTA FORMATO HC, EJERCICIO TERAPEUTICO, EVOLUCION RBC.docx</a:t>
            </a:r>
            <a:endParaRPr lang="es-C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dirty="0"/>
              <a:t>En el Concepto </a:t>
            </a:r>
            <a:r>
              <a:rPr lang="es-CO" dirty="0" err="1"/>
              <a:t>Bobath</a:t>
            </a:r>
            <a:r>
              <a:rPr lang="es-CO" dirty="0"/>
              <a:t> se trabaja desde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una</a:t>
            </a:r>
            <a:r>
              <a:rPr lang="es-CO" dirty="0"/>
              <a:t> </a:t>
            </a:r>
            <a:r>
              <a:rPr lang="es-CO" b="1" dirty="0"/>
              <a:t>perspectiva global</a:t>
            </a:r>
            <a:r>
              <a:rPr lang="es-CO" dirty="0"/>
              <a:t> del paciente puesto que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la </a:t>
            </a:r>
            <a:r>
              <a:rPr lang="es-CO" dirty="0"/>
              <a:t>lesión no sólo afecta a la postura y el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movimiento</a:t>
            </a:r>
            <a:r>
              <a:rPr lang="es-CO" dirty="0"/>
              <a:t>, sino también a la organización de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los </a:t>
            </a:r>
            <a:r>
              <a:rPr lang="es-CO" dirty="0"/>
              <a:t>diferentes sistemas sensoriales, viéndose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comprometidas </a:t>
            </a:r>
            <a:r>
              <a:rPr lang="es-CO" dirty="0"/>
              <a:t>todas las actividades de la vida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diaria</a:t>
            </a:r>
            <a:r>
              <a:rPr lang="es-CO" dirty="0"/>
              <a:t>. El daño neurológico afecta a cada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persona </a:t>
            </a:r>
            <a:r>
              <a:rPr lang="es-CO" dirty="0"/>
              <a:t>de distinta manera, y por tanto cada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tratamiento </a:t>
            </a:r>
            <a:r>
              <a:rPr lang="es-CO" dirty="0"/>
              <a:t>debe ser diferente, adaptado a las 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necesidades </a:t>
            </a:r>
            <a:r>
              <a:rPr lang="es-CO" dirty="0"/>
              <a:t>del usuario.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BIBLIOGRAFIA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Fuente</a:t>
            </a:r>
            <a:r>
              <a:rPr lang="en-US" dirty="0" smtClean="0"/>
              <a:t>: Ashworth B. Preliminary trial of </a:t>
            </a:r>
            <a:r>
              <a:rPr lang="en-US" dirty="0" err="1" smtClean="0"/>
              <a:t>carisoprodol</a:t>
            </a:r>
            <a:r>
              <a:rPr lang="en-US" dirty="0" smtClean="0"/>
              <a:t> in multiple sclerosis, Practitioner 1964;192:540-542.</a:t>
            </a:r>
          </a:p>
          <a:p>
            <a:r>
              <a:rPr lang="es-CO" dirty="0" smtClean="0"/>
              <a:t>ROSSO, Viviana. </a:t>
            </a:r>
            <a:r>
              <a:rPr lang="es-CO" dirty="0" err="1" smtClean="0"/>
              <a:t>Metodo</a:t>
            </a:r>
            <a:r>
              <a:rPr lang="es-CO" dirty="0" smtClean="0"/>
              <a:t> </a:t>
            </a:r>
            <a:r>
              <a:rPr lang="es-CO" dirty="0" err="1" smtClean="0"/>
              <a:t>Kabath</a:t>
            </a:r>
            <a:r>
              <a:rPr lang="es-CO" dirty="0" smtClean="0"/>
              <a:t> y </a:t>
            </a:r>
            <a:r>
              <a:rPr lang="es-CO" dirty="0" err="1" smtClean="0"/>
              <a:t>Bobath</a:t>
            </a:r>
            <a:r>
              <a:rPr lang="es-CO" dirty="0" smtClean="0"/>
              <a:t>. </a:t>
            </a:r>
            <a:r>
              <a:rPr lang="es-CO" dirty="0"/>
              <a:t>(Diapositivas). Pereira: UTP. 2011. 21 diapositivas, blanco y negro, </a:t>
            </a:r>
            <a:r>
              <a:rPr lang="es-CO" dirty="0" err="1"/>
              <a:t>power</a:t>
            </a:r>
            <a:r>
              <a:rPr lang="es-CO" dirty="0"/>
              <a:t> </a:t>
            </a:r>
            <a:r>
              <a:rPr lang="es-CO" dirty="0" err="1"/>
              <a:t>point</a:t>
            </a:r>
            <a:r>
              <a:rPr lang="es-CO" dirty="0"/>
              <a:t>. </a:t>
            </a:r>
          </a:p>
          <a:p>
            <a:r>
              <a:rPr lang="es-CO" dirty="0" err="1"/>
              <a:t>Gestner</a:t>
            </a:r>
            <a:r>
              <a:rPr lang="es-CO" dirty="0"/>
              <a:t> J. Semiología del sistema locomotor. </a:t>
            </a:r>
            <a:r>
              <a:rPr lang="es-CO" dirty="0" err="1"/>
              <a:t>Asprovalle</a:t>
            </a:r>
            <a:r>
              <a:rPr lang="es-CO" dirty="0"/>
              <a:t>. Varias ediciones. Disponible en biblioteca UTP</a:t>
            </a:r>
          </a:p>
          <a:p>
            <a:r>
              <a:rPr lang="es-CO" dirty="0"/>
              <a:t>Manual de Medicina de Rehabilitación: calidad de vida más allá de la enfermedad. Galia Constanza Fonseca Ed. Manual Moderno. (Fotocopias en la fotocopiadora de la facultad). Hay nueva edición 2008.</a:t>
            </a:r>
          </a:p>
          <a:p>
            <a:r>
              <a:rPr lang="es-CO" dirty="0"/>
              <a:t>Ejercicio Terapéutico. Fundamentos y Técnicas. KISNER, </a:t>
            </a:r>
            <a:r>
              <a:rPr lang="es-CO" dirty="0" err="1"/>
              <a:t>Carolyn</a:t>
            </a:r>
            <a:r>
              <a:rPr lang="es-CO" dirty="0"/>
              <a:t>. COLBY, Lynn Allen. Ed. Panamericana. 5° Edición</a:t>
            </a:r>
            <a:r>
              <a:rPr lang="es-CO" dirty="0" smtClean="0"/>
              <a:t>.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CAUSA QUE GENERA LA INTERVENCION</a:t>
            </a:r>
            <a:endParaRPr lang="es-C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352928" cy="296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EVALUACION DE CONCIENCIA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s-CO" dirty="0" smtClean="0"/>
              <a:t>Escala de Glasgow</a:t>
            </a:r>
          </a:p>
          <a:p>
            <a:pPr>
              <a:buNone/>
            </a:pPr>
            <a:endParaRPr lang="es-C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7704856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INTERPRETACION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CO" dirty="0" smtClean="0"/>
              <a:t>Paciente normal 15</a:t>
            </a:r>
          </a:p>
          <a:p>
            <a:pPr>
              <a:buFont typeface="Wingdings" pitchFamily="2" charset="2"/>
              <a:buChar char="Ø"/>
            </a:pPr>
            <a:r>
              <a:rPr lang="es-CO" dirty="0" smtClean="0"/>
              <a:t>TCE leve: 14 15</a:t>
            </a:r>
          </a:p>
          <a:p>
            <a:pPr>
              <a:buFont typeface="Wingdings" pitchFamily="2" charset="2"/>
              <a:buChar char="Ø"/>
            </a:pPr>
            <a:r>
              <a:rPr lang="es-CO" dirty="0" smtClean="0"/>
              <a:t>TCE moderado: 9 13</a:t>
            </a:r>
          </a:p>
          <a:p>
            <a:pPr>
              <a:buFont typeface="Wingdings" pitchFamily="2" charset="2"/>
              <a:buChar char="Ø"/>
            </a:pPr>
            <a:r>
              <a:rPr lang="es-CO" dirty="0" smtClean="0"/>
              <a:t>TCE severo: ≤8 de mal pronostico, requiere:</a:t>
            </a:r>
          </a:p>
          <a:p>
            <a:pPr>
              <a:buNone/>
            </a:pPr>
            <a:r>
              <a:rPr lang="es-CO" dirty="0" smtClean="0"/>
              <a:t>    </a:t>
            </a:r>
            <a:r>
              <a:rPr lang="es-CO" dirty="0" err="1" smtClean="0"/>
              <a:t>Intubacion</a:t>
            </a:r>
            <a:r>
              <a:rPr lang="es-CO" dirty="0" smtClean="0"/>
              <a:t> y </a:t>
            </a:r>
            <a:r>
              <a:rPr lang="es-CO" dirty="0" err="1" smtClean="0"/>
              <a:t>reanimacion</a:t>
            </a:r>
            <a:r>
              <a:rPr lang="es-CO" dirty="0" smtClean="0"/>
              <a:t> inmediata.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Escala de espasticidad de </a:t>
            </a:r>
            <a:r>
              <a:rPr lang="es-CO" dirty="0" err="1" smtClean="0"/>
              <a:t>Ashworth</a:t>
            </a:r>
            <a:r>
              <a:rPr lang="es-CO" dirty="0" smtClean="0"/>
              <a:t> modificada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s-CO" sz="3600" dirty="0" smtClean="0"/>
              <a:t>0: Tono muscular normal. </a:t>
            </a:r>
          </a:p>
          <a:p>
            <a:r>
              <a:rPr lang="es-CO" sz="3600" dirty="0" smtClean="0"/>
              <a:t>1: Hipertonía leve. Aumento en el tono muscular con “detención” en el movimiento pasivo de la extremidad, mínima resistencia en menos de la mitad de su arco de movimiento. </a:t>
            </a:r>
          </a:p>
          <a:p>
            <a:r>
              <a:rPr lang="es-CO" sz="3600" dirty="0" smtClean="0"/>
              <a:t>2: Hipertonía moderada. Aumento del tono muscular durante la mayor parte del arco de movimiento, pero puede moverse pasivamente con facilidad la parte afectada. </a:t>
            </a:r>
          </a:p>
          <a:p>
            <a:r>
              <a:rPr lang="es-CO" sz="3600" dirty="0" smtClean="0"/>
              <a:t>3: Hipertonía intensa. Aumento prominente del tono muscular, con dificultad para efectuar los movimientos pasivos. </a:t>
            </a:r>
          </a:p>
          <a:p>
            <a:r>
              <a:rPr lang="es-CO" sz="3600" dirty="0" smtClean="0"/>
              <a:t>4: Hipertonía extrema. La parte afectada permanece rígida, tanto para la flexión como para la extensión.</a:t>
            </a:r>
            <a:endParaRPr lang="es-CO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SENSIBILIDAD SUPERFICIAL</a:t>
            </a:r>
            <a:br>
              <a:rPr lang="es-CO" b="1" dirty="0" smtClean="0"/>
            </a:br>
            <a:r>
              <a:rPr lang="es-CO" dirty="0" smtClean="0"/>
              <a:t>Por </a:t>
            </a:r>
            <a:r>
              <a:rPr lang="es-CO" dirty="0" err="1" smtClean="0"/>
              <a:t>Dermatomas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es-CO" dirty="0" smtClean="0"/>
              <a:t>Se debe preguntar o el paciente durante el interrogatorio manifestara si siente </a:t>
            </a:r>
            <a:r>
              <a:rPr lang="es-CO" dirty="0" err="1" smtClean="0"/>
              <a:t>algun</a:t>
            </a:r>
            <a:r>
              <a:rPr lang="es-CO" dirty="0" smtClean="0"/>
              <a:t> tipo de </a:t>
            </a:r>
            <a:r>
              <a:rPr lang="es-CO" dirty="0" err="1" smtClean="0"/>
              <a:t>alteracion</a:t>
            </a:r>
            <a:r>
              <a:rPr lang="es-CO" dirty="0" smtClean="0"/>
              <a:t> en la sensibilidad de la zona como: que se siente entumecido, o siente como un hormigueo </a:t>
            </a:r>
            <a:r>
              <a:rPr lang="es-CO" dirty="0" err="1" smtClean="0"/>
              <a:t>ahi</a:t>
            </a:r>
            <a:r>
              <a:rPr lang="es-CO" dirty="0" smtClean="0"/>
              <a:t> </a:t>
            </a:r>
            <a:r>
              <a:rPr lang="es-CO" dirty="0" err="1" smtClean="0"/>
              <a:t>evaluo</a:t>
            </a:r>
            <a:r>
              <a:rPr lang="es-CO" dirty="0" smtClean="0"/>
              <a:t> la sensibilidad para descartar una </a:t>
            </a:r>
            <a:r>
              <a:rPr lang="es-CO" dirty="0" err="1" smtClean="0"/>
              <a:t>alteracion</a:t>
            </a:r>
            <a:r>
              <a:rPr lang="es-CO" dirty="0" smtClean="0"/>
              <a:t> no olvidar es bilateral.</a:t>
            </a:r>
          </a:p>
          <a:p>
            <a:endParaRPr lang="es-CO" dirty="0" smtClean="0"/>
          </a:p>
          <a:p>
            <a:pPr>
              <a:buNone/>
            </a:pPr>
            <a:r>
              <a:rPr lang="es-CO" dirty="0" smtClean="0"/>
              <a:t>Se </a:t>
            </a:r>
            <a:r>
              <a:rPr lang="es-CO" dirty="0" err="1" smtClean="0"/>
              <a:t>evalua</a:t>
            </a:r>
            <a:r>
              <a:rPr lang="es-CO" dirty="0" smtClean="0"/>
              <a:t> con el martillo de reflejos:</a:t>
            </a:r>
          </a:p>
          <a:p>
            <a:r>
              <a:rPr lang="es-CO" dirty="0" smtClean="0"/>
              <a:t>tacto con la escobilla. (Receptores de </a:t>
            </a:r>
            <a:r>
              <a:rPr lang="es-CO" dirty="0" err="1" smtClean="0"/>
              <a:t>Meissner</a:t>
            </a:r>
            <a:r>
              <a:rPr lang="es-CO" dirty="0" smtClean="0"/>
              <a:t>)</a:t>
            </a:r>
          </a:p>
          <a:p>
            <a:r>
              <a:rPr lang="es-CO" dirty="0" err="1" smtClean="0"/>
              <a:t>presion</a:t>
            </a:r>
            <a:r>
              <a:rPr lang="es-CO" dirty="0" smtClean="0"/>
              <a:t> con la parte del martillo con que se toman los reflejos. (Receptores de </a:t>
            </a:r>
            <a:r>
              <a:rPr lang="es-CO" dirty="0" err="1" smtClean="0"/>
              <a:t>Pacini</a:t>
            </a:r>
            <a:r>
              <a:rPr lang="es-CO" dirty="0" smtClean="0"/>
              <a:t>)</a:t>
            </a:r>
          </a:p>
          <a:p>
            <a:r>
              <a:rPr lang="es-CO" dirty="0" smtClean="0"/>
              <a:t>dolor con el </a:t>
            </a:r>
            <a:r>
              <a:rPr lang="es-CO" dirty="0" err="1" smtClean="0"/>
              <a:t>punzon</a:t>
            </a:r>
            <a:r>
              <a:rPr lang="es-CO" dirty="0" smtClean="0"/>
              <a:t>. (terminaciones </a:t>
            </a:r>
            <a:r>
              <a:rPr lang="es-CO" dirty="0" err="1" smtClean="0"/>
              <a:t>nerviosad</a:t>
            </a:r>
            <a:r>
              <a:rPr lang="es-CO" dirty="0" smtClean="0"/>
              <a:t> libres. </a:t>
            </a:r>
            <a:r>
              <a:rPr lang="es-CO" dirty="0" err="1" smtClean="0"/>
              <a:t>Nociceptores</a:t>
            </a:r>
            <a:r>
              <a:rPr lang="es-CO" dirty="0" smtClean="0"/>
              <a:t>)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se deben hacer los </a:t>
            </a:r>
            <a:r>
              <a:rPr lang="es-CO" dirty="0" err="1" smtClean="0"/>
              <a:t>estimulos</a:t>
            </a:r>
            <a:r>
              <a:rPr lang="es-CO" dirty="0" smtClean="0"/>
              <a:t> bilaterales y con la misma intensidad </a:t>
            </a:r>
          </a:p>
          <a:p>
            <a:pPr>
              <a:buNone/>
            </a:pPr>
            <a:r>
              <a:rPr lang="es-CO" dirty="0" smtClean="0"/>
              <a:t>para que no haya variabilidad en la </a:t>
            </a:r>
            <a:r>
              <a:rPr lang="es-CO" dirty="0" err="1" smtClean="0"/>
              <a:t>sensacion</a:t>
            </a:r>
            <a:r>
              <a:rPr lang="es-CO" dirty="0" smtClean="0"/>
              <a:t> del estimulo por parte </a:t>
            </a:r>
          </a:p>
          <a:p>
            <a:pPr>
              <a:buNone/>
            </a:pPr>
            <a:r>
              <a:rPr lang="es-CO" dirty="0" smtClean="0"/>
              <a:t>del paciente.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“En la sensibilidad profunda Receptores de </a:t>
            </a:r>
            <a:r>
              <a:rPr lang="es-CO" dirty="0" err="1" smtClean="0"/>
              <a:t>Merkel</a:t>
            </a:r>
            <a:r>
              <a:rPr lang="es-CO" dirty="0" smtClean="0"/>
              <a:t>.”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DEFINICION DE DERMATOMA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Un </a:t>
            </a:r>
            <a:r>
              <a:rPr lang="es-CO" dirty="0" err="1"/>
              <a:t>dermatoma</a:t>
            </a:r>
            <a:r>
              <a:rPr lang="es-CO" dirty="0"/>
              <a:t> es el área de la piel inervada por una raíz o nervio dorsal de la médula espinal. Los nervios cutáneos son los que llegan a la piel, recogiendo la sensibilidad de ésta. Cada nervio cutáneo se distribuye en una cierta zona de piel, llamada </a:t>
            </a:r>
            <a:r>
              <a:rPr lang="es-CO" dirty="0" err="1"/>
              <a:t>dermatoma</a:t>
            </a:r>
            <a:r>
              <a:rPr lang="es-CO" dirty="0"/>
              <a:t>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9564" y="404664"/>
            <a:ext cx="3624436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DERMATOMAS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CO" dirty="0" err="1" smtClean="0"/>
              <a:t>Calificacion</a:t>
            </a:r>
            <a:endParaRPr lang="es-CO" dirty="0" smtClean="0"/>
          </a:p>
          <a:p>
            <a:r>
              <a:rPr lang="es-CO" dirty="0" smtClean="0"/>
              <a:t>0 = No hay respuesta</a:t>
            </a:r>
          </a:p>
          <a:p>
            <a:r>
              <a:rPr lang="es-CO" dirty="0" smtClean="0"/>
              <a:t>+ = Respuesta </a:t>
            </a:r>
            <a:r>
              <a:rPr lang="es-CO" dirty="0" err="1" smtClean="0"/>
              <a:t>Debil</a:t>
            </a:r>
            <a:endParaRPr lang="es-CO" dirty="0" smtClean="0"/>
          </a:p>
          <a:p>
            <a:r>
              <a:rPr lang="es-CO" dirty="0" smtClean="0"/>
              <a:t>++ = Respuesta normal</a:t>
            </a:r>
          </a:p>
          <a:p>
            <a:r>
              <a:rPr lang="es-CO" dirty="0" smtClean="0"/>
              <a:t>+++ = </a:t>
            </a:r>
            <a:r>
              <a:rPr lang="es-CO" dirty="0" err="1" smtClean="0"/>
              <a:t>Hiperreflexia</a:t>
            </a: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Nivel para Reflejos</a:t>
            </a:r>
          </a:p>
          <a:p>
            <a:pPr>
              <a:buNone/>
            </a:pPr>
            <a:r>
              <a:rPr lang="es-CO" dirty="0" err="1" smtClean="0"/>
              <a:t>Osteotendinosos</a:t>
            </a:r>
            <a:r>
              <a:rPr lang="es-CO" dirty="0" smtClean="0"/>
              <a:t>:</a:t>
            </a:r>
          </a:p>
          <a:p>
            <a:r>
              <a:rPr lang="es-CO" dirty="0" smtClean="0"/>
              <a:t>Reflejo bicipital (</a:t>
            </a:r>
            <a:r>
              <a:rPr lang="es-CO" dirty="0" err="1" smtClean="0"/>
              <a:t>inervacion</a:t>
            </a:r>
            <a:r>
              <a:rPr lang="es-CO" dirty="0" smtClean="0"/>
              <a:t> de  +C5 – C6)</a:t>
            </a:r>
          </a:p>
          <a:p>
            <a:r>
              <a:rPr lang="es-CO" dirty="0" smtClean="0"/>
              <a:t>Reflejo </a:t>
            </a:r>
            <a:r>
              <a:rPr lang="es-CO" dirty="0" err="1" smtClean="0"/>
              <a:t>Tricipital</a:t>
            </a:r>
            <a:r>
              <a:rPr lang="es-CO" dirty="0" smtClean="0"/>
              <a:t> (</a:t>
            </a:r>
            <a:r>
              <a:rPr lang="es-CO" dirty="0" err="1" smtClean="0"/>
              <a:t>inervacion</a:t>
            </a:r>
            <a:r>
              <a:rPr lang="es-CO" dirty="0" smtClean="0"/>
              <a:t> (C7)</a:t>
            </a:r>
          </a:p>
          <a:p>
            <a:r>
              <a:rPr lang="es-CO" dirty="0" smtClean="0"/>
              <a:t>Reflejo </a:t>
            </a:r>
            <a:r>
              <a:rPr lang="es-CO" dirty="0" err="1" smtClean="0"/>
              <a:t>Braquiradial</a:t>
            </a:r>
            <a:r>
              <a:rPr lang="es-CO" dirty="0" smtClean="0"/>
              <a:t> (</a:t>
            </a:r>
            <a:r>
              <a:rPr lang="es-CO" dirty="0" err="1" smtClean="0"/>
              <a:t>inervacion</a:t>
            </a:r>
            <a:r>
              <a:rPr lang="es-CO" dirty="0" smtClean="0"/>
              <a:t> C5 – C6)</a:t>
            </a:r>
          </a:p>
          <a:p>
            <a:r>
              <a:rPr lang="es-CO" dirty="0" smtClean="0"/>
              <a:t>Reflejo </a:t>
            </a:r>
            <a:r>
              <a:rPr lang="es-CO" dirty="0" err="1" smtClean="0"/>
              <a:t>Estiloradial</a:t>
            </a:r>
            <a:r>
              <a:rPr lang="es-CO" dirty="0" smtClean="0"/>
              <a:t> (</a:t>
            </a:r>
            <a:r>
              <a:rPr lang="es-CO" dirty="0" err="1" smtClean="0"/>
              <a:t>inervacion</a:t>
            </a:r>
            <a:r>
              <a:rPr lang="es-CO" dirty="0" smtClean="0"/>
              <a:t> C6)</a:t>
            </a:r>
          </a:p>
          <a:p>
            <a:r>
              <a:rPr lang="es-CO" dirty="0" smtClean="0"/>
              <a:t>Reflejo Rotuliano (</a:t>
            </a:r>
            <a:r>
              <a:rPr lang="es-CO" dirty="0" err="1" smtClean="0"/>
              <a:t>inervacion</a:t>
            </a:r>
            <a:r>
              <a:rPr lang="es-CO" dirty="0" smtClean="0"/>
              <a:t> L3– L4)</a:t>
            </a:r>
          </a:p>
          <a:p>
            <a:r>
              <a:rPr lang="es-CO" dirty="0" smtClean="0"/>
              <a:t>Reflejo </a:t>
            </a:r>
            <a:r>
              <a:rPr lang="es-CO" dirty="0" err="1" smtClean="0"/>
              <a:t>Aquiliano</a:t>
            </a:r>
            <a:r>
              <a:rPr lang="es-CO" dirty="0" smtClean="0"/>
              <a:t> (</a:t>
            </a:r>
            <a:r>
              <a:rPr lang="es-CO" dirty="0" err="1" smtClean="0"/>
              <a:t>inervacion</a:t>
            </a:r>
            <a:r>
              <a:rPr lang="es-CO" dirty="0" smtClean="0"/>
              <a:t> S1)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1021</Words>
  <Application>Microsoft Office PowerPoint</Application>
  <PresentationFormat>Presentación en pantalla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UNIVERSIDAD TECNOLÓGICA DE PEREIRA FACULTAD DE CIENCIAS DE LA SALUD PROGRAMA DE MEDICINA Y CIRUGÍA DEPARTAMENTO DE MEDICINA COMUNITARIA </vt:lpstr>
      <vt:lpstr>MODELO DE ATENCION AL PACIENTE</vt:lpstr>
      <vt:lpstr>CAUSA QUE GENERA LA INTERVENCION</vt:lpstr>
      <vt:lpstr>EVALUACION DE CONCIENCIA</vt:lpstr>
      <vt:lpstr>INTERPRETACION</vt:lpstr>
      <vt:lpstr>Escala de espasticidad de Ashworth modificada</vt:lpstr>
      <vt:lpstr>SENSIBILIDAD SUPERFICIAL Por Dermatomas</vt:lpstr>
      <vt:lpstr>DEFINICION DE DERMATOMA</vt:lpstr>
      <vt:lpstr>DERMATOMAS</vt:lpstr>
      <vt:lpstr>MIOTOMA</vt:lpstr>
      <vt:lpstr>MIOTOMAS</vt:lpstr>
      <vt:lpstr>ESCALA DE EVALUCION DE FUERZA DE DANIELS</vt:lpstr>
      <vt:lpstr>METODO KABAT</vt:lpstr>
      <vt:lpstr>MOVIMIENTOS DE DIAGONALES</vt:lpstr>
      <vt:lpstr>Diapositiva 15</vt:lpstr>
      <vt:lpstr>METODO BOBATH</vt:lpstr>
      <vt:lpstr>METODO BOBATH</vt:lpstr>
      <vt:lpstr>Diapositiva 18</vt:lpstr>
      <vt:lpstr>Diapositiva 19</vt:lpstr>
      <vt:lpstr>Diapositiva 20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TECNOLÓGICA DE PEREIRA FACULTAD DE CIENCIAS DE LA SALUD PROGRAMA DE MEDICINA Y CIRUGÍA DEPARTAMENTO DE MEDICINA COMUNITARIA </dc:title>
  <dc:creator>usuario</dc:creator>
  <cp:lastModifiedBy>usuario</cp:lastModifiedBy>
  <cp:revision>5</cp:revision>
  <dcterms:created xsi:type="dcterms:W3CDTF">2014-08-01T01:51:59Z</dcterms:created>
  <dcterms:modified xsi:type="dcterms:W3CDTF">2014-08-01T02:49:13Z</dcterms:modified>
</cp:coreProperties>
</file>