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518E2-77C8-4101-BC8E-88E1C319BB43}" type="datetimeFigureOut">
              <a:rPr lang="es-CO" smtClean="0"/>
              <a:t>09/06/2012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434C3-3B95-4B23-A17D-D78AFD47733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87282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518E2-77C8-4101-BC8E-88E1C319BB43}" type="datetimeFigureOut">
              <a:rPr lang="es-CO" smtClean="0"/>
              <a:t>09/06/2012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434C3-3B95-4B23-A17D-D78AFD47733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178386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518E2-77C8-4101-BC8E-88E1C319BB43}" type="datetimeFigureOut">
              <a:rPr lang="es-CO" smtClean="0"/>
              <a:t>09/06/2012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434C3-3B95-4B23-A17D-D78AFD47733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611605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518E2-77C8-4101-BC8E-88E1C319BB43}" type="datetimeFigureOut">
              <a:rPr lang="es-CO" smtClean="0"/>
              <a:t>09/06/2012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434C3-3B95-4B23-A17D-D78AFD47733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976704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518E2-77C8-4101-BC8E-88E1C319BB43}" type="datetimeFigureOut">
              <a:rPr lang="es-CO" smtClean="0"/>
              <a:t>09/06/2012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434C3-3B95-4B23-A17D-D78AFD47733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211658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518E2-77C8-4101-BC8E-88E1C319BB43}" type="datetimeFigureOut">
              <a:rPr lang="es-CO" smtClean="0"/>
              <a:t>09/06/2012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434C3-3B95-4B23-A17D-D78AFD47733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7635734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518E2-77C8-4101-BC8E-88E1C319BB43}" type="datetimeFigureOut">
              <a:rPr lang="es-CO" smtClean="0"/>
              <a:t>09/06/2012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434C3-3B95-4B23-A17D-D78AFD47733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70710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518E2-77C8-4101-BC8E-88E1C319BB43}" type="datetimeFigureOut">
              <a:rPr lang="es-CO" smtClean="0"/>
              <a:t>09/06/2012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434C3-3B95-4B23-A17D-D78AFD47733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586836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518E2-77C8-4101-BC8E-88E1C319BB43}" type="datetimeFigureOut">
              <a:rPr lang="es-CO" smtClean="0"/>
              <a:t>09/06/2012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434C3-3B95-4B23-A17D-D78AFD47733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865138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518E2-77C8-4101-BC8E-88E1C319BB43}" type="datetimeFigureOut">
              <a:rPr lang="es-CO" smtClean="0"/>
              <a:t>09/06/2012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434C3-3B95-4B23-A17D-D78AFD47733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443946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518E2-77C8-4101-BC8E-88E1C319BB43}" type="datetimeFigureOut">
              <a:rPr lang="es-CO" smtClean="0"/>
              <a:t>09/06/2012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434C3-3B95-4B23-A17D-D78AFD47733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650932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9518E2-77C8-4101-BC8E-88E1C319BB43}" type="datetimeFigureOut">
              <a:rPr lang="es-CO" smtClean="0"/>
              <a:t>09/06/2012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2434C3-3B95-4B23-A17D-D78AFD47733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271648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O" dirty="0" smtClean="0">
                <a:solidFill>
                  <a:srgbClr val="FF0000"/>
                </a:solidFill>
              </a:rPr>
              <a:t>FORMAS DE LOS ORBITALES ATÓMICOS</a:t>
            </a:r>
            <a:endParaRPr lang="es-CO" dirty="0">
              <a:solidFill>
                <a:srgbClr val="FF000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es-CO" dirty="0" smtClean="0"/>
              <a:t>Los orbitales atómicos tienen formas y orientaciones definidas matemáticamente, por ser volúmenes probables que pueden ser deducidos a partir  de la ecuación de Schrödinger.</a:t>
            </a:r>
          </a:p>
          <a:p>
            <a:pPr marL="0" indent="0" algn="just">
              <a:buNone/>
            </a:pPr>
            <a:r>
              <a:rPr lang="es-CO" dirty="0" smtClean="0"/>
              <a:t>Es necesario considerar que un orbital es la representación física de una probabilidad y ésta no tiene límites o contornos y, entonces, cualquier dibujo nunca representa la verdad acerca de la forma del orbital y es sólo una aproximación.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332889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>
                <a:solidFill>
                  <a:srgbClr val="FF0000"/>
                </a:solidFill>
              </a:rPr>
              <a:t>HIBRIDACIÓN sp</a:t>
            </a:r>
            <a:r>
              <a:rPr lang="es-CO" baseline="30000" dirty="0" smtClean="0">
                <a:solidFill>
                  <a:srgbClr val="FF0000"/>
                </a:solidFill>
              </a:rPr>
              <a:t>2</a:t>
            </a:r>
            <a:endParaRPr lang="es-CO" dirty="0">
              <a:solidFill>
                <a:srgbClr val="FF000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s-CO" dirty="0" smtClean="0"/>
              <a:t>2s                2p</a:t>
            </a:r>
            <a:r>
              <a:rPr lang="es-CO" baseline="-25000" dirty="0" smtClean="0"/>
              <a:t>x</a:t>
            </a:r>
            <a:r>
              <a:rPr lang="es-CO" dirty="0" smtClean="0"/>
              <a:t>               2p</a:t>
            </a:r>
            <a:r>
              <a:rPr lang="es-CO" baseline="-25000" dirty="0" smtClean="0"/>
              <a:t>y</a:t>
            </a:r>
            <a:r>
              <a:rPr lang="es-CO" dirty="0" smtClean="0"/>
              <a:t>               2p</a:t>
            </a:r>
            <a:r>
              <a:rPr lang="es-CO" baseline="-25000" dirty="0" smtClean="0"/>
              <a:t>z</a:t>
            </a:r>
            <a:r>
              <a:rPr lang="es-CO" dirty="0" smtClean="0"/>
              <a:t>         </a:t>
            </a:r>
          </a:p>
          <a:p>
            <a:pPr marL="0" indent="0">
              <a:buNone/>
            </a:pPr>
            <a:endParaRPr lang="es-CO" dirty="0" smtClean="0"/>
          </a:p>
          <a:p>
            <a:pPr marL="0" indent="0" algn="just">
              <a:buNone/>
            </a:pPr>
            <a:r>
              <a:rPr lang="es-CO" dirty="0" smtClean="0"/>
              <a:t>La hibridación ocurre entre el orbital 2s y los orbitales 2p</a:t>
            </a:r>
            <a:r>
              <a:rPr lang="es-CO" baseline="-25000" dirty="0" smtClean="0"/>
              <a:t>x</a:t>
            </a:r>
            <a:r>
              <a:rPr lang="es-CO" dirty="0" smtClean="0"/>
              <a:t> y 2p</a:t>
            </a:r>
            <a:r>
              <a:rPr lang="es-CO" baseline="-25000" dirty="0" smtClean="0"/>
              <a:t>y</a:t>
            </a:r>
            <a:r>
              <a:rPr lang="es-CO" dirty="0" smtClean="0"/>
              <a:t>. El orbital restante no se usa en la hibridación. Se obtienen 3 orbitales sp</a:t>
            </a:r>
            <a:r>
              <a:rPr lang="es-CO" baseline="30000" dirty="0" smtClean="0"/>
              <a:t>2</a:t>
            </a:r>
            <a:r>
              <a:rPr lang="es-CO" dirty="0" smtClean="0"/>
              <a:t>:</a:t>
            </a:r>
          </a:p>
          <a:p>
            <a:pPr marL="0" indent="0" algn="just">
              <a:buNone/>
            </a:pPr>
            <a:r>
              <a:rPr lang="es-CO" dirty="0" smtClean="0"/>
              <a:t>                            Hibridación trigonal </a:t>
            </a:r>
            <a:r>
              <a:rPr lang="es-CO" dirty="0" err="1" smtClean="0"/>
              <a:t>planar</a:t>
            </a:r>
            <a:r>
              <a:rPr lang="es-CO" dirty="0" smtClean="0"/>
              <a:t>: Tres    </a:t>
            </a:r>
          </a:p>
          <a:p>
            <a:pPr marL="0" indent="0" algn="just">
              <a:buNone/>
            </a:pPr>
            <a:r>
              <a:rPr lang="es-CO" dirty="0"/>
              <a:t> </a:t>
            </a:r>
            <a:r>
              <a:rPr lang="es-CO" dirty="0" smtClean="0"/>
              <a:t>                           regiones separadas entre sí 120°.</a:t>
            </a:r>
            <a:endParaRPr lang="es-CO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731376"/>
            <a:ext cx="1262063" cy="725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1718676"/>
            <a:ext cx="1268413" cy="738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1718676"/>
            <a:ext cx="1268413" cy="738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1718676"/>
            <a:ext cx="1249363" cy="731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1347" y="4293096"/>
            <a:ext cx="2329671" cy="18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20204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>
                <a:solidFill>
                  <a:srgbClr val="FF0000"/>
                </a:solidFill>
              </a:rPr>
              <a:t>HIBRIDACIÓN sp</a:t>
            </a:r>
            <a:r>
              <a:rPr lang="es-CO" baseline="30000" dirty="0" smtClean="0">
                <a:solidFill>
                  <a:srgbClr val="FF0000"/>
                </a:solidFill>
              </a:rPr>
              <a:t>3</a:t>
            </a:r>
            <a:endParaRPr lang="es-CO" dirty="0">
              <a:solidFill>
                <a:srgbClr val="FF000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s-CO" dirty="0" smtClean="0"/>
              <a:t>2s                2p</a:t>
            </a:r>
            <a:r>
              <a:rPr lang="es-CO" baseline="-25000" dirty="0" smtClean="0"/>
              <a:t>x</a:t>
            </a:r>
            <a:r>
              <a:rPr lang="es-CO" dirty="0" smtClean="0"/>
              <a:t>                 2p</a:t>
            </a:r>
            <a:r>
              <a:rPr lang="es-CO" baseline="-25000" dirty="0" smtClean="0"/>
              <a:t>y</a:t>
            </a:r>
            <a:r>
              <a:rPr lang="es-CO" dirty="0" smtClean="0"/>
              <a:t>                  2p</a:t>
            </a:r>
            <a:r>
              <a:rPr lang="es-CO" baseline="-25000" dirty="0" smtClean="0"/>
              <a:t>z</a:t>
            </a:r>
            <a:r>
              <a:rPr lang="es-CO" dirty="0" smtClean="0"/>
              <a:t>                           </a:t>
            </a:r>
          </a:p>
          <a:p>
            <a:pPr marL="0" indent="0">
              <a:buNone/>
            </a:pPr>
            <a:endParaRPr lang="es-CO" dirty="0"/>
          </a:p>
          <a:p>
            <a:pPr marL="0" indent="0" algn="just">
              <a:buNone/>
            </a:pPr>
            <a:endParaRPr lang="es-CO" dirty="0" smtClean="0"/>
          </a:p>
          <a:p>
            <a:pPr marL="0" indent="0" algn="just">
              <a:buNone/>
            </a:pPr>
            <a:r>
              <a:rPr lang="es-CO" dirty="0" smtClean="0"/>
              <a:t>La hibridación ocurre entre los cuatro orbitales, formándose 4 orbitales sp</a:t>
            </a:r>
            <a:r>
              <a:rPr lang="es-CO" baseline="30000" dirty="0" smtClean="0"/>
              <a:t>3</a:t>
            </a:r>
            <a:r>
              <a:rPr lang="es-CO" dirty="0" smtClean="0"/>
              <a:t>:                                                                             </a:t>
            </a:r>
          </a:p>
          <a:p>
            <a:pPr marL="0" indent="0">
              <a:buNone/>
            </a:pPr>
            <a:r>
              <a:rPr lang="es-CO" dirty="0"/>
              <a:t> </a:t>
            </a:r>
            <a:r>
              <a:rPr lang="es-CO" dirty="0" smtClean="0"/>
              <a:t>                                                                                     </a:t>
            </a:r>
          </a:p>
          <a:p>
            <a:pPr marL="0" indent="0">
              <a:buNone/>
            </a:pPr>
            <a:endParaRPr lang="es-CO" dirty="0" smtClean="0"/>
          </a:p>
          <a:p>
            <a:pPr marL="0" indent="0">
              <a:buNone/>
            </a:pPr>
            <a:endParaRPr lang="es-CO" dirty="0"/>
          </a:p>
          <a:p>
            <a:pPr marL="0" indent="0">
              <a:buNone/>
            </a:pPr>
            <a:r>
              <a:rPr lang="es-CO" dirty="0" smtClean="0"/>
              <a:t>Hibridación </a:t>
            </a:r>
            <a:r>
              <a:rPr lang="es-CO" dirty="0" err="1" smtClean="0"/>
              <a:t>tetraedral</a:t>
            </a:r>
            <a:r>
              <a:rPr lang="es-CO" dirty="0" smtClean="0"/>
              <a:t>: Cuatro regiones espaciales separadas 109,5°.                                                                               </a:t>
            </a:r>
          </a:p>
          <a:p>
            <a:pPr marL="0" indent="0">
              <a:buNone/>
            </a:pPr>
            <a:r>
              <a:rPr lang="es-CO" dirty="0"/>
              <a:t> </a:t>
            </a:r>
            <a:r>
              <a:rPr lang="es-CO" dirty="0" smtClean="0"/>
              <a:t>                                                                       </a:t>
            </a:r>
            <a:endParaRPr lang="es-CO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628800"/>
            <a:ext cx="1262063" cy="725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1628800"/>
            <a:ext cx="1268413" cy="738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1628800"/>
            <a:ext cx="1268413" cy="738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1622450"/>
            <a:ext cx="1249363" cy="731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3964" y="3212976"/>
            <a:ext cx="1480627" cy="14312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69635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>
                <a:solidFill>
                  <a:srgbClr val="FF0000"/>
                </a:solidFill>
              </a:rPr>
              <a:t>BIBLIOGRAFÍA</a:t>
            </a:r>
            <a:endParaRPr lang="es-CO" dirty="0">
              <a:solidFill>
                <a:srgbClr val="FF000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O" dirty="0" smtClean="0"/>
              <a:t>Osorio, Rubén D.; Zapata, Rubén E. QUÍMICA GENERAL. Cátedra Litografía. Universidad de </a:t>
            </a:r>
            <a:r>
              <a:rPr lang="es-CO" dirty="0"/>
              <a:t>A</a:t>
            </a:r>
            <a:r>
              <a:rPr lang="es-CO" dirty="0" smtClean="0"/>
              <a:t>ntioquia. Medellín, 2008.</a:t>
            </a:r>
          </a:p>
          <a:p>
            <a:r>
              <a:rPr lang="es-CO" dirty="0" smtClean="0"/>
              <a:t>Búsqueda en Google: Imágenes hibridación </a:t>
            </a:r>
            <a:r>
              <a:rPr lang="es-CO" dirty="0" err="1" smtClean="0"/>
              <a:t>sp</a:t>
            </a:r>
            <a:r>
              <a:rPr lang="es-CO" dirty="0" smtClean="0"/>
              <a:t>.</a:t>
            </a:r>
          </a:p>
          <a:p>
            <a:r>
              <a:rPr lang="es-CO" dirty="0" smtClean="0"/>
              <a:t>Osuna, María G. LIBRO ELECTRÓNICO DE QUÍMICA GENERAL. México. 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065773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>
                <a:solidFill>
                  <a:srgbClr val="FF0000"/>
                </a:solidFill>
              </a:rPr>
              <a:t>ORBITAL s</a:t>
            </a:r>
            <a:endParaRPr lang="es-CO" dirty="0">
              <a:solidFill>
                <a:srgbClr val="FF000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s-CO" dirty="0" smtClean="0"/>
              <a:t>Se denomina así al orbital de menor energía de un subnivel, con l = 0.</a:t>
            </a:r>
          </a:p>
          <a:p>
            <a:pPr marL="0" indent="0" algn="just">
              <a:buNone/>
            </a:pPr>
            <a:r>
              <a:rPr lang="es-CO" dirty="0" smtClean="0"/>
              <a:t>El orbital s se representa como una nube de puntos en forma de esfera. A todos los orbitales “s” se les asigna la misma forma pero a medida que la energía aumenta, aumenta el tamaño: el orbital 1s es más pequeño que el 2s y éste más pequeño que el 3s.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845909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/>
          <a:lstStyle/>
          <a:p>
            <a:pPr marL="0" indent="0" algn="ctr">
              <a:buNone/>
            </a:pPr>
            <a:r>
              <a:rPr lang="es-CO" dirty="0" smtClean="0">
                <a:solidFill>
                  <a:srgbClr val="FF0000"/>
                </a:solidFill>
              </a:rPr>
              <a:t>ORBITAL s</a:t>
            </a:r>
            <a:endParaRPr lang="es-CO" dirty="0">
              <a:solidFill>
                <a:srgbClr val="FF0000"/>
              </a:solidFill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1390" y="1988840"/>
            <a:ext cx="5120163" cy="2952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72542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>
                <a:solidFill>
                  <a:srgbClr val="FF0000"/>
                </a:solidFill>
              </a:rPr>
              <a:t>LOS ORBITALES p</a:t>
            </a:r>
            <a:endParaRPr lang="es-CO" dirty="0">
              <a:solidFill>
                <a:srgbClr val="FF000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s-CO" dirty="0" smtClean="0"/>
              <a:t>Para estos orbitales, l = 1. Existen en todos los niveles a partir del segundo (2p, 3p, 4p…). En cada subnivel existen tres (-1, 0, +1).</a:t>
            </a:r>
          </a:p>
          <a:p>
            <a:pPr marL="0" indent="0" algn="just">
              <a:buNone/>
            </a:pPr>
            <a:r>
              <a:rPr lang="es-CO" dirty="0" smtClean="0"/>
              <a:t>Tienen el mismo tamaño, la misma forma pero orientación diferente: Uno se orienta hacia el eje x y se llama </a:t>
            </a:r>
            <a:r>
              <a:rPr lang="es-CO" dirty="0" err="1" smtClean="0"/>
              <a:t>p</a:t>
            </a:r>
            <a:r>
              <a:rPr lang="es-CO" baseline="-25000" dirty="0" err="1" smtClean="0"/>
              <a:t>x</a:t>
            </a:r>
            <a:r>
              <a:rPr lang="es-CO" baseline="-25000" dirty="0" smtClean="0"/>
              <a:t>,</a:t>
            </a:r>
            <a:r>
              <a:rPr lang="es-CO" dirty="0" smtClean="0"/>
              <a:t> otro orientado hacia el eje y se llama </a:t>
            </a:r>
            <a:r>
              <a:rPr lang="es-CO" dirty="0" err="1" smtClean="0"/>
              <a:t>p</a:t>
            </a:r>
            <a:r>
              <a:rPr lang="es-CO" baseline="-25000" dirty="0" err="1" smtClean="0"/>
              <a:t>y</a:t>
            </a:r>
            <a:r>
              <a:rPr lang="es-CO" dirty="0" smtClean="0"/>
              <a:t> y el último orientado hacia el eje z (</a:t>
            </a:r>
            <a:r>
              <a:rPr lang="es-CO" dirty="0" err="1" smtClean="0"/>
              <a:t>p</a:t>
            </a:r>
            <a:r>
              <a:rPr lang="es-CO" baseline="-25000" dirty="0" err="1" smtClean="0"/>
              <a:t>z</a:t>
            </a:r>
            <a:r>
              <a:rPr lang="es-CO" dirty="0" smtClean="0"/>
              <a:t>). El núcleo está exactamente en el origen del plano cartesiano.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501022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>
                <a:solidFill>
                  <a:srgbClr val="FF0000"/>
                </a:solidFill>
              </a:rPr>
              <a:t>LOS ORBITALES p</a:t>
            </a:r>
            <a:endParaRPr lang="es-CO" dirty="0">
              <a:solidFill>
                <a:srgbClr val="FF000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s-CO" dirty="0" smtClean="0"/>
              <a:t>La nube electrónica de los orbitales p tiene la forma de una pera y se interpreta como el gráfico de la probabilidad electrónica contra la distancia, comenzando por cero en el núcleo, aumentando hasta un máximo y descendiendo a distancias mayores.</a:t>
            </a:r>
            <a:endParaRPr lang="es-CO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692352"/>
            <a:ext cx="2505075" cy="1466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5875" y="4692352"/>
            <a:ext cx="2505075" cy="1466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4692352"/>
            <a:ext cx="2505075" cy="1466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74940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>
                <a:solidFill>
                  <a:srgbClr val="FF0000"/>
                </a:solidFill>
              </a:rPr>
              <a:t>LOS ORBITALES d</a:t>
            </a:r>
            <a:endParaRPr lang="es-CO" dirty="0">
              <a:solidFill>
                <a:srgbClr val="FF000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s-CO" dirty="0" smtClean="0"/>
              <a:t>Se caracterizan por tener un número cuántico azimutal l = 2. Son 5 orbitales (-2, -1, 0, +1, +2) llamados d </a:t>
            </a:r>
            <a:r>
              <a:rPr lang="es-CO" baseline="-25000" dirty="0" err="1" smtClean="0"/>
              <a:t>xy</a:t>
            </a:r>
            <a:r>
              <a:rPr lang="es-CO" dirty="0" smtClean="0"/>
              <a:t>, d </a:t>
            </a:r>
            <a:r>
              <a:rPr lang="es-CO" baseline="-25000" dirty="0" err="1" smtClean="0"/>
              <a:t>xz</a:t>
            </a:r>
            <a:r>
              <a:rPr lang="es-CO" dirty="0" smtClean="0"/>
              <a:t>, d </a:t>
            </a:r>
            <a:r>
              <a:rPr lang="es-CO" baseline="-25000" dirty="0" err="1" smtClean="0"/>
              <a:t>yz</a:t>
            </a:r>
            <a:r>
              <a:rPr lang="es-CO" dirty="0" smtClean="0"/>
              <a:t>, d </a:t>
            </a:r>
            <a:r>
              <a:rPr lang="es-CO" baseline="-25000" dirty="0" smtClean="0"/>
              <a:t>x</a:t>
            </a:r>
            <a:r>
              <a:rPr lang="es-CO" baseline="10000" dirty="0" smtClean="0"/>
              <a:t>2</a:t>
            </a:r>
            <a:r>
              <a:rPr lang="es-CO" baseline="-25000" dirty="0" smtClean="0"/>
              <a:t>-</a:t>
            </a:r>
            <a:r>
              <a:rPr lang="es-CO" dirty="0" smtClean="0"/>
              <a:t> </a:t>
            </a:r>
            <a:r>
              <a:rPr lang="es-CO" baseline="-25000" dirty="0" smtClean="0"/>
              <a:t>y</a:t>
            </a:r>
            <a:r>
              <a:rPr lang="es-CO" baseline="14000" dirty="0" smtClean="0"/>
              <a:t>2</a:t>
            </a:r>
            <a:r>
              <a:rPr lang="es-CO" dirty="0" smtClean="0"/>
              <a:t>, d</a:t>
            </a:r>
            <a:r>
              <a:rPr lang="es-CO" baseline="-25000" dirty="0" smtClean="0"/>
              <a:t>z</a:t>
            </a:r>
            <a:r>
              <a:rPr lang="es-CO" baseline="14000" dirty="0" smtClean="0"/>
              <a:t>2</a:t>
            </a:r>
            <a:r>
              <a:rPr lang="es-CO" dirty="0" smtClean="0"/>
              <a:t>.</a:t>
            </a:r>
          </a:p>
          <a:p>
            <a:pPr marL="0" indent="0">
              <a:buNone/>
            </a:pPr>
            <a:r>
              <a:rPr lang="es-CO" dirty="0" smtClean="0"/>
              <a:t>d </a:t>
            </a:r>
            <a:r>
              <a:rPr lang="es-CO" baseline="-25000" dirty="0" err="1" smtClean="0"/>
              <a:t>xy</a:t>
            </a:r>
            <a:r>
              <a:rPr lang="es-CO" dirty="0" smtClean="0"/>
              <a:t>: Tiene 4 regiones de densidad electrónica ubicadas entre los ejes x ᴖ y.</a:t>
            </a:r>
          </a:p>
          <a:p>
            <a:pPr marL="0" indent="0">
              <a:buNone/>
            </a:pPr>
            <a:r>
              <a:rPr lang="es-CO" dirty="0" smtClean="0"/>
              <a:t>d </a:t>
            </a:r>
            <a:r>
              <a:rPr lang="es-CO" baseline="-25000" dirty="0" err="1" smtClean="0"/>
              <a:t>xz</a:t>
            </a:r>
            <a:r>
              <a:rPr lang="es-CO" dirty="0" smtClean="0"/>
              <a:t>: 4 regiones ubicadas entre los ejes x ᴖ z.</a:t>
            </a:r>
          </a:p>
          <a:p>
            <a:pPr marL="0" indent="0">
              <a:buNone/>
            </a:pPr>
            <a:r>
              <a:rPr lang="es-CO" dirty="0" smtClean="0"/>
              <a:t>d </a:t>
            </a:r>
            <a:r>
              <a:rPr lang="es-CO" baseline="-25000" dirty="0" err="1" smtClean="0"/>
              <a:t>yz</a:t>
            </a:r>
            <a:r>
              <a:rPr lang="es-CO" dirty="0" smtClean="0"/>
              <a:t>: 4 regiones ubicadas entre los ejes y ᴖ z.</a:t>
            </a:r>
          </a:p>
          <a:p>
            <a:pPr marL="0" indent="0">
              <a:buNone/>
            </a:pPr>
            <a:r>
              <a:rPr lang="es-CO" dirty="0" smtClean="0"/>
              <a:t>d </a:t>
            </a:r>
            <a:r>
              <a:rPr lang="es-CO" baseline="-25000" dirty="0" smtClean="0"/>
              <a:t>x</a:t>
            </a:r>
            <a:r>
              <a:rPr lang="es-CO" baseline="10000" dirty="0" smtClean="0"/>
              <a:t>2</a:t>
            </a:r>
            <a:r>
              <a:rPr lang="es-CO" baseline="-25000" dirty="0" smtClean="0"/>
              <a:t>-</a:t>
            </a:r>
            <a:r>
              <a:rPr lang="es-CO" dirty="0" smtClean="0"/>
              <a:t> </a:t>
            </a:r>
            <a:r>
              <a:rPr lang="es-CO" baseline="-25000" dirty="0" smtClean="0"/>
              <a:t>y</a:t>
            </a:r>
            <a:r>
              <a:rPr lang="es-CO" baseline="14000" dirty="0" smtClean="0"/>
              <a:t>2</a:t>
            </a:r>
            <a:r>
              <a:rPr lang="es-CO" dirty="0" smtClean="0"/>
              <a:t>: 4 regiones ubicadas sobre los ejes x ᴖ y.</a:t>
            </a:r>
          </a:p>
          <a:p>
            <a:pPr marL="0" indent="0">
              <a:buNone/>
            </a:pPr>
            <a:r>
              <a:rPr lang="es-CO" dirty="0"/>
              <a:t>d</a:t>
            </a:r>
            <a:r>
              <a:rPr lang="es-CO" baseline="-25000" dirty="0" smtClean="0"/>
              <a:t>z</a:t>
            </a:r>
            <a:r>
              <a:rPr lang="es-CO" baseline="14000" dirty="0" smtClean="0"/>
              <a:t>2</a:t>
            </a:r>
            <a:r>
              <a:rPr lang="es-CO" dirty="0" smtClean="0"/>
              <a:t>: 2 regiones a lo largo del eje z y otra a manera de anillo sobre el plano </a:t>
            </a:r>
            <a:r>
              <a:rPr lang="es-CO" dirty="0" err="1" smtClean="0"/>
              <a:t>xy</a:t>
            </a:r>
            <a:r>
              <a:rPr lang="es-CO" dirty="0" smtClean="0"/>
              <a:t>.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473831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>
                <a:solidFill>
                  <a:srgbClr val="FF0000"/>
                </a:solidFill>
              </a:rPr>
              <a:t>LOS ORBITALES d</a:t>
            </a:r>
            <a:endParaRPr lang="es-CO" dirty="0">
              <a:solidFill>
                <a:srgbClr val="FF000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CO" dirty="0" smtClean="0"/>
              <a:t>Orbital </a:t>
            </a:r>
            <a:r>
              <a:rPr lang="es-CO" dirty="0" err="1" smtClean="0"/>
              <a:t>d</a:t>
            </a:r>
            <a:r>
              <a:rPr lang="es-CO" baseline="-25000" dirty="0" err="1" smtClean="0"/>
              <a:t>xy</a:t>
            </a:r>
            <a:r>
              <a:rPr lang="es-CO" baseline="-25000" dirty="0" smtClean="0"/>
              <a:t>               </a:t>
            </a:r>
            <a:r>
              <a:rPr lang="es-CO" dirty="0" smtClean="0"/>
              <a:t>Orbital </a:t>
            </a:r>
            <a:r>
              <a:rPr lang="es-CO" dirty="0" err="1" smtClean="0"/>
              <a:t>d</a:t>
            </a:r>
            <a:r>
              <a:rPr lang="es-CO" baseline="-25000" dirty="0" err="1" smtClean="0"/>
              <a:t>yz</a:t>
            </a:r>
            <a:r>
              <a:rPr lang="es-CO" dirty="0" smtClean="0"/>
              <a:t>        Orbital </a:t>
            </a:r>
            <a:r>
              <a:rPr lang="es-CO" dirty="0" err="1" smtClean="0"/>
              <a:t>d</a:t>
            </a:r>
            <a:r>
              <a:rPr lang="es-CO" baseline="-25000" dirty="0" err="1" smtClean="0"/>
              <a:t>xz</a:t>
            </a:r>
            <a:endParaRPr lang="es-CO" dirty="0" smtClean="0"/>
          </a:p>
          <a:p>
            <a:pPr marL="0" indent="0">
              <a:buNone/>
            </a:pPr>
            <a:endParaRPr lang="es-CO" dirty="0"/>
          </a:p>
          <a:p>
            <a:pPr marL="0" indent="0">
              <a:buNone/>
            </a:pPr>
            <a:endParaRPr lang="es-CO" dirty="0" smtClean="0"/>
          </a:p>
          <a:p>
            <a:pPr marL="0" indent="0">
              <a:buNone/>
            </a:pPr>
            <a:endParaRPr lang="es-CO" dirty="0"/>
          </a:p>
          <a:p>
            <a:pPr marL="0" indent="0">
              <a:buNone/>
            </a:pPr>
            <a:r>
              <a:rPr lang="es-CO" dirty="0" smtClean="0"/>
              <a:t>            Orbital d</a:t>
            </a:r>
            <a:r>
              <a:rPr lang="es-CO" baseline="-25000" dirty="0" smtClean="0"/>
              <a:t>x</a:t>
            </a:r>
            <a:r>
              <a:rPr lang="es-CO" baseline="10000" dirty="0" smtClean="0"/>
              <a:t>2</a:t>
            </a:r>
            <a:r>
              <a:rPr lang="es-CO" dirty="0" smtClean="0"/>
              <a:t>-</a:t>
            </a:r>
            <a:r>
              <a:rPr lang="es-CO" baseline="-25000" dirty="0" smtClean="0"/>
              <a:t>y</a:t>
            </a:r>
            <a:r>
              <a:rPr lang="es-CO" baseline="10000" dirty="0" smtClean="0"/>
              <a:t>2</a:t>
            </a:r>
            <a:r>
              <a:rPr lang="es-CO" dirty="0" smtClean="0"/>
              <a:t>           Orbital d</a:t>
            </a:r>
            <a:r>
              <a:rPr lang="es-CO" baseline="-25000" dirty="0" smtClean="0"/>
              <a:t>z</a:t>
            </a:r>
            <a:r>
              <a:rPr lang="es-CO" baseline="10000" dirty="0" smtClean="0"/>
              <a:t>2</a:t>
            </a:r>
            <a:r>
              <a:rPr lang="es-CO" dirty="0" smtClean="0"/>
              <a:t>                  </a:t>
            </a:r>
            <a:endParaRPr lang="es-CO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424708"/>
            <a:ext cx="2362200" cy="144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2424708"/>
            <a:ext cx="2362200" cy="144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5391" y="2424708"/>
            <a:ext cx="2362200" cy="144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4581128"/>
            <a:ext cx="2362200" cy="144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1204" y="4581128"/>
            <a:ext cx="2362200" cy="144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01425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>
                <a:solidFill>
                  <a:srgbClr val="FF0000"/>
                </a:solidFill>
              </a:rPr>
              <a:t>HIBRIDACIÓN</a:t>
            </a:r>
            <a:endParaRPr lang="es-CO" dirty="0">
              <a:solidFill>
                <a:srgbClr val="FF000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es-CO" dirty="0" smtClean="0"/>
              <a:t>Es la combinación de los orbitales atómicos pertenecientes al mismo nivel, o que tienen energía parecida, para formar otros orbitales de igual tamaño y energía pero con diferente orientación. Estos orbitales son muy útiles al explicar los enlaces químicos y la forma geométrica de las moléculas.</a:t>
            </a:r>
          </a:p>
          <a:p>
            <a:pPr marL="0" indent="0" algn="just">
              <a:buNone/>
            </a:pPr>
            <a:r>
              <a:rPr lang="es-CO" u="sng" dirty="0" smtClean="0"/>
              <a:t>Orbitales híbridos</a:t>
            </a:r>
            <a:r>
              <a:rPr lang="es-CO" dirty="0" smtClean="0"/>
              <a:t>: s y p del mismo nivel: </a:t>
            </a:r>
            <a:r>
              <a:rPr lang="es-CO" dirty="0" err="1" smtClean="0"/>
              <a:t>sp</a:t>
            </a:r>
            <a:r>
              <a:rPr lang="es-CO" dirty="0" smtClean="0"/>
              <a:t>, sp</a:t>
            </a:r>
            <a:r>
              <a:rPr lang="es-CO" baseline="30000" dirty="0" smtClean="0"/>
              <a:t>2</a:t>
            </a:r>
            <a:r>
              <a:rPr lang="es-CO" dirty="0" smtClean="0"/>
              <a:t>, sp</a:t>
            </a:r>
            <a:r>
              <a:rPr lang="es-CO" baseline="30000" dirty="0" smtClean="0"/>
              <a:t>3</a:t>
            </a:r>
            <a:r>
              <a:rPr lang="es-CO" dirty="0" smtClean="0"/>
              <a:t>; s y p de un mismo nivel con los orbitales d del nivel anterior: sp</a:t>
            </a:r>
            <a:r>
              <a:rPr lang="es-CO" baseline="30000" dirty="0" smtClean="0"/>
              <a:t>3</a:t>
            </a:r>
            <a:r>
              <a:rPr lang="es-CO" dirty="0" smtClean="0">
                <a:latin typeface="Calibri" pitchFamily="34" charset="0"/>
              </a:rPr>
              <a:t>d; </a:t>
            </a:r>
            <a:r>
              <a:rPr lang="es-CO" dirty="0" smtClean="0"/>
              <a:t>sp</a:t>
            </a:r>
            <a:r>
              <a:rPr lang="es-CO" baseline="30000" dirty="0" smtClean="0"/>
              <a:t>3</a:t>
            </a:r>
            <a:r>
              <a:rPr lang="es-CO" dirty="0" smtClean="0">
                <a:latin typeface="Calibri" pitchFamily="34" charset="0"/>
              </a:rPr>
              <a:t>d</a:t>
            </a:r>
            <a:r>
              <a:rPr lang="es-CO" baseline="30000" dirty="0" smtClean="0">
                <a:latin typeface="Calibri" pitchFamily="34" charset="0"/>
              </a:rPr>
              <a:t>2</a:t>
            </a:r>
            <a:r>
              <a:rPr lang="es-CO" dirty="0" smtClean="0">
                <a:latin typeface="Calibri" pitchFamily="34" charset="0"/>
              </a:rPr>
              <a:t>, </a:t>
            </a:r>
            <a:r>
              <a:rPr lang="es-CO" dirty="0" smtClean="0"/>
              <a:t> sp</a:t>
            </a:r>
            <a:r>
              <a:rPr lang="es-CO" baseline="30000" dirty="0" smtClean="0"/>
              <a:t>3</a:t>
            </a:r>
            <a:r>
              <a:rPr lang="es-CO" dirty="0" smtClean="0">
                <a:latin typeface="Calibri" pitchFamily="34" charset="0"/>
              </a:rPr>
              <a:t>d</a:t>
            </a:r>
            <a:r>
              <a:rPr lang="es-CO" baseline="30000" dirty="0" smtClean="0">
                <a:latin typeface="Calibri" pitchFamily="34" charset="0"/>
              </a:rPr>
              <a:t>3</a:t>
            </a:r>
            <a:r>
              <a:rPr lang="es-CO" dirty="0" smtClean="0">
                <a:latin typeface="Calibri" pitchFamily="34" charset="0"/>
              </a:rPr>
              <a:t>, </a:t>
            </a:r>
            <a:r>
              <a:rPr lang="es-CO" dirty="0" smtClean="0"/>
              <a:t> sp</a:t>
            </a:r>
            <a:r>
              <a:rPr lang="es-CO" baseline="30000" dirty="0" smtClean="0"/>
              <a:t>3</a:t>
            </a:r>
            <a:r>
              <a:rPr lang="es-CO" dirty="0" smtClean="0">
                <a:latin typeface="Calibri" pitchFamily="34" charset="0"/>
              </a:rPr>
              <a:t>d</a:t>
            </a:r>
            <a:r>
              <a:rPr lang="es-CO" baseline="30000" dirty="0" smtClean="0">
                <a:latin typeface="Calibri" pitchFamily="34" charset="0"/>
              </a:rPr>
              <a:t>4</a:t>
            </a:r>
            <a:r>
              <a:rPr lang="es-CO" dirty="0" smtClean="0">
                <a:latin typeface="Calibri" pitchFamily="34" charset="0"/>
              </a:rPr>
              <a:t> y</a:t>
            </a:r>
            <a:r>
              <a:rPr lang="es-CO" dirty="0" smtClean="0"/>
              <a:t>  sp</a:t>
            </a:r>
            <a:r>
              <a:rPr lang="es-CO" baseline="30000" dirty="0" smtClean="0"/>
              <a:t>3</a:t>
            </a:r>
            <a:r>
              <a:rPr lang="es-CO" dirty="0" smtClean="0">
                <a:latin typeface="Calibri" pitchFamily="34" charset="0"/>
              </a:rPr>
              <a:t>d</a:t>
            </a:r>
            <a:r>
              <a:rPr lang="es-CO" baseline="30000" dirty="0" smtClean="0">
                <a:latin typeface="Calibri" pitchFamily="34" charset="0"/>
              </a:rPr>
              <a:t>5</a:t>
            </a:r>
            <a:r>
              <a:rPr lang="es-CO" dirty="0" smtClean="0">
                <a:latin typeface="Calibri" pitchFamily="34" charset="0"/>
              </a:rPr>
              <a:t>.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351719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536" y="692696"/>
            <a:ext cx="8229600" cy="5505475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s-CO" u="sng" dirty="0" smtClean="0">
                <a:solidFill>
                  <a:srgbClr val="FF0000"/>
                </a:solidFill>
              </a:rPr>
              <a:t>HIBRIDACIÓN </a:t>
            </a:r>
            <a:r>
              <a:rPr lang="es-CO" u="sng" dirty="0" err="1" smtClean="0">
                <a:solidFill>
                  <a:srgbClr val="FF0000"/>
                </a:solidFill>
              </a:rPr>
              <a:t>sp</a:t>
            </a:r>
            <a:r>
              <a:rPr lang="es-CO" u="sng" dirty="0" smtClean="0">
                <a:solidFill>
                  <a:srgbClr val="FF0000"/>
                </a:solidFill>
              </a:rPr>
              <a:t> O LINEAL</a:t>
            </a:r>
            <a:r>
              <a:rPr lang="es-CO" dirty="0" smtClean="0"/>
              <a:t>: </a:t>
            </a:r>
          </a:p>
          <a:p>
            <a:pPr marL="0" indent="0">
              <a:buNone/>
            </a:pPr>
            <a:r>
              <a:rPr lang="es-CO" dirty="0" smtClean="0"/>
              <a:t>2s                 2p</a:t>
            </a:r>
            <a:r>
              <a:rPr lang="es-CO" baseline="-25000" dirty="0" smtClean="0"/>
              <a:t>x</a:t>
            </a:r>
            <a:r>
              <a:rPr lang="es-CO" dirty="0" smtClean="0"/>
              <a:t>               2p</a:t>
            </a:r>
            <a:r>
              <a:rPr lang="es-CO" baseline="-25000" dirty="0" smtClean="0"/>
              <a:t>y</a:t>
            </a:r>
            <a:r>
              <a:rPr lang="es-CO" dirty="0" smtClean="0"/>
              <a:t>                2p</a:t>
            </a:r>
            <a:r>
              <a:rPr lang="es-CO" baseline="-25000" dirty="0" smtClean="0"/>
              <a:t>z</a:t>
            </a:r>
            <a:endParaRPr lang="es-CO" dirty="0" smtClean="0"/>
          </a:p>
          <a:p>
            <a:pPr marL="0" indent="0">
              <a:buNone/>
            </a:pPr>
            <a:endParaRPr lang="es-CO" dirty="0"/>
          </a:p>
          <a:p>
            <a:pPr marL="0" indent="0">
              <a:buNone/>
            </a:pPr>
            <a:r>
              <a:rPr lang="es-CO" dirty="0" smtClean="0"/>
              <a:t>Se hibridan los orbitales 2s y 2p</a:t>
            </a:r>
            <a:r>
              <a:rPr lang="es-CO" baseline="-25000" dirty="0" smtClean="0"/>
              <a:t>x</a:t>
            </a:r>
            <a:r>
              <a:rPr lang="es-CO" dirty="0" smtClean="0"/>
              <a:t> mientras que los otros dos orbitales no se usan en la hibridación. Se obtienen dos orbitales </a:t>
            </a:r>
            <a:r>
              <a:rPr lang="es-CO" dirty="0" err="1" smtClean="0"/>
              <a:t>sp</a:t>
            </a:r>
            <a:r>
              <a:rPr lang="es-CO" dirty="0" smtClean="0"/>
              <a:t> que tienen la siguiente forma:</a:t>
            </a:r>
          </a:p>
          <a:p>
            <a:pPr marL="0" indent="0">
              <a:buNone/>
            </a:pPr>
            <a:endParaRPr lang="es-CO" dirty="0" smtClean="0"/>
          </a:p>
          <a:p>
            <a:pPr marL="0" indent="0">
              <a:buNone/>
            </a:pPr>
            <a:endParaRPr lang="es-CO" dirty="0"/>
          </a:p>
          <a:p>
            <a:pPr marL="0" indent="0">
              <a:buNone/>
            </a:pPr>
            <a:r>
              <a:rPr lang="es-CO" dirty="0" smtClean="0"/>
              <a:t>Hibridación lineal: Dos regiones electrónicas separadas entre sí 180°.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1610" y="1412775"/>
            <a:ext cx="1260140" cy="727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1400198"/>
            <a:ext cx="1267022" cy="7403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1400197"/>
            <a:ext cx="1267022" cy="7403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1412775"/>
            <a:ext cx="1252537" cy="731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7305" y="4008721"/>
            <a:ext cx="2192527" cy="11521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4633" y="4416312"/>
            <a:ext cx="1268413" cy="738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34387" y="4422662"/>
            <a:ext cx="1249363" cy="731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81234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</TotalTime>
  <Words>701</Words>
  <Application>Microsoft Office PowerPoint</Application>
  <PresentationFormat>Presentación en pantalla (4:3)</PresentationFormat>
  <Paragraphs>55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3" baseType="lpstr">
      <vt:lpstr>Tema de Office</vt:lpstr>
      <vt:lpstr>FORMAS DE LOS ORBITALES ATÓMICOS</vt:lpstr>
      <vt:lpstr>ORBITAL s</vt:lpstr>
      <vt:lpstr>Presentación de PowerPoint</vt:lpstr>
      <vt:lpstr>LOS ORBITALES p</vt:lpstr>
      <vt:lpstr>LOS ORBITALES p</vt:lpstr>
      <vt:lpstr>LOS ORBITALES d</vt:lpstr>
      <vt:lpstr>LOS ORBITALES d</vt:lpstr>
      <vt:lpstr>HIBRIDACIÓN</vt:lpstr>
      <vt:lpstr>Presentación de PowerPoint</vt:lpstr>
      <vt:lpstr>HIBRIDACIÓN sp2</vt:lpstr>
      <vt:lpstr>HIBRIDACIÓN sp3</vt:lpstr>
      <vt:lpstr>BIBLIOGRAFÍA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FORMAS DE LOS ORBITALES ATÓMICOS</dc:title>
  <dc:creator>LENOVO</dc:creator>
  <cp:lastModifiedBy>LENOVO</cp:lastModifiedBy>
  <cp:revision>13</cp:revision>
  <dcterms:created xsi:type="dcterms:W3CDTF">2012-06-09T22:09:28Z</dcterms:created>
  <dcterms:modified xsi:type="dcterms:W3CDTF">2012-06-10T02:15:20Z</dcterms:modified>
</cp:coreProperties>
</file>