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18"/>
  </p:notesMasterIdLst>
  <p:handoutMasterIdLst>
    <p:handoutMasterId r:id="rId19"/>
  </p:handoutMasterIdLst>
  <p:sldIdLst>
    <p:sldId id="266" r:id="rId2"/>
    <p:sldId id="256" r:id="rId3"/>
    <p:sldId id="267" r:id="rId4"/>
    <p:sldId id="268" r:id="rId5"/>
    <p:sldId id="259" r:id="rId6"/>
    <p:sldId id="258" r:id="rId7"/>
    <p:sldId id="269" r:id="rId8"/>
    <p:sldId id="260" r:id="rId9"/>
    <p:sldId id="261" r:id="rId10"/>
    <p:sldId id="262" r:id="rId11"/>
    <p:sldId id="270" r:id="rId12"/>
    <p:sldId id="263" r:id="rId13"/>
    <p:sldId id="264" r:id="rId14"/>
    <p:sldId id="271" r:id="rId15"/>
    <p:sldId id="272" r:id="rId16"/>
    <p:sldId id="265" r:id="rId1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FF7"/>
    <a:srgbClr val="F8FFE5"/>
    <a:srgbClr val="F7FFE1"/>
    <a:srgbClr val="E9FB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31" autoAdjust="0"/>
    <p:restoredTop sz="94660"/>
  </p:normalViewPr>
  <p:slideViewPr>
    <p:cSldViewPr>
      <p:cViewPr varScale="1">
        <p:scale>
          <a:sx n="103" d="100"/>
          <a:sy n="103" d="100"/>
        </p:scale>
        <p:origin x="15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476135-57DD-41F8-A102-D790AD6E8DA8}" type="slidenum">
              <a:rPr lang="es-CO" smtClean="0"/>
              <a:pPr/>
              <a:t>‹Nº›</a:t>
            </a:fld>
            <a:endParaRPr lang="es-CO"/>
          </a:p>
        </p:txBody>
      </p:sp>
    </p:spTree>
    <p:extLst>
      <p:ext uri="{BB962C8B-B14F-4D97-AF65-F5344CB8AC3E}">
        <p14:creationId xmlns:p14="http://schemas.microsoft.com/office/powerpoint/2010/main" val="1104421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7E0EC0-24FB-4301-A655-E2FBA368FFF7}" type="datetimeFigureOut">
              <a:rPr lang="es-CO" smtClean="0"/>
              <a:t>03/10/2014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0CD510-8295-4393-A37E-F7EFE8236B33}" type="slidenum">
              <a:rPr lang="es-CO" smtClean="0"/>
              <a:t>‹Nº›</a:t>
            </a:fld>
            <a:endParaRPr lang="es-CO"/>
          </a:p>
        </p:txBody>
      </p:sp>
    </p:spTree>
    <p:extLst>
      <p:ext uri="{BB962C8B-B14F-4D97-AF65-F5344CB8AC3E}">
        <p14:creationId xmlns:p14="http://schemas.microsoft.com/office/powerpoint/2010/main" val="1390351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810CD510-8295-4393-A37E-F7EFE8236B33}" type="slidenum">
              <a:rPr lang="es-CO" smtClean="0"/>
              <a:t>15</a:t>
            </a:fld>
            <a:endParaRPr lang="es-CO"/>
          </a:p>
        </p:txBody>
      </p:sp>
    </p:spTree>
    <p:extLst>
      <p:ext uri="{BB962C8B-B14F-4D97-AF65-F5344CB8AC3E}">
        <p14:creationId xmlns:p14="http://schemas.microsoft.com/office/powerpoint/2010/main" val="2839759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1BE786CF-80FF-4C3A-B37A-5BA83C820482}" type="datetimeFigureOut">
              <a:rPr lang="es-CO" smtClean="0"/>
              <a:pPr/>
              <a:t>03/10/2014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FC0008A-8D7F-46E8-8DE3-98DB4F847B98}" type="slidenum">
              <a:rPr lang="es-CO" smtClean="0"/>
              <a:pPr/>
              <a:t>‹Nº›</a:t>
            </a:fld>
            <a:endParaRPr lang="es-CO"/>
          </a:p>
        </p:txBody>
      </p:sp>
    </p:spTree>
    <p:extLst>
      <p:ext uri="{BB962C8B-B14F-4D97-AF65-F5344CB8AC3E}">
        <p14:creationId xmlns:p14="http://schemas.microsoft.com/office/powerpoint/2010/main" val="3585424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BE786CF-80FF-4C3A-B37A-5BA83C820482}" type="datetimeFigureOut">
              <a:rPr lang="es-CO" smtClean="0"/>
              <a:pPr/>
              <a:t>03/10/2014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FC0008A-8D7F-46E8-8DE3-98DB4F847B98}" type="slidenum">
              <a:rPr lang="es-CO" smtClean="0"/>
              <a:pPr/>
              <a:t>‹Nº›</a:t>
            </a:fld>
            <a:endParaRPr lang="es-CO"/>
          </a:p>
        </p:txBody>
      </p:sp>
    </p:spTree>
    <p:extLst>
      <p:ext uri="{BB962C8B-B14F-4D97-AF65-F5344CB8AC3E}">
        <p14:creationId xmlns:p14="http://schemas.microsoft.com/office/powerpoint/2010/main" val="677892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BE786CF-80FF-4C3A-B37A-5BA83C820482}" type="datetimeFigureOut">
              <a:rPr lang="es-CO" smtClean="0"/>
              <a:pPr/>
              <a:t>03/10/2014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FC0008A-8D7F-46E8-8DE3-98DB4F847B98}" type="slidenum">
              <a:rPr lang="es-CO" smtClean="0"/>
              <a:pPr/>
              <a:t>‹Nº›</a:t>
            </a:fld>
            <a:endParaRPr lang="es-CO"/>
          </a:p>
        </p:txBody>
      </p:sp>
    </p:spTree>
    <p:extLst>
      <p:ext uri="{BB962C8B-B14F-4D97-AF65-F5344CB8AC3E}">
        <p14:creationId xmlns:p14="http://schemas.microsoft.com/office/powerpoint/2010/main" val="1614749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BE786CF-80FF-4C3A-B37A-5BA83C820482}" type="datetimeFigureOut">
              <a:rPr lang="es-CO" smtClean="0"/>
              <a:pPr/>
              <a:t>03/10/2014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FC0008A-8D7F-46E8-8DE3-98DB4F847B98}" type="slidenum">
              <a:rPr lang="es-CO" smtClean="0"/>
              <a:pPr/>
              <a:t>‹Nº›</a:t>
            </a:fld>
            <a:endParaRPr lang="es-CO"/>
          </a:p>
        </p:txBody>
      </p:sp>
    </p:spTree>
    <p:extLst>
      <p:ext uri="{BB962C8B-B14F-4D97-AF65-F5344CB8AC3E}">
        <p14:creationId xmlns:p14="http://schemas.microsoft.com/office/powerpoint/2010/main" val="29173337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BE786CF-80FF-4C3A-B37A-5BA83C820482}" type="datetimeFigureOut">
              <a:rPr lang="es-CO" smtClean="0"/>
              <a:pPr/>
              <a:t>03/10/2014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FC0008A-8D7F-46E8-8DE3-98DB4F847B98}" type="slidenum">
              <a:rPr lang="es-CO" smtClean="0"/>
              <a:pPr/>
              <a:t>‹Nº›</a:t>
            </a:fld>
            <a:endParaRPr lang="es-CO"/>
          </a:p>
        </p:txBody>
      </p:sp>
    </p:spTree>
    <p:extLst>
      <p:ext uri="{BB962C8B-B14F-4D97-AF65-F5344CB8AC3E}">
        <p14:creationId xmlns:p14="http://schemas.microsoft.com/office/powerpoint/2010/main" val="981610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1BE786CF-80FF-4C3A-B37A-5BA83C820482}" type="datetimeFigureOut">
              <a:rPr lang="es-CO" smtClean="0"/>
              <a:pPr/>
              <a:t>03/10/2014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FC0008A-8D7F-46E8-8DE3-98DB4F847B98}" type="slidenum">
              <a:rPr lang="es-CO" smtClean="0"/>
              <a:pPr/>
              <a:t>‹Nº›</a:t>
            </a:fld>
            <a:endParaRPr lang="es-CO"/>
          </a:p>
        </p:txBody>
      </p:sp>
    </p:spTree>
    <p:extLst>
      <p:ext uri="{BB962C8B-B14F-4D97-AF65-F5344CB8AC3E}">
        <p14:creationId xmlns:p14="http://schemas.microsoft.com/office/powerpoint/2010/main" val="776903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1BE786CF-80FF-4C3A-B37A-5BA83C820482}" type="datetimeFigureOut">
              <a:rPr lang="es-CO" smtClean="0"/>
              <a:pPr/>
              <a:t>03/10/2014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1FC0008A-8D7F-46E8-8DE3-98DB4F847B98}" type="slidenum">
              <a:rPr lang="es-CO" smtClean="0"/>
              <a:pPr/>
              <a:t>‹Nº›</a:t>
            </a:fld>
            <a:endParaRPr lang="es-CO"/>
          </a:p>
        </p:txBody>
      </p:sp>
    </p:spTree>
    <p:extLst>
      <p:ext uri="{BB962C8B-B14F-4D97-AF65-F5344CB8AC3E}">
        <p14:creationId xmlns:p14="http://schemas.microsoft.com/office/powerpoint/2010/main" val="4028946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1BE786CF-80FF-4C3A-B37A-5BA83C820482}" type="datetimeFigureOut">
              <a:rPr lang="es-CO" smtClean="0"/>
              <a:pPr/>
              <a:t>03/10/2014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1FC0008A-8D7F-46E8-8DE3-98DB4F847B98}" type="slidenum">
              <a:rPr lang="es-CO" smtClean="0"/>
              <a:pPr/>
              <a:t>‹Nº›</a:t>
            </a:fld>
            <a:endParaRPr lang="es-CO"/>
          </a:p>
        </p:txBody>
      </p:sp>
    </p:spTree>
    <p:extLst>
      <p:ext uri="{BB962C8B-B14F-4D97-AF65-F5344CB8AC3E}">
        <p14:creationId xmlns:p14="http://schemas.microsoft.com/office/powerpoint/2010/main" val="1686908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BE786CF-80FF-4C3A-B37A-5BA83C820482}" type="datetimeFigureOut">
              <a:rPr lang="es-CO" smtClean="0"/>
              <a:pPr/>
              <a:t>03/10/2014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1FC0008A-8D7F-46E8-8DE3-98DB4F847B98}" type="slidenum">
              <a:rPr lang="es-CO" smtClean="0"/>
              <a:pPr/>
              <a:t>‹Nº›</a:t>
            </a:fld>
            <a:endParaRPr lang="es-CO"/>
          </a:p>
        </p:txBody>
      </p:sp>
    </p:spTree>
    <p:extLst>
      <p:ext uri="{BB962C8B-B14F-4D97-AF65-F5344CB8AC3E}">
        <p14:creationId xmlns:p14="http://schemas.microsoft.com/office/powerpoint/2010/main" val="2236161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E786CF-80FF-4C3A-B37A-5BA83C820482}" type="datetimeFigureOut">
              <a:rPr lang="es-CO" smtClean="0"/>
              <a:pPr/>
              <a:t>03/10/2014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FC0008A-8D7F-46E8-8DE3-98DB4F847B98}" type="slidenum">
              <a:rPr lang="es-CO" smtClean="0"/>
              <a:pPr/>
              <a:t>‹Nº›</a:t>
            </a:fld>
            <a:endParaRPr lang="es-CO"/>
          </a:p>
        </p:txBody>
      </p:sp>
    </p:spTree>
    <p:extLst>
      <p:ext uri="{BB962C8B-B14F-4D97-AF65-F5344CB8AC3E}">
        <p14:creationId xmlns:p14="http://schemas.microsoft.com/office/powerpoint/2010/main" val="3652058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E786CF-80FF-4C3A-B37A-5BA83C820482}" type="datetimeFigureOut">
              <a:rPr lang="es-CO" smtClean="0"/>
              <a:pPr/>
              <a:t>03/10/2014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FC0008A-8D7F-46E8-8DE3-98DB4F847B98}" type="slidenum">
              <a:rPr lang="es-CO" smtClean="0"/>
              <a:pPr/>
              <a:t>‹Nº›</a:t>
            </a:fld>
            <a:endParaRPr lang="es-CO"/>
          </a:p>
        </p:txBody>
      </p:sp>
    </p:spTree>
    <p:extLst>
      <p:ext uri="{BB962C8B-B14F-4D97-AF65-F5344CB8AC3E}">
        <p14:creationId xmlns:p14="http://schemas.microsoft.com/office/powerpoint/2010/main" val="554451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8FFE5"/>
            </a:gs>
            <a:gs pos="76000">
              <a:srgbClr val="F7FFE1"/>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786CF-80FF-4C3A-B37A-5BA83C820482}" type="datetimeFigureOut">
              <a:rPr lang="es-CO" smtClean="0"/>
              <a:pPr/>
              <a:t>03/10/2014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C0008A-8D7F-46E8-8DE3-98DB4F847B98}" type="slidenum">
              <a:rPr lang="es-CO" smtClean="0"/>
              <a:pPr/>
              <a:t>‹Nº›</a:t>
            </a:fld>
            <a:endParaRPr lang="es-CO"/>
          </a:p>
        </p:txBody>
      </p:sp>
    </p:spTree>
    <p:extLst>
      <p:ext uri="{BB962C8B-B14F-4D97-AF65-F5344CB8AC3E}">
        <p14:creationId xmlns:p14="http://schemas.microsoft.com/office/powerpoint/2010/main" val="907536596"/>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solidFill>
                  <a:srgbClr val="FF0000"/>
                </a:solidFill>
              </a:rPr>
              <a:t>PRINCIPIO DE INCERTIDUMBRE Y MECÁNICA CUÁNTICA</a:t>
            </a:r>
            <a:endParaRPr lang="es-CO" dirty="0"/>
          </a:p>
        </p:txBody>
      </p:sp>
      <p:sp>
        <p:nvSpPr>
          <p:cNvPr id="3" name="2 Marcador de contenido"/>
          <p:cNvSpPr>
            <a:spLocks noGrp="1"/>
          </p:cNvSpPr>
          <p:nvPr>
            <p:ph idx="1"/>
          </p:nvPr>
        </p:nvSpPr>
        <p:spPr/>
        <p:txBody>
          <a:bodyPr/>
          <a:lstStyle/>
          <a:p>
            <a:pPr algn="just">
              <a:buNone/>
            </a:pPr>
            <a:endParaRPr lang="es-CO" dirty="0" smtClean="0"/>
          </a:p>
          <a:p>
            <a:pPr algn="just">
              <a:buNone/>
            </a:pPr>
            <a:r>
              <a:rPr lang="es-CO" dirty="0" smtClean="0"/>
              <a:t>El descubrimiento del comportamiento ondulatorio de los electrones generó otro problema: </a:t>
            </a:r>
            <a:r>
              <a:rPr lang="es-CO" i="1" dirty="0" smtClean="0"/>
              <a:t>¿Cómo se podía precisar la posición de una onda? Es imposible saber su posición exacta debido a que se extiende en el espacio</a:t>
            </a:r>
            <a:r>
              <a:rPr lang="es-CO" dirty="0" smtClean="0"/>
              <a:t>.</a:t>
            </a:r>
          </a:p>
          <a:p>
            <a:pPr algn="just">
              <a:buNone/>
            </a:pPr>
            <a:endParaRPr lang="es-C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CO" dirty="0" smtClean="0">
                <a:solidFill>
                  <a:srgbClr val="FF0000"/>
                </a:solidFill>
              </a:rPr>
              <a:t>NÚMEROS CUÁNTICOS</a:t>
            </a:r>
            <a:endParaRPr lang="es-CO" dirty="0"/>
          </a:p>
        </p:txBody>
      </p:sp>
      <p:sp>
        <p:nvSpPr>
          <p:cNvPr id="3" name="2 Marcador de contenido"/>
          <p:cNvSpPr>
            <a:spLocks noGrp="1"/>
          </p:cNvSpPr>
          <p:nvPr>
            <p:ph idx="1"/>
          </p:nvPr>
        </p:nvSpPr>
        <p:spPr/>
        <p:txBody>
          <a:bodyPr/>
          <a:lstStyle/>
          <a:p>
            <a:r>
              <a:rPr lang="es-CO" dirty="0" smtClean="0"/>
              <a:t>El conjunto conocido como número cuántico </a:t>
            </a:r>
            <a:r>
              <a:rPr lang="es-CO" dirty="0" err="1" smtClean="0"/>
              <a:t>azimutal</a:t>
            </a:r>
            <a:r>
              <a:rPr lang="es-CO" dirty="0" smtClean="0"/>
              <a:t> se designa por l (ele), se asocia con los subniveles de energía dentro de un nivel y  puede tomar los valores enteros desde 0 hasta n – 1, dentro del mismo nivel n. Por ejemplo, para n = 4, l puede tener los valores 0, 1, 2, 3, cada uno de los cuales representa un subnivel de energía del electrón.</a:t>
            </a:r>
            <a:endParaRPr lang="es-CO" dirty="0"/>
          </a:p>
        </p:txBody>
      </p:sp>
    </p:spTree>
    <p:extLst>
      <p:ext uri="{BB962C8B-B14F-4D97-AF65-F5344CB8AC3E}">
        <p14:creationId xmlns:p14="http://schemas.microsoft.com/office/powerpoint/2010/main" val="684693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FF0000"/>
                </a:solidFill>
              </a:rPr>
              <a:t>NÚMEROS CUÁNTICOS</a:t>
            </a:r>
            <a:endParaRPr lang="es-CO" dirty="0"/>
          </a:p>
        </p:txBody>
      </p:sp>
      <p:sp>
        <p:nvSpPr>
          <p:cNvPr id="3" name="2 Marcador de contenido"/>
          <p:cNvSpPr>
            <a:spLocks noGrp="1"/>
          </p:cNvSpPr>
          <p:nvPr>
            <p:ph idx="1"/>
          </p:nvPr>
        </p:nvSpPr>
        <p:spPr/>
        <p:txBody>
          <a:bodyPr/>
          <a:lstStyle/>
          <a:p>
            <a:pPr>
              <a:buNone/>
            </a:pPr>
            <a:r>
              <a:rPr lang="es-CO" dirty="0" smtClean="0"/>
              <a:t>El número cuántico l, también llamado número cuántico del momento angular, expresa la forma de los orbitales. El valor de este número se expresa con las letras s (si l = 0), p (si l = 1) , d (si l = 2), f (si l = 3) g (si l = 4) y h (si l = 5).</a:t>
            </a:r>
          </a:p>
          <a:p>
            <a:pPr>
              <a:buNone/>
            </a:pPr>
            <a:r>
              <a:rPr lang="es-CO" dirty="0" smtClean="0"/>
              <a:t> </a:t>
            </a:r>
            <a:endParaRPr lang="es-C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CO" dirty="0" smtClean="0">
                <a:solidFill>
                  <a:srgbClr val="FF0000"/>
                </a:solidFill>
              </a:rPr>
              <a:t>NÚMEROS CUÁNTICOS</a:t>
            </a:r>
            <a:endParaRPr lang="es-CO" dirty="0"/>
          </a:p>
        </p:txBody>
      </p:sp>
      <p:sp>
        <p:nvSpPr>
          <p:cNvPr id="3" name="2 Marcador de contenido"/>
          <p:cNvSpPr>
            <a:spLocks noGrp="1"/>
          </p:cNvSpPr>
          <p:nvPr>
            <p:ph idx="1"/>
          </p:nvPr>
        </p:nvSpPr>
        <p:spPr/>
        <p:txBody>
          <a:bodyPr>
            <a:normAutofit lnSpcReduction="10000"/>
          </a:bodyPr>
          <a:lstStyle/>
          <a:p>
            <a:r>
              <a:rPr lang="es-CO" smtClean="0"/>
              <a:t>El conjunto conocido como número cuántico magnético se designa por m, puede tomar todos los valores desde –l hasta +l y se asocia con cada orbital, es decir, la región del espacio atómico donde es más probable localizar al electrón.</a:t>
            </a:r>
          </a:p>
          <a:p>
            <a:r>
              <a:rPr lang="es-CO" smtClean="0"/>
              <a:t>Por tanto, cada valor de m representa a un orbital contenido en un determinado subnivel de un nivel de energía.</a:t>
            </a:r>
            <a:endParaRPr lang="es-CO" dirty="0"/>
          </a:p>
        </p:txBody>
      </p:sp>
    </p:spTree>
    <p:extLst>
      <p:ext uri="{BB962C8B-B14F-4D97-AF65-F5344CB8AC3E}">
        <p14:creationId xmlns:p14="http://schemas.microsoft.com/office/powerpoint/2010/main" val="2992080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CO" dirty="0" smtClean="0">
                <a:solidFill>
                  <a:srgbClr val="FF0000"/>
                </a:solidFill>
              </a:rPr>
              <a:t>NÚMEROS CUÁNTICOS</a:t>
            </a:r>
            <a:endParaRPr lang="es-CO" dirty="0"/>
          </a:p>
        </p:txBody>
      </p:sp>
      <p:sp>
        <p:nvSpPr>
          <p:cNvPr id="3" name="2 Marcador de contenido"/>
          <p:cNvSpPr>
            <a:spLocks noGrp="1"/>
          </p:cNvSpPr>
          <p:nvPr>
            <p:ph idx="1"/>
          </p:nvPr>
        </p:nvSpPr>
        <p:spPr/>
        <p:txBody>
          <a:bodyPr/>
          <a:lstStyle/>
          <a:p>
            <a:r>
              <a:rPr lang="es-CO" dirty="0" smtClean="0"/>
              <a:t>Según lo anterior, cada nivel de energía tiene sus propios subniveles y a la vez éstos incluyen a sus propios orbitales.</a:t>
            </a:r>
          </a:p>
          <a:p>
            <a:r>
              <a:rPr lang="es-CO" dirty="0" smtClean="0"/>
              <a:t>Para resumir, suponga el caso  en el que n = 2 y l = 1. Los valores de n y l indican que se tiene un subnivel 2p y en éste se tienen tres orbitales 2p (puesto que hay tres valores de m: -1, 0 y 1).</a:t>
            </a:r>
          </a:p>
        </p:txBody>
      </p:sp>
    </p:spTree>
    <p:extLst>
      <p:ext uri="{BB962C8B-B14F-4D97-AF65-F5344CB8AC3E}">
        <p14:creationId xmlns:p14="http://schemas.microsoft.com/office/powerpoint/2010/main" val="1282225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FF0000"/>
                </a:solidFill>
              </a:rPr>
              <a:t>NÚMEROS CUÁNTICOS</a:t>
            </a:r>
            <a:endParaRPr lang="es-CO" dirty="0"/>
          </a:p>
        </p:txBody>
      </p:sp>
      <p:sp>
        <p:nvSpPr>
          <p:cNvPr id="3" name="2 Marcador de contenido"/>
          <p:cNvSpPr>
            <a:spLocks noGrp="1"/>
          </p:cNvSpPr>
          <p:nvPr>
            <p:ph idx="1"/>
          </p:nvPr>
        </p:nvSpPr>
        <p:spPr/>
        <p:txBody>
          <a:bodyPr>
            <a:normAutofit lnSpcReduction="10000"/>
          </a:bodyPr>
          <a:lstStyle/>
          <a:p>
            <a:pPr>
              <a:buNone/>
            </a:pPr>
            <a:r>
              <a:rPr lang="es-CO" dirty="0" smtClean="0"/>
              <a:t>Cuando se estudian los espectros de emisión de los átomos, se observa que las líneas del espectro se pueden separar aplicando un campo magnético externo. Los físicos explicaron estos resultados afirmando que los electrones se comportan como pequeños imanes que giran sobre su propio eje. El electrón tiene dos posibles giros: uno en el sentido de las manecillas del reloj y otro en sentido contrario.</a:t>
            </a:r>
            <a:endParaRPr lang="es-C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FF0000"/>
                </a:solidFill>
              </a:rPr>
              <a:t>NÚMEROS CUÁNTICOS</a:t>
            </a:r>
            <a:endParaRPr lang="es-CO" dirty="0"/>
          </a:p>
        </p:txBody>
      </p:sp>
      <p:sp>
        <p:nvSpPr>
          <p:cNvPr id="3" name="2 Marcador de contenido"/>
          <p:cNvSpPr>
            <a:spLocks noGrp="1"/>
          </p:cNvSpPr>
          <p:nvPr>
            <p:ph idx="1"/>
          </p:nvPr>
        </p:nvSpPr>
        <p:spPr/>
        <p:txBody>
          <a:bodyPr/>
          <a:lstStyle/>
          <a:p>
            <a:pPr>
              <a:buNone/>
            </a:pPr>
            <a:endParaRPr lang="es-CO" dirty="0" smtClean="0"/>
          </a:p>
          <a:p>
            <a:pPr>
              <a:buNone/>
            </a:pPr>
            <a:r>
              <a:rPr lang="es-CO" dirty="0" smtClean="0"/>
              <a:t>Para tener en cuenta lo anterior (conocido como el espín del electrón)  es preciso añadir un cuarto número cuántico llamado </a:t>
            </a:r>
            <a:r>
              <a:rPr lang="es-CO" b="1" dirty="0" smtClean="0"/>
              <a:t>número cuántico del espín del electrón</a:t>
            </a:r>
            <a:r>
              <a:rPr lang="es-CO" dirty="0" smtClean="0"/>
              <a:t> (m</a:t>
            </a:r>
            <a:r>
              <a:rPr lang="es-CO" sz="2400" dirty="0" smtClean="0"/>
              <a:t>s</a:t>
            </a:r>
            <a:r>
              <a:rPr lang="es-CO" dirty="0" smtClean="0"/>
              <a:t>) que toma dos valores (según el giro del electrón):</a:t>
            </a:r>
          </a:p>
          <a:p>
            <a:pPr>
              <a:buNone/>
            </a:pPr>
            <a:r>
              <a:rPr lang="es-CO" dirty="0" smtClean="0"/>
              <a:t>    +½ y -½.</a:t>
            </a:r>
            <a:endParaRPr lang="es-C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BIBLIOGRAFÍA</a:t>
            </a:r>
            <a:endParaRPr lang="es-CO" dirty="0"/>
          </a:p>
        </p:txBody>
      </p:sp>
      <p:sp>
        <p:nvSpPr>
          <p:cNvPr id="3" name="2 Marcador de contenido"/>
          <p:cNvSpPr>
            <a:spLocks noGrp="1"/>
          </p:cNvSpPr>
          <p:nvPr>
            <p:ph idx="1"/>
          </p:nvPr>
        </p:nvSpPr>
        <p:spPr/>
        <p:txBody>
          <a:bodyPr/>
          <a:lstStyle/>
          <a:p>
            <a:pPr>
              <a:buNone/>
            </a:pPr>
            <a:r>
              <a:rPr lang="es-CO" dirty="0" smtClean="0"/>
              <a:t>Chang, Raymond. Química I. Editora </a:t>
            </a:r>
            <a:r>
              <a:rPr lang="es-CO" dirty="0" err="1" smtClean="0"/>
              <a:t>Lily</a:t>
            </a:r>
            <a:r>
              <a:rPr lang="es-CO" dirty="0" smtClean="0"/>
              <a:t> Solano. Bogotá: </a:t>
            </a:r>
            <a:r>
              <a:rPr lang="es-CO" dirty="0" err="1" smtClean="0"/>
              <a:t>McGraw</a:t>
            </a:r>
            <a:r>
              <a:rPr lang="es-CO" dirty="0" smtClean="0"/>
              <a:t> Hill Interamericana, 2009.</a:t>
            </a:r>
            <a:endParaRPr lang="es-CO" smtClean="0"/>
          </a:p>
          <a:p>
            <a:pPr>
              <a:buNone/>
            </a:pPr>
            <a:endParaRPr lang="es-CO" dirty="0" smtClean="0"/>
          </a:p>
          <a:p>
            <a:pPr>
              <a:buNone/>
            </a:pPr>
            <a:r>
              <a:rPr lang="es-CO" dirty="0" smtClean="0"/>
              <a:t>Zapata, Rubén E. y Osorio Rubén D. QUÍMICA GENERAL. Cátedra Litográfica. Universidad de Antioquia. 2008.</a:t>
            </a:r>
            <a:endParaRPr lang="es-CO" dirty="0"/>
          </a:p>
        </p:txBody>
      </p:sp>
    </p:spTree>
    <p:extLst>
      <p:ext uri="{BB962C8B-B14F-4D97-AF65-F5344CB8AC3E}">
        <p14:creationId xmlns:p14="http://schemas.microsoft.com/office/powerpoint/2010/main" val="212322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DFFF7"/>
            </a:gs>
            <a:gs pos="76000">
              <a:srgbClr val="F7FFE1"/>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3 Título"/>
          <p:cNvSpPr>
            <a:spLocks noGrp="1"/>
          </p:cNvSpPr>
          <p:nvPr>
            <p:ph type="title"/>
          </p:nvPr>
        </p:nvSpPr>
        <p:spPr>
          <a:xfrm>
            <a:off x="467544" y="260648"/>
            <a:ext cx="8229600" cy="1168088"/>
          </a:xfrm>
        </p:spPr>
        <p:txBody>
          <a:bodyPr>
            <a:normAutofit/>
          </a:bodyPr>
          <a:lstStyle/>
          <a:p>
            <a:r>
              <a:rPr lang="es-CO" sz="3200" dirty="0" smtClean="0">
                <a:solidFill>
                  <a:srgbClr val="FF0000"/>
                </a:solidFill>
              </a:rPr>
              <a:t>PRINCIPIO DE INCERTIDUMBRE Y MECÁNICA CUÁNTICA</a:t>
            </a:r>
            <a:endParaRPr lang="es-CO" sz="3600" dirty="0">
              <a:solidFill>
                <a:srgbClr val="FF0000"/>
              </a:solidFill>
            </a:endParaRPr>
          </a:p>
        </p:txBody>
      </p:sp>
      <p:sp>
        <p:nvSpPr>
          <p:cNvPr id="5" name="4 Marcador de contenido"/>
          <p:cNvSpPr>
            <a:spLocks noGrp="1"/>
          </p:cNvSpPr>
          <p:nvPr>
            <p:ph idx="1"/>
          </p:nvPr>
        </p:nvSpPr>
        <p:spPr/>
        <p:txBody>
          <a:bodyPr>
            <a:normAutofit/>
          </a:bodyPr>
          <a:lstStyle/>
          <a:p>
            <a:pPr algn="just">
              <a:buNone/>
            </a:pPr>
            <a:r>
              <a:rPr lang="es-CO" dirty="0" smtClean="0"/>
              <a:t>Planteado de esa manera este problema condujo al científico alemán Werner </a:t>
            </a:r>
            <a:r>
              <a:rPr lang="es-CO" dirty="0" err="1" smtClean="0"/>
              <a:t>Heisenberg</a:t>
            </a:r>
            <a:r>
              <a:rPr lang="es-CO" dirty="0" smtClean="0"/>
              <a:t>  a formular una teoría que ahora se conoce como </a:t>
            </a:r>
            <a:r>
              <a:rPr lang="es-CO" b="1" dirty="0" smtClean="0"/>
              <a:t>principio de incertidumbre de </a:t>
            </a:r>
            <a:r>
              <a:rPr lang="es-CO" b="1" dirty="0" err="1" smtClean="0"/>
              <a:t>Heisenberg</a:t>
            </a:r>
            <a:r>
              <a:rPr lang="es-CO" dirty="0" smtClean="0"/>
              <a:t>: </a:t>
            </a:r>
            <a:r>
              <a:rPr lang="es-CO" dirty="0" smtClean="0">
                <a:solidFill>
                  <a:srgbClr val="FF0000"/>
                </a:solidFill>
              </a:rPr>
              <a:t>es imposible conocer con certeza el momento p (definido como la masa por la velocidad) y la posición de una partícula simultáneamente.</a:t>
            </a:r>
            <a:endParaRPr lang="es-CO"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solidFill>
                  <a:srgbClr val="FF0000"/>
                </a:solidFill>
              </a:rPr>
              <a:t>PRINCIPIO DE INCERTIDUMBRE Y MECÁNICA CUÁNTICA</a:t>
            </a:r>
            <a:endParaRPr lang="es-CO" sz="3200" dirty="0"/>
          </a:p>
        </p:txBody>
      </p:sp>
      <p:sp>
        <p:nvSpPr>
          <p:cNvPr id="3" name="2 Marcador de contenido"/>
          <p:cNvSpPr>
            <a:spLocks noGrp="1"/>
          </p:cNvSpPr>
          <p:nvPr>
            <p:ph idx="1"/>
          </p:nvPr>
        </p:nvSpPr>
        <p:spPr/>
        <p:txBody>
          <a:bodyPr/>
          <a:lstStyle/>
          <a:p>
            <a:pPr>
              <a:buNone/>
            </a:pPr>
            <a:r>
              <a:rPr lang="es-CO" dirty="0" smtClean="0"/>
              <a:t>Expresado matemáticamente:</a:t>
            </a:r>
          </a:p>
          <a:p>
            <a:pPr>
              <a:buNone/>
            </a:pPr>
            <a:r>
              <a:rPr lang="es-CO" dirty="0" err="1" smtClean="0"/>
              <a:t>Δx</a:t>
            </a:r>
            <a:r>
              <a:rPr lang="el-GR" dirty="0" smtClean="0"/>
              <a:t>Δ</a:t>
            </a:r>
            <a:r>
              <a:rPr lang="es-CO" dirty="0" smtClean="0"/>
              <a:t>p ≥ h/4</a:t>
            </a:r>
            <a:r>
              <a:rPr lang="el-GR" dirty="0" smtClean="0"/>
              <a:t>π</a:t>
            </a:r>
            <a:endParaRPr lang="es-CO" dirty="0" smtClean="0"/>
          </a:p>
          <a:p>
            <a:pPr>
              <a:buNone/>
            </a:pPr>
            <a:r>
              <a:rPr lang="es-CO" dirty="0" smtClean="0"/>
              <a:t>donde </a:t>
            </a:r>
            <a:r>
              <a:rPr lang="el-GR" dirty="0" smtClean="0"/>
              <a:t>Δ</a:t>
            </a:r>
            <a:r>
              <a:rPr lang="es-CO" dirty="0" smtClean="0"/>
              <a:t>x y </a:t>
            </a:r>
            <a:r>
              <a:rPr lang="el-GR" dirty="0" smtClean="0"/>
              <a:t>Δ</a:t>
            </a:r>
            <a:r>
              <a:rPr lang="es-CO" dirty="0" smtClean="0"/>
              <a:t>p son las incertidumbres en las mediciones de la posición y el momento, respectivamente. Si se mide con mayor precisión el momento de una partícula (</a:t>
            </a:r>
            <a:r>
              <a:rPr lang="el-GR" dirty="0" smtClean="0"/>
              <a:t>Δ</a:t>
            </a:r>
            <a:r>
              <a:rPr lang="es-CO" dirty="0" smtClean="0"/>
              <a:t>p pequeño), su posición se estima con menor precisión (</a:t>
            </a:r>
            <a:r>
              <a:rPr lang="el-GR" dirty="0" smtClean="0"/>
              <a:t>Δ</a:t>
            </a:r>
            <a:r>
              <a:rPr lang="es-CO" dirty="0" smtClean="0"/>
              <a:t>x grande) y viceversa. </a:t>
            </a:r>
            <a:endParaRPr lang="es-C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solidFill>
                  <a:srgbClr val="FF0000"/>
                </a:solidFill>
              </a:rPr>
              <a:t>PRINCIPIO DE INCERTIDUMBRE Y MECÁNICA CUÁNTICA</a:t>
            </a:r>
            <a:endParaRPr lang="es-CO" sz="3200" dirty="0"/>
          </a:p>
        </p:txBody>
      </p:sp>
      <p:sp>
        <p:nvSpPr>
          <p:cNvPr id="3" name="2 Marcador de contenido"/>
          <p:cNvSpPr>
            <a:spLocks noGrp="1"/>
          </p:cNvSpPr>
          <p:nvPr>
            <p:ph idx="1"/>
          </p:nvPr>
        </p:nvSpPr>
        <p:spPr/>
        <p:txBody>
          <a:bodyPr/>
          <a:lstStyle/>
          <a:p>
            <a:pPr>
              <a:buNone/>
            </a:pPr>
            <a:r>
              <a:rPr lang="es-CO" dirty="0" smtClean="0"/>
              <a:t>El electrón del átomo de hidrógeno no viaja en la órbita alrededor del núcleo con una trayectoria bien definida, como dijo </a:t>
            </a:r>
            <a:r>
              <a:rPr lang="es-CO" dirty="0" err="1" smtClean="0"/>
              <a:t>Bohr</a:t>
            </a:r>
            <a:r>
              <a:rPr lang="es-CO" dirty="0" smtClean="0"/>
              <a:t>. Si así fuera podría ser factible determinar simultáneamente, y con exactitud, la posición del electrón (a partir del radio de la órbita) y su momento (mediante su energía cinética), con lo cual se violaría el principio de </a:t>
            </a:r>
            <a:r>
              <a:rPr lang="es-CO" dirty="0" err="1" smtClean="0"/>
              <a:t>incrtidumbre</a:t>
            </a:r>
            <a:r>
              <a:rPr lang="es-CO" dirty="0" smtClean="0"/>
              <a:t>.</a:t>
            </a:r>
            <a:endParaRPr lang="es-C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normAutofit/>
          </a:bodyPr>
          <a:lstStyle/>
          <a:p>
            <a:r>
              <a:rPr lang="es-CO" sz="3200" dirty="0" smtClean="0">
                <a:solidFill>
                  <a:srgbClr val="FF0000"/>
                </a:solidFill>
              </a:rPr>
              <a:t>PRINCIPIO DE INCERTIDUMBRE Y MECÁNICA CUÁNTICA</a:t>
            </a:r>
            <a:endParaRPr lang="es-CO" sz="3200" dirty="0"/>
          </a:p>
        </p:txBody>
      </p:sp>
      <p:sp>
        <p:nvSpPr>
          <p:cNvPr id="3" name="2 Marcador de contenido"/>
          <p:cNvSpPr>
            <a:spLocks noGrp="1"/>
          </p:cNvSpPr>
          <p:nvPr>
            <p:ph idx="1"/>
          </p:nvPr>
        </p:nvSpPr>
        <p:spPr/>
        <p:txBody>
          <a:bodyPr>
            <a:normAutofit fontScale="92500" lnSpcReduction="10000"/>
          </a:bodyPr>
          <a:lstStyle/>
          <a:p>
            <a:pPr>
              <a:buNone/>
            </a:pPr>
            <a:r>
              <a:rPr lang="es-CO" dirty="0" smtClean="0"/>
              <a:t>La teoría de </a:t>
            </a:r>
            <a:r>
              <a:rPr lang="es-CO" dirty="0" err="1" smtClean="0"/>
              <a:t>Bohr</a:t>
            </a:r>
            <a:r>
              <a:rPr lang="es-CO" dirty="0" smtClean="0"/>
              <a:t> no describe por completo el comportamiento electrónico de los átomos, aunque su sugerencia de que la energía del electrón en un átomo está </a:t>
            </a:r>
            <a:r>
              <a:rPr lang="es-CO" dirty="0" err="1" smtClean="0"/>
              <a:t>cuantizada</a:t>
            </a:r>
            <a:r>
              <a:rPr lang="es-CO" dirty="0" smtClean="0"/>
              <a:t>, sigue inalterada.</a:t>
            </a:r>
          </a:p>
          <a:p>
            <a:pPr>
              <a:buNone/>
            </a:pPr>
            <a:r>
              <a:rPr lang="es-CO" dirty="0" smtClean="0"/>
              <a:t>Este fue el hecho de partida para el desarrollo de la mecánica cuántica del físico y matemático austriaco </a:t>
            </a:r>
            <a:r>
              <a:rPr lang="es-CO" dirty="0" err="1" smtClean="0"/>
              <a:t>Erwin</a:t>
            </a:r>
            <a:r>
              <a:rPr lang="es-CO" dirty="0" smtClean="0"/>
              <a:t> </a:t>
            </a:r>
            <a:r>
              <a:rPr lang="es-CO" dirty="0" err="1" smtClean="0"/>
              <a:t>Schrödinger</a:t>
            </a:r>
            <a:r>
              <a:rPr lang="es-CO" dirty="0" smtClean="0"/>
              <a:t>, quien formuló una ecuación que describe el comportamiento y la energía de las partículas subatómicas en general.</a:t>
            </a:r>
            <a:endParaRPr lang="es-CO" dirty="0"/>
          </a:p>
        </p:txBody>
      </p:sp>
    </p:spTree>
    <p:extLst>
      <p:ext uri="{BB962C8B-B14F-4D97-AF65-F5344CB8AC3E}">
        <p14:creationId xmlns:p14="http://schemas.microsoft.com/office/powerpoint/2010/main" val="3682745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normAutofit/>
          </a:bodyPr>
          <a:lstStyle/>
          <a:p>
            <a:r>
              <a:rPr lang="es-CO" sz="3200" dirty="0" smtClean="0">
                <a:solidFill>
                  <a:srgbClr val="FF0000"/>
                </a:solidFill>
              </a:rPr>
              <a:t>PRINCIPIO DE INCERTIDUMBRE Y MECÁNICA CUÁNTICA</a:t>
            </a:r>
            <a:endParaRPr lang="es-CO" sz="3200" dirty="0"/>
          </a:p>
        </p:txBody>
      </p:sp>
      <p:sp>
        <p:nvSpPr>
          <p:cNvPr id="3" name="2 Marcador de contenido"/>
          <p:cNvSpPr>
            <a:spLocks noGrp="1"/>
          </p:cNvSpPr>
          <p:nvPr>
            <p:ph idx="1"/>
          </p:nvPr>
        </p:nvSpPr>
        <p:spPr/>
        <p:txBody>
          <a:bodyPr>
            <a:normAutofit fontScale="92500" lnSpcReduction="10000"/>
          </a:bodyPr>
          <a:lstStyle/>
          <a:p>
            <a:pPr>
              <a:buNone/>
            </a:pPr>
            <a:r>
              <a:rPr lang="es-CO" dirty="0" smtClean="0"/>
              <a:t>La ecuación de </a:t>
            </a:r>
            <a:r>
              <a:rPr lang="es-CO" dirty="0" err="1" smtClean="0"/>
              <a:t>Schrödinger</a:t>
            </a:r>
            <a:r>
              <a:rPr lang="es-CO" dirty="0" smtClean="0"/>
              <a:t> incorpora tanto el comportamiento de la partícula (en términos de la masa) como el de onda (en términos de una función de onda </a:t>
            </a:r>
            <a:r>
              <a:rPr lang="el-GR" dirty="0" smtClean="0"/>
              <a:t>ψ</a:t>
            </a:r>
            <a:r>
              <a:rPr lang="es-CO" dirty="0" smtClean="0"/>
              <a:t>). La probabilidad de encontrar el electrón en cierta región del espacio es proporcional al cuadrado de la función de onda, </a:t>
            </a:r>
            <a:r>
              <a:rPr lang="el-GR" dirty="0" smtClean="0"/>
              <a:t>ψ²</a:t>
            </a:r>
            <a:r>
              <a:rPr lang="es-CO" dirty="0" smtClean="0"/>
              <a:t>. Los estados de energía y sus funciones de onda se caracterizan por un conjunto de números cuánticos con los que </a:t>
            </a:r>
            <a:r>
              <a:rPr lang="es-CO" dirty="0" smtClean="0"/>
              <a:t>es posible </a:t>
            </a:r>
            <a:r>
              <a:rPr lang="es-CO" dirty="0" smtClean="0"/>
              <a:t>construir un modelo comprensivo del átomo.</a:t>
            </a:r>
            <a:endParaRPr lang="es-CO"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solidFill>
                  <a:srgbClr val="FF0000"/>
                </a:solidFill>
              </a:rPr>
              <a:t>PRINCIPIO DE INCERTIDUMBRE Y MECÁNICA CUÁNTICA</a:t>
            </a:r>
            <a:endParaRPr lang="es-CO" sz="3200" dirty="0"/>
          </a:p>
        </p:txBody>
      </p:sp>
      <p:sp>
        <p:nvSpPr>
          <p:cNvPr id="3" name="2 Marcador de contenido"/>
          <p:cNvSpPr>
            <a:spLocks noGrp="1"/>
          </p:cNvSpPr>
          <p:nvPr>
            <p:ph idx="1"/>
          </p:nvPr>
        </p:nvSpPr>
        <p:spPr/>
        <p:txBody>
          <a:bodyPr>
            <a:normAutofit fontScale="92500"/>
          </a:bodyPr>
          <a:lstStyle/>
          <a:p>
            <a:pPr>
              <a:buNone/>
            </a:pPr>
            <a:r>
              <a:rPr lang="es-CO" dirty="0" smtClean="0"/>
              <a:t>El concepto de </a:t>
            </a:r>
            <a:r>
              <a:rPr lang="es-CO" b="1" dirty="0" smtClean="0"/>
              <a:t>densidad electrónica</a:t>
            </a:r>
            <a:r>
              <a:rPr lang="es-CO" dirty="0" smtClean="0"/>
              <a:t> dentro de la mecánica cuántica da la probabilidad de encontrar un electrón en cierta región del átomo.</a:t>
            </a:r>
          </a:p>
          <a:p>
            <a:pPr>
              <a:buNone/>
            </a:pPr>
            <a:r>
              <a:rPr lang="es-CO" dirty="0" smtClean="0"/>
              <a:t>En la mecánica cuántica el concepto de </a:t>
            </a:r>
            <a:r>
              <a:rPr lang="es-CO" b="1" dirty="0" smtClean="0"/>
              <a:t>orbital atómico</a:t>
            </a:r>
            <a:r>
              <a:rPr lang="es-CO" dirty="0" smtClean="0"/>
              <a:t> reemplaza el concepto de </a:t>
            </a:r>
            <a:r>
              <a:rPr lang="es-CO" b="1" dirty="0" smtClean="0"/>
              <a:t>órbita</a:t>
            </a:r>
            <a:r>
              <a:rPr lang="es-CO" dirty="0" smtClean="0"/>
              <a:t> usado en el modelo de </a:t>
            </a:r>
            <a:r>
              <a:rPr lang="es-CO" dirty="0" err="1" smtClean="0"/>
              <a:t>Bohr</a:t>
            </a:r>
            <a:r>
              <a:rPr lang="es-CO" dirty="0" smtClean="0"/>
              <a:t>. El orbital atómico se considera como la función de onda del electrón de un átomo e indica el espacio del átomo donde existe la probabilidad de localizar el electrón.</a:t>
            </a:r>
            <a:endParaRPr lang="es-C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normAutofit/>
          </a:bodyPr>
          <a:lstStyle/>
          <a:p>
            <a:r>
              <a:rPr lang="es-CO" sz="3200" dirty="0" smtClean="0">
                <a:solidFill>
                  <a:srgbClr val="FF0000"/>
                </a:solidFill>
              </a:rPr>
              <a:t>PRINCIPIO DE INCERTIDUMBRE Y MECÁNICA CUÁNTICA</a:t>
            </a:r>
            <a:endParaRPr lang="es-CO" sz="3200" dirty="0"/>
          </a:p>
        </p:txBody>
      </p:sp>
      <p:sp>
        <p:nvSpPr>
          <p:cNvPr id="3" name="2 Marcador de contenido"/>
          <p:cNvSpPr>
            <a:spLocks noGrp="1"/>
          </p:cNvSpPr>
          <p:nvPr>
            <p:ph idx="1"/>
          </p:nvPr>
        </p:nvSpPr>
        <p:spPr/>
        <p:txBody>
          <a:bodyPr>
            <a:normAutofit fontScale="77500" lnSpcReduction="20000"/>
          </a:bodyPr>
          <a:lstStyle/>
          <a:p>
            <a:r>
              <a:rPr lang="es-CO" smtClean="0"/>
              <a:t>Los números cuánticos se asocian con los niveles y subniveles energéticos en el átomo y con los orbitales o regiones del espacio atómico donde es más probable ubicar el electrón.</a:t>
            </a:r>
          </a:p>
          <a:p>
            <a:endParaRPr lang="es-CO" smtClean="0"/>
          </a:p>
          <a:p>
            <a:r>
              <a:rPr lang="es-CO" smtClean="0"/>
              <a:t>El modelo de la mecánica cuántica derrumba el modelo de Bohr, porque niega la existencia de una trayectoria definida para el electrón en el átomo y lo cambia por el concepto de orbital, pero mantiene la existencia del núcleo separado de los electrones y la cuantización de la energía y, además, está de acuerdo con los postulados de la hipótesis ondulatoria y con los trabajos de Heisenberg.</a:t>
            </a:r>
            <a:endParaRPr lang="es-CO" dirty="0"/>
          </a:p>
        </p:txBody>
      </p:sp>
    </p:spTree>
    <p:extLst>
      <p:ext uri="{BB962C8B-B14F-4D97-AF65-F5344CB8AC3E}">
        <p14:creationId xmlns:p14="http://schemas.microsoft.com/office/powerpoint/2010/main" val="3445195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FF0000"/>
                </a:solidFill>
              </a:rPr>
              <a:t>NÚMEROS CUÁNTICOS</a:t>
            </a:r>
            <a:endParaRPr lang="es-CO" dirty="0">
              <a:solidFill>
                <a:srgbClr val="FF0000"/>
              </a:solidFill>
            </a:endParaRPr>
          </a:p>
        </p:txBody>
      </p:sp>
      <p:sp>
        <p:nvSpPr>
          <p:cNvPr id="3" name="2 Marcador de contenido"/>
          <p:cNvSpPr>
            <a:spLocks noGrp="1"/>
          </p:cNvSpPr>
          <p:nvPr>
            <p:ph idx="1"/>
          </p:nvPr>
        </p:nvSpPr>
        <p:spPr/>
        <p:txBody>
          <a:bodyPr>
            <a:normAutofit fontScale="92500"/>
          </a:bodyPr>
          <a:lstStyle/>
          <a:p>
            <a:pPr marL="0" indent="0" algn="just">
              <a:buNone/>
            </a:pPr>
            <a:r>
              <a:rPr lang="es-CO" dirty="0" smtClean="0"/>
              <a:t>Son diferentes los conjuntos de números que solucionan la ecuación de onda propuesta por Schrödinger. Los conjuntos son tres y se asocian, cada uno, con una propiedad del electrón, así:</a:t>
            </a:r>
          </a:p>
          <a:p>
            <a:pPr marL="0" indent="0" algn="just">
              <a:buNone/>
            </a:pPr>
            <a:endParaRPr lang="es-CO" dirty="0"/>
          </a:p>
          <a:p>
            <a:pPr marL="0" indent="0" algn="just">
              <a:buNone/>
            </a:pPr>
            <a:r>
              <a:rPr lang="es-CO" dirty="0" smtClean="0"/>
              <a:t>El conjunto conocido como </a:t>
            </a:r>
            <a:r>
              <a:rPr lang="es-CO" dirty="0" smtClean="0">
                <a:solidFill>
                  <a:srgbClr val="FF0000"/>
                </a:solidFill>
              </a:rPr>
              <a:t>número cuántico principal</a:t>
            </a:r>
            <a:r>
              <a:rPr lang="es-CO" dirty="0" smtClean="0"/>
              <a:t> se designa por </a:t>
            </a:r>
            <a:r>
              <a:rPr lang="es-CO" i="1" dirty="0" smtClean="0">
                <a:solidFill>
                  <a:srgbClr val="FF0000"/>
                </a:solidFill>
              </a:rPr>
              <a:t>n</a:t>
            </a:r>
            <a:r>
              <a:rPr lang="es-CO" i="1" dirty="0" smtClean="0"/>
              <a:t>,</a:t>
            </a:r>
            <a:r>
              <a:rPr lang="es-CO" dirty="0" smtClean="0"/>
              <a:t> se asocia con la energía total del electrón. Toma valores enteros y cada valor de n corresponde a un </a:t>
            </a:r>
            <a:r>
              <a:rPr lang="es-CO" u="sng" dirty="0" smtClean="0"/>
              <a:t>nivel de energía</a:t>
            </a:r>
            <a:r>
              <a:rPr lang="es-CO" dirty="0" smtClean="0"/>
              <a:t>.</a:t>
            </a:r>
            <a:endParaRPr lang="es-CO" dirty="0">
              <a:solidFill>
                <a:srgbClr val="FF0000"/>
              </a:solidFill>
            </a:endParaRPr>
          </a:p>
        </p:txBody>
      </p:sp>
    </p:spTree>
    <p:extLst>
      <p:ext uri="{BB962C8B-B14F-4D97-AF65-F5344CB8AC3E}">
        <p14:creationId xmlns:p14="http://schemas.microsoft.com/office/powerpoint/2010/main" val="4234357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284</TotalTime>
  <Words>1143</Words>
  <Application>Microsoft Office PowerPoint</Application>
  <PresentationFormat>Presentación en pantalla (4:3)</PresentationFormat>
  <Paragraphs>49</Paragraphs>
  <Slides>16</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16</vt:i4>
      </vt:variant>
    </vt:vector>
  </HeadingPairs>
  <TitlesOfParts>
    <vt:vector size="19" baseType="lpstr">
      <vt:lpstr>Arial</vt:lpstr>
      <vt:lpstr>Calibri</vt:lpstr>
      <vt:lpstr>Tema de Office</vt:lpstr>
      <vt:lpstr>PRINCIPIO DE INCERTIDUMBRE Y MECÁNICA CUÁNTICA</vt:lpstr>
      <vt:lpstr>PRINCIPIO DE INCERTIDUMBRE Y MECÁNICA CUÁNTICA</vt:lpstr>
      <vt:lpstr>PRINCIPIO DE INCERTIDUMBRE Y MECÁNICA CUÁNTICA</vt:lpstr>
      <vt:lpstr>PRINCIPIO DE INCERTIDUMBRE Y MECÁNICA CUÁNTICA</vt:lpstr>
      <vt:lpstr>PRINCIPIO DE INCERTIDUMBRE Y MECÁNICA CUÁNTICA</vt:lpstr>
      <vt:lpstr>PRINCIPIO DE INCERTIDUMBRE Y MECÁNICA CUÁNTICA</vt:lpstr>
      <vt:lpstr>PRINCIPIO DE INCERTIDUMBRE Y MECÁNICA CUÁNTICA</vt:lpstr>
      <vt:lpstr>PRINCIPIO DE INCERTIDUMBRE Y MECÁNICA CUÁNTICA</vt:lpstr>
      <vt:lpstr>NÚMEROS CUÁNTICOS</vt:lpstr>
      <vt:lpstr>NÚMEROS CUÁNTICOS</vt:lpstr>
      <vt:lpstr>NÚMEROS CUÁNTICOS</vt:lpstr>
      <vt:lpstr>NÚMEROS CUÁNTICOS</vt:lpstr>
      <vt:lpstr>NÚMEROS CUÁNTICOS</vt:lpstr>
      <vt:lpstr>NÚMEROS CUÁNTICOS</vt:lpstr>
      <vt:lpstr>NÚMEROS CUÁNTICOS</vt:lpstr>
      <vt:lpstr>BIBLIOGRAFÍA</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PRINCIPIO DE INCERTIDUMBRE Y MECÁNICA CUÁNTICA</dc:title>
  <dc:creator>Usuario</dc:creator>
  <cp:lastModifiedBy>Usuario UTP</cp:lastModifiedBy>
  <cp:revision>33</cp:revision>
  <cp:lastPrinted>2012-06-09T21:59:07Z</cp:lastPrinted>
  <dcterms:created xsi:type="dcterms:W3CDTF">2012-06-08T22:39:35Z</dcterms:created>
  <dcterms:modified xsi:type="dcterms:W3CDTF">2014-10-03T20:41:47Z</dcterms:modified>
</cp:coreProperties>
</file>